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17" r:id="rId2"/>
    <p:sldId id="1628" r:id="rId3"/>
    <p:sldId id="1632" r:id="rId4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DF"/>
    <a:srgbClr val="FEF6F0"/>
    <a:srgbClr val="FDEADA"/>
    <a:srgbClr val="FBFBFB"/>
    <a:srgbClr val="EEA41E"/>
    <a:srgbClr val="8F77AD"/>
    <a:srgbClr val="F7F7F7"/>
    <a:srgbClr val="D6D3BC"/>
    <a:srgbClr val="E88B0E"/>
    <a:srgbClr val="EDA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6404" autoAdjust="0"/>
  </p:normalViewPr>
  <p:slideViewPr>
    <p:cSldViewPr>
      <p:cViewPr varScale="1">
        <p:scale>
          <a:sx n="88" d="100"/>
          <a:sy n="88" d="100"/>
        </p:scale>
        <p:origin x="1308" y="60"/>
      </p:cViewPr>
      <p:guideLst>
        <p:guide orient="horz" pos="2160"/>
        <p:guide pos="74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31"/>
        <p:guide pos="21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78110" y="2251665"/>
            <a:ext cx="8676456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sz="3600" b="1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北京市新机场北线高速公路（北京段）PPP项目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8"/>
          <p:cNvSpPr/>
          <p:nvPr/>
        </p:nvSpPr>
        <p:spPr bwMode="auto">
          <a:xfrm>
            <a:off x="4932045" y="3973195"/>
            <a:ext cx="3805555" cy="2590800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2019年7月建成通车，运营期25年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西起涿州，东至廊坊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，全长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公里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分中段、东延段及西延段三段建设，总投资为 110.007亿元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高速公路建设项目</a:t>
            </a:r>
          </a:p>
        </p:txBody>
      </p:sp>
      <p:sp>
        <p:nvSpPr>
          <p:cNvPr id="93" name="Rounded Rectangle 8"/>
          <p:cNvSpPr/>
          <p:nvPr/>
        </p:nvSpPr>
        <p:spPr bwMode="auto">
          <a:xfrm>
            <a:off x="4932045" y="1124585"/>
            <a:ext cx="3805555" cy="2548255"/>
          </a:xfrm>
          <a:prstGeom prst="roundRect">
            <a:avLst>
              <a:gd name="adj" fmla="val 3872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业主单位：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北京市交通委员会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政府出资代表：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北京市首都公路发展集团有限公司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执行单位：</a:t>
            </a:r>
            <a:r>
              <a:rPr lang="zh-CN" altLang="en-US" sz="16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中国铁建股份有限公司、中铁十六局集团有限公司、中国铁建大桥工程局集团有限公司联合体</a:t>
            </a:r>
            <a:endParaRPr lang="zh-CN" altLang="en-US" sz="16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采用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</a:p>
        </p:txBody>
      </p:sp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405" y="1124585"/>
            <a:ext cx="3756660" cy="2505075"/>
          </a:xfrm>
          <a:prstGeom prst="rect">
            <a:avLst/>
          </a:prstGeom>
          <a:noFill/>
        </p:spPr>
      </p:pic>
      <p:pic>
        <p:nvPicPr>
          <p:cNvPr id="100" name="图片 99"/>
          <p:cNvPicPr/>
          <p:nvPr/>
        </p:nvPicPr>
        <p:blipFill>
          <a:blip r:embed="rId4"/>
          <a:stretch>
            <a:fillRect/>
          </a:stretch>
        </p:blipFill>
        <p:spPr>
          <a:xfrm>
            <a:off x="809625" y="3914775"/>
            <a:ext cx="3802380" cy="27387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758825" y="1030605"/>
            <a:ext cx="3904615" cy="264922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84"/>
          <p:cNvSpPr>
            <a:spLocks noChangeArrowheads="1"/>
          </p:cNvSpPr>
          <p:nvPr/>
        </p:nvSpPr>
        <p:spPr bwMode="auto">
          <a:xfrm>
            <a:off x="758825" y="3823970"/>
            <a:ext cx="3904615" cy="288925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t="8682" b="17137"/>
          <a:stretch>
            <a:fillRect/>
          </a:stretch>
        </p:blipFill>
        <p:spPr>
          <a:xfrm>
            <a:off x="469900" y="3789045"/>
            <a:ext cx="3614420" cy="28898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rcRect t="9880" b="39051"/>
          <a:stretch>
            <a:fillRect/>
          </a:stretch>
        </p:blipFill>
        <p:spPr>
          <a:xfrm>
            <a:off x="395605" y="1124585"/>
            <a:ext cx="3763645" cy="2526665"/>
          </a:xfrm>
          <a:prstGeom prst="rect">
            <a:avLst/>
          </a:prstGeom>
        </p:spPr>
      </p:pic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4397375" y="3860800"/>
            <a:ext cx="4302125" cy="2736215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dash"/>
            <a:miter lim="800000"/>
          </a:ln>
        </p:spPr>
        <p:txBody>
          <a:bodyPr wrap="square">
            <a:noAutofit/>
          </a:bodyPr>
          <a:lstStyle>
            <a:defPPr>
              <a:defRPr lang="zh-CN"/>
            </a:defPPr>
            <a:lvl1pPr marL="285750" indent="-285750" algn="just" eaLnBrk="0" hangingPunc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n"/>
              <a:defRPr sz="20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fontAlgn="auto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charset="0"/>
              <a:buChar char="p"/>
              <a:defRPr/>
            </a:pPr>
            <a:r>
              <a:rPr lang="en-US" altLang="zh-CN" sz="1800" b="1" kern="0" dirty="0">
                <a:solidFill>
                  <a:schemeClr val="tx1"/>
                </a:solidFill>
              </a:rPr>
              <a:t>采取PPP模式,</a:t>
            </a:r>
            <a:r>
              <a:rPr lang="zh-CN" altLang="en-US" sz="1800" b="1" kern="0" dirty="0">
                <a:solidFill>
                  <a:schemeClr val="tx1"/>
                </a:solidFill>
              </a:rPr>
              <a:t>结合</a:t>
            </a:r>
            <a:r>
              <a:rPr lang="en-US" altLang="zh-CN" sz="1800" b="1" kern="0" dirty="0">
                <a:solidFill>
                  <a:schemeClr val="tx1"/>
                </a:solidFill>
              </a:rPr>
              <a:t>BOT</a:t>
            </a:r>
            <a:r>
              <a:rPr lang="zh-CN" altLang="en-US" sz="1800" b="1" kern="0" dirty="0">
                <a:solidFill>
                  <a:schemeClr val="tx1"/>
                </a:solidFill>
              </a:rPr>
              <a:t>模式。</a:t>
            </a:r>
            <a:r>
              <a:rPr lang="en-US" altLang="zh-CN" sz="1800" kern="0" dirty="0">
                <a:solidFill>
                  <a:schemeClr val="tx1"/>
                </a:solidFill>
              </a:rPr>
              <a:t>较好的政策、组织、资金和经验支撑</a:t>
            </a:r>
            <a:r>
              <a:rPr lang="zh-CN" altLang="en-US" sz="1800" kern="0" dirty="0">
                <a:solidFill>
                  <a:schemeClr val="tx1"/>
                </a:solidFill>
              </a:rPr>
              <a:t>；</a:t>
            </a:r>
            <a:endParaRPr lang="en-US" altLang="zh-CN" sz="1800" b="1" kern="0" dirty="0">
              <a:solidFill>
                <a:schemeClr val="tx1"/>
              </a:solidFill>
            </a:endParaRPr>
          </a:p>
          <a:p>
            <a:pPr algn="l" fontAlgn="auto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charset="0"/>
              <a:buChar char="p"/>
              <a:defRPr/>
            </a:pPr>
            <a:r>
              <a:rPr lang="en-US" altLang="zh-CN" sz="1800" b="1" kern="0" dirty="0">
                <a:solidFill>
                  <a:schemeClr val="tx1"/>
                </a:solidFill>
              </a:rPr>
              <a:t>“使用者付费”基础</a:t>
            </a:r>
            <a:r>
              <a:rPr lang="zh-CN" altLang="en-US" sz="1800" b="1" kern="0" dirty="0">
                <a:solidFill>
                  <a:schemeClr val="tx1"/>
                </a:solidFill>
              </a:rPr>
              <a:t>。</a:t>
            </a:r>
            <a:r>
              <a:rPr lang="en-US" altLang="zh-CN" sz="1800" kern="0" dirty="0">
                <a:solidFill>
                  <a:schemeClr val="tx1"/>
                </a:solidFill>
              </a:rPr>
              <a:t>通过政府补贴机制，为社会投资者获得合理回报创造条件</a:t>
            </a:r>
            <a:r>
              <a:rPr lang="zh-CN" altLang="en-US" sz="1800" kern="0" dirty="0">
                <a:solidFill>
                  <a:schemeClr val="tx1"/>
                </a:solidFill>
              </a:rPr>
              <a:t>；</a:t>
            </a:r>
            <a:endParaRPr lang="en-US" altLang="zh-CN" sz="1800" kern="0" dirty="0">
              <a:solidFill>
                <a:schemeClr val="tx1"/>
              </a:solidFill>
            </a:endParaRPr>
          </a:p>
          <a:p>
            <a:pPr algn="l" fontAlgn="auto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charset="0"/>
              <a:buChar char="p"/>
              <a:defRPr/>
            </a:pPr>
            <a:r>
              <a:rPr lang="en-US" altLang="zh-CN" sz="1800" b="1" kern="0" dirty="0">
                <a:solidFill>
                  <a:schemeClr val="tx1"/>
                </a:solidFill>
              </a:rPr>
              <a:t>社会资本</a:t>
            </a:r>
            <a:r>
              <a:rPr lang="en-US" altLang="zh-CN" sz="1800" kern="0" dirty="0">
                <a:solidFill>
                  <a:schemeClr val="tx1"/>
                </a:solidFill>
              </a:rPr>
              <a:t>在</a:t>
            </a:r>
            <a:r>
              <a:rPr lang="en-US" altLang="zh-CN" sz="1800" b="1" kern="0" dirty="0">
                <a:solidFill>
                  <a:schemeClr val="tx1"/>
                </a:solidFill>
              </a:rPr>
              <a:t>高速公路</a:t>
            </a:r>
            <a:r>
              <a:rPr lang="en-US" altLang="zh-CN" sz="1800" kern="0" dirty="0">
                <a:solidFill>
                  <a:schemeClr val="tx1"/>
                </a:solidFill>
              </a:rPr>
              <a:t>建设运营领域具有较好的市场化、专业化基础</a:t>
            </a:r>
            <a:r>
              <a:rPr lang="zh-CN" altLang="en-US" sz="1800" kern="0" dirty="0">
                <a:solidFill>
                  <a:schemeClr val="tx1"/>
                </a:solidFill>
              </a:rPr>
              <a:t>。</a:t>
            </a:r>
          </a:p>
        </p:txBody>
      </p:sp>
      <p:pic>
        <p:nvPicPr>
          <p:cNvPr id="11" name="图片 10"/>
          <p:cNvPicPr/>
          <p:nvPr/>
        </p:nvPicPr>
        <p:blipFill>
          <a:blip r:embed="rId5"/>
          <a:stretch>
            <a:fillRect/>
          </a:stretch>
        </p:blipFill>
        <p:spPr>
          <a:xfrm>
            <a:off x="4356100" y="1268730"/>
            <a:ext cx="4384040" cy="23063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4211955" y="1412240"/>
            <a:ext cx="1852930" cy="3987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BOT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395605" y="1072515"/>
            <a:ext cx="3763645" cy="260731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84"/>
          <p:cNvSpPr>
            <a:spLocks noChangeArrowheads="1"/>
          </p:cNvSpPr>
          <p:nvPr/>
        </p:nvSpPr>
        <p:spPr bwMode="auto">
          <a:xfrm>
            <a:off x="467995" y="3789045"/>
            <a:ext cx="3687445" cy="2890520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84"/>
          <p:cNvSpPr>
            <a:spLocks noChangeArrowheads="1"/>
          </p:cNvSpPr>
          <p:nvPr/>
        </p:nvSpPr>
        <p:spPr bwMode="auto">
          <a:xfrm>
            <a:off x="4355465" y="1248410"/>
            <a:ext cx="4384040" cy="2326005"/>
          </a:xfrm>
          <a:prstGeom prst="rect">
            <a:avLst/>
          </a:prstGeom>
          <a:noFill/>
          <a:ln w="19050" algn="ctr">
            <a:solidFill>
              <a:srgbClr val="000066"/>
            </a:solidFill>
            <a:prstDash val="sysDot"/>
            <a:miter lim="800000"/>
          </a:ln>
        </p:spPr>
        <p:txBody>
          <a:bodyPr wrap="none" anchor="ctr"/>
          <a:lstStyle/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项目特点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0</TotalTime>
  <Words>105</Words>
  <Application>Microsoft Office PowerPoint</Application>
  <PresentationFormat>全屏显示(4:3)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Times New Roman</vt:lpstr>
      <vt:lpstr>Wingdings</vt:lpstr>
      <vt:lpstr>新建 Microsoft Office 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崔纪鹏</dc:creator>
  <cp:lastModifiedBy>ScienceX1</cp:lastModifiedBy>
  <cp:revision>1832</cp:revision>
  <cp:lastPrinted>2021-05-10T06:11:00Z</cp:lastPrinted>
  <dcterms:created xsi:type="dcterms:W3CDTF">2014-05-12T01:14:00Z</dcterms:created>
  <dcterms:modified xsi:type="dcterms:W3CDTF">2021-11-03T05:23:55Z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2722270A1A5945C38D928CE1D1449076</vt:lpwstr>
  </property>
  <property fmtid="{D5CDD505-2E9C-101B-9397-08002B2CF9AE}" pid="3" name="KSOProductBuildVer">
    <vt:lpwstr>2052-11.1.0.11045</vt:lpwstr>
  </property>
</Properties>
</file>