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handoutMasterIdLst>
    <p:handoutMasterId r:id="rId9"/>
  </p:handoutMasterIdLst>
  <p:sldIdLst>
    <p:sldId id="1637" r:id="rId2"/>
    <p:sldId id="1633" r:id="rId3"/>
    <p:sldId id="1635" r:id="rId4"/>
    <p:sldId id="1640" r:id="rId5"/>
    <p:sldId id="1641" r:id="rId6"/>
    <p:sldId id="1639" r:id="rId7"/>
  </p:sldIdLst>
  <p:sldSz cx="9144000" cy="6858000" type="screen4x3"/>
  <p:notesSz cx="6761163" cy="9942513"/>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72">
          <p15:clr>
            <a:srgbClr val="A4A3A4"/>
          </p15:clr>
        </p15:guide>
        <p15:guide id="2" pos="723">
          <p15:clr>
            <a:srgbClr val="A4A3A4"/>
          </p15:clr>
        </p15:guide>
      </p15:sldGuideLst>
    </p:ext>
    <p:ext uri="{2D200454-40CA-4A62-9FC3-DE9A4176ACB9}">
      <p15:notesGuideLst xmlns:p15="http://schemas.microsoft.com/office/powerpoint/2012/main">
        <p15:guide id="1" orient="horz" pos="3149">
          <p15:clr>
            <a:srgbClr val="A4A3A4"/>
          </p15:clr>
        </p15:guide>
        <p15:guide id="2" pos="21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5" clrIdx="0"/>
  <p:cmAuthor id="1" name="bing" initials="b" lastIdx="1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ECDF"/>
    <a:srgbClr val="FEF6F0"/>
    <a:srgbClr val="FDEADA"/>
    <a:srgbClr val="FBFBFB"/>
    <a:srgbClr val="EEA41E"/>
    <a:srgbClr val="8F77AD"/>
    <a:srgbClr val="F7F7F7"/>
    <a:srgbClr val="D6D3BC"/>
    <a:srgbClr val="E88B0E"/>
    <a:srgbClr val="EDAE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56" autoAdjust="0"/>
    <p:restoredTop sz="96404" autoAdjust="0"/>
  </p:normalViewPr>
  <p:slideViewPr>
    <p:cSldViewPr>
      <p:cViewPr varScale="1">
        <p:scale>
          <a:sx n="74" d="100"/>
          <a:sy n="74" d="100"/>
        </p:scale>
        <p:origin x="1276" y="48"/>
      </p:cViewPr>
      <p:guideLst>
        <p:guide orient="horz" pos="2172"/>
        <p:guide pos="723"/>
      </p:guideLst>
    </p:cSldViewPr>
  </p:slideViewPr>
  <p:outlineViewPr>
    <p:cViewPr>
      <p:scale>
        <a:sx n="33" d="100"/>
        <a:sy n="33" d="100"/>
      </p:scale>
      <p:origin x="0" y="76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22" y="72"/>
      </p:cViewPr>
      <p:guideLst>
        <p:guide orient="horz" pos="3149"/>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89D67C-2EBB-4F6B-82C8-6AAA98ACEAC0}" type="doc">
      <dgm:prSet loTypeId="urn:microsoft.com/office/officeart/2005/8/layout/vList3" loCatId="list" qsTypeId="urn:microsoft.com/office/officeart/2005/8/quickstyle/simple2" qsCatId="simple" csTypeId="urn:microsoft.com/office/officeart/2005/8/colors/accent1_1" csCatId="accent1" phldr="1"/>
      <dgm:spPr/>
      <dgm:t>
        <a:bodyPr/>
        <a:lstStyle/>
        <a:p>
          <a:endParaRPr lang="zh-CN" altLang="en-US"/>
        </a:p>
      </dgm:t>
    </dgm:pt>
    <dgm:pt modelId="{B3A18BE9-6EBA-4A8E-955D-FA8B702637AD}">
      <dgm:prSet custT="1"/>
      <dgm:spPr/>
      <dgm:t>
        <a:bodyPr/>
        <a:lstStyle/>
        <a:p>
          <a:r>
            <a:rPr lang="zh-CN" sz="1800" b="1" dirty="0">
              <a:latin typeface="微软雅黑" panose="020B0503020204020204" pitchFamily="34" charset="-122"/>
              <a:ea typeface="微软雅黑" panose="020B0503020204020204" pitchFamily="34" charset="-122"/>
            </a:rPr>
            <a:t>网联测试场景遵循最新标准体系</a:t>
          </a:r>
        </a:p>
      </dgm:t>
    </dgm:pt>
    <dgm:pt modelId="{D8EDF4D9-0713-4174-B4FB-7F71DD6589E1}" type="parTrans" cxnId="{1AF4728B-82CF-4F54-A2A6-0A541A9A4ED4}">
      <dgm:prSet/>
      <dgm:spPr/>
      <dgm:t>
        <a:bodyPr/>
        <a:lstStyle/>
        <a:p>
          <a:endParaRPr lang="zh-CN" altLang="en-US" sz="1800" b="1">
            <a:latin typeface="微软雅黑" panose="020B0503020204020204" pitchFamily="34" charset="-122"/>
            <a:ea typeface="微软雅黑" panose="020B0503020204020204" pitchFamily="34" charset="-122"/>
          </a:endParaRPr>
        </a:p>
      </dgm:t>
    </dgm:pt>
    <dgm:pt modelId="{58BF9543-0B56-430F-AE72-01226FD5107B}" type="sibTrans" cxnId="{1AF4728B-82CF-4F54-A2A6-0A541A9A4ED4}">
      <dgm:prSet/>
      <dgm:spPr/>
      <dgm:t>
        <a:bodyPr/>
        <a:lstStyle/>
        <a:p>
          <a:endParaRPr lang="zh-CN" altLang="en-US" sz="1800" b="1">
            <a:latin typeface="微软雅黑" panose="020B0503020204020204" pitchFamily="34" charset="-122"/>
            <a:ea typeface="微软雅黑" panose="020B0503020204020204" pitchFamily="34" charset="-122"/>
          </a:endParaRPr>
        </a:p>
      </dgm:t>
    </dgm:pt>
    <dgm:pt modelId="{F92354AE-2EB5-464D-9607-0BF4477DE3A8}">
      <dgm:prSet custT="1"/>
      <dgm:spPr/>
      <dgm:t>
        <a:bodyPr/>
        <a:lstStyle/>
        <a:p>
          <a:r>
            <a:rPr lang="zh-CN" altLang="en-US" sz="1800" b="1" dirty="0">
              <a:latin typeface="微软雅黑" panose="020B0503020204020204" pitchFamily="34" charset="-122"/>
              <a:ea typeface="微软雅黑" panose="020B0503020204020204" pitchFamily="34" charset="-122"/>
            </a:rPr>
            <a:t>测试场景丰富</a:t>
          </a:r>
        </a:p>
      </dgm:t>
    </dgm:pt>
    <dgm:pt modelId="{2A838DC9-C5B6-466E-B123-8E8C0A8D793A}" type="parTrans" cxnId="{2E884C65-1C0E-4176-B474-3B7F0F9DBB5B}">
      <dgm:prSet/>
      <dgm:spPr/>
      <dgm:t>
        <a:bodyPr/>
        <a:lstStyle/>
        <a:p>
          <a:endParaRPr lang="zh-CN" altLang="en-US" sz="1800" b="1">
            <a:latin typeface="微软雅黑" panose="020B0503020204020204" pitchFamily="34" charset="-122"/>
            <a:ea typeface="微软雅黑" panose="020B0503020204020204" pitchFamily="34" charset="-122"/>
          </a:endParaRPr>
        </a:p>
      </dgm:t>
    </dgm:pt>
    <dgm:pt modelId="{0244B14E-D57C-4BAC-8AB6-24D1867EB213}" type="sibTrans" cxnId="{2E884C65-1C0E-4176-B474-3B7F0F9DBB5B}">
      <dgm:prSet/>
      <dgm:spPr/>
      <dgm:t>
        <a:bodyPr/>
        <a:lstStyle/>
        <a:p>
          <a:endParaRPr lang="zh-CN" altLang="en-US" sz="1800" b="1">
            <a:latin typeface="微软雅黑" panose="020B0503020204020204" pitchFamily="34" charset="-122"/>
            <a:ea typeface="微软雅黑" panose="020B0503020204020204" pitchFamily="34" charset="-122"/>
          </a:endParaRPr>
        </a:p>
      </dgm:t>
    </dgm:pt>
    <dgm:pt modelId="{7F6935D4-1453-4A17-8C0D-9EC063E15583}">
      <dgm:prSet custT="1"/>
      <dgm:spPr/>
      <dgm:t>
        <a:bodyPr/>
        <a:lstStyle/>
        <a:p>
          <a:r>
            <a:rPr lang="zh-CN" altLang="en-US" sz="1800" b="1" dirty="0">
              <a:latin typeface="微软雅黑" panose="020B0503020204020204" pitchFamily="34" charset="-122"/>
              <a:ea typeface="微软雅黑" panose="020B0503020204020204" pitchFamily="34" charset="-122"/>
            </a:rPr>
            <a:t>满足网联设备与智能交通设备测试需求</a:t>
          </a:r>
        </a:p>
      </dgm:t>
    </dgm:pt>
    <dgm:pt modelId="{73F4DF9B-B689-4777-85D5-A9547186368B}" type="parTrans" cxnId="{6F00F8B1-47EA-485A-A9AF-BF324DDD533F}">
      <dgm:prSet/>
      <dgm:spPr/>
      <dgm:t>
        <a:bodyPr/>
        <a:lstStyle/>
        <a:p>
          <a:endParaRPr lang="zh-CN" altLang="en-US" sz="1800" b="1">
            <a:latin typeface="微软雅黑" panose="020B0503020204020204" pitchFamily="34" charset="-122"/>
            <a:ea typeface="微软雅黑" panose="020B0503020204020204" pitchFamily="34" charset="-122"/>
          </a:endParaRPr>
        </a:p>
      </dgm:t>
    </dgm:pt>
    <dgm:pt modelId="{4CD39D00-9E24-4445-B928-308CF53455DB}" type="sibTrans" cxnId="{6F00F8B1-47EA-485A-A9AF-BF324DDD533F}">
      <dgm:prSet/>
      <dgm:spPr/>
      <dgm:t>
        <a:bodyPr/>
        <a:lstStyle/>
        <a:p>
          <a:endParaRPr lang="zh-CN" altLang="en-US" sz="1800" b="1">
            <a:latin typeface="微软雅黑" panose="020B0503020204020204" pitchFamily="34" charset="-122"/>
            <a:ea typeface="微软雅黑" panose="020B0503020204020204" pitchFamily="34" charset="-122"/>
          </a:endParaRPr>
        </a:p>
      </dgm:t>
    </dgm:pt>
    <dgm:pt modelId="{AC7921F2-E255-4FF6-A6EA-EB2359CF4FD5}">
      <dgm:prSet custT="1"/>
      <dgm:spPr/>
      <dgm:t>
        <a:bodyPr/>
        <a:lstStyle/>
        <a:p>
          <a:pPr algn="ctr"/>
          <a:r>
            <a:rPr lang="zh-CN" altLang="en-US" sz="1800" b="1" dirty="0">
              <a:latin typeface="微软雅黑" panose="020B0503020204020204" pitchFamily="34" charset="-122"/>
              <a:ea typeface="微软雅黑" panose="020B0503020204020204" pitchFamily="34" charset="-122"/>
            </a:rPr>
            <a:t>为客户提供“一站式”全面测试服务</a:t>
          </a:r>
        </a:p>
      </dgm:t>
    </dgm:pt>
    <dgm:pt modelId="{BDCA37D3-BD80-4363-AF04-0CBC64D60846}" type="parTrans" cxnId="{F2542779-129C-4AAC-8C53-251B6AE6A208}">
      <dgm:prSet/>
      <dgm:spPr/>
      <dgm:t>
        <a:bodyPr/>
        <a:lstStyle/>
        <a:p>
          <a:endParaRPr lang="zh-CN" altLang="en-US" sz="1800" b="1">
            <a:latin typeface="微软雅黑" panose="020B0503020204020204" pitchFamily="34" charset="-122"/>
            <a:ea typeface="微软雅黑" panose="020B0503020204020204" pitchFamily="34" charset="-122"/>
          </a:endParaRPr>
        </a:p>
      </dgm:t>
    </dgm:pt>
    <dgm:pt modelId="{999746EF-7140-4BA1-9127-D2DCA6017FA0}" type="sibTrans" cxnId="{F2542779-129C-4AAC-8C53-251B6AE6A208}">
      <dgm:prSet/>
      <dgm:spPr/>
      <dgm:t>
        <a:bodyPr/>
        <a:lstStyle/>
        <a:p>
          <a:endParaRPr lang="zh-CN" altLang="en-US" sz="1800" b="1">
            <a:latin typeface="微软雅黑" panose="020B0503020204020204" pitchFamily="34" charset="-122"/>
            <a:ea typeface="微软雅黑" panose="020B0503020204020204" pitchFamily="34" charset="-122"/>
          </a:endParaRPr>
        </a:p>
      </dgm:t>
    </dgm:pt>
    <dgm:pt modelId="{E348E01C-84F1-4E33-93F9-578FB7392FCF}" type="pres">
      <dgm:prSet presAssocID="{6A89D67C-2EBB-4F6B-82C8-6AAA98ACEAC0}" presName="linearFlow" presStyleCnt="0">
        <dgm:presLayoutVars>
          <dgm:dir/>
          <dgm:resizeHandles val="exact"/>
        </dgm:presLayoutVars>
      </dgm:prSet>
      <dgm:spPr/>
    </dgm:pt>
    <dgm:pt modelId="{E6DBCA0B-1A5D-402E-A8CE-8D3AB9569AE7}" type="pres">
      <dgm:prSet presAssocID="{B3A18BE9-6EBA-4A8E-955D-FA8B702637AD}" presName="composite" presStyleCnt="0"/>
      <dgm:spPr/>
    </dgm:pt>
    <dgm:pt modelId="{FA953D0F-8276-47BD-9399-16C72F869234}" type="pres">
      <dgm:prSet presAssocID="{B3A18BE9-6EBA-4A8E-955D-FA8B702637AD}" presName="imgShp" presStyleLbl="fgImgPlac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正义天平"/>
        </a:ext>
      </dgm:extLst>
    </dgm:pt>
    <dgm:pt modelId="{CCEC1272-8333-4C88-9D80-909646381F41}" type="pres">
      <dgm:prSet presAssocID="{B3A18BE9-6EBA-4A8E-955D-FA8B702637AD}" presName="txShp" presStyleLbl="node1" presStyleIdx="0" presStyleCnt="4">
        <dgm:presLayoutVars>
          <dgm:bulletEnabled val="1"/>
        </dgm:presLayoutVars>
      </dgm:prSet>
      <dgm:spPr/>
    </dgm:pt>
    <dgm:pt modelId="{0FF362DC-0DC4-4279-8AAC-818FA95AF78F}" type="pres">
      <dgm:prSet presAssocID="{58BF9543-0B56-430F-AE72-01226FD5107B}" presName="spacing" presStyleCnt="0"/>
      <dgm:spPr/>
    </dgm:pt>
    <dgm:pt modelId="{EFA06E15-4D07-4427-B51D-7C67F3E33195}" type="pres">
      <dgm:prSet presAssocID="{F92354AE-2EB5-464D-9607-0BF4477DE3A8}" presName="composite" presStyleCnt="0"/>
      <dgm:spPr/>
    </dgm:pt>
    <dgm:pt modelId="{5344625E-F439-4B63-9E6B-4A5B554DAAF9}" type="pres">
      <dgm:prSet presAssocID="{F92354AE-2EB5-464D-9607-0BF4477DE3A8}" presName="imgShp" presStyleLbl="fgImgPlac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电力汽车"/>
        </a:ext>
      </dgm:extLst>
    </dgm:pt>
    <dgm:pt modelId="{F4F70F05-77C1-48E7-815B-39978E50EA11}" type="pres">
      <dgm:prSet presAssocID="{F92354AE-2EB5-464D-9607-0BF4477DE3A8}" presName="txShp" presStyleLbl="node1" presStyleIdx="1" presStyleCnt="4">
        <dgm:presLayoutVars>
          <dgm:bulletEnabled val="1"/>
        </dgm:presLayoutVars>
      </dgm:prSet>
      <dgm:spPr/>
    </dgm:pt>
    <dgm:pt modelId="{269AB43E-ADCE-4D23-A16B-182EC6BACDC5}" type="pres">
      <dgm:prSet presAssocID="{0244B14E-D57C-4BAC-8AB6-24D1867EB213}" presName="spacing" presStyleCnt="0"/>
      <dgm:spPr/>
    </dgm:pt>
    <dgm:pt modelId="{0026DA04-5117-4181-8368-548AA8F90286}" type="pres">
      <dgm:prSet presAssocID="{7F6935D4-1453-4A17-8C0D-9EC063E15583}" presName="composite" presStyleCnt="0"/>
      <dgm:spPr/>
    </dgm:pt>
    <dgm:pt modelId="{9B27E814-4B6C-4663-8250-5EE809182464}" type="pres">
      <dgm:prSet presAssocID="{7F6935D4-1453-4A17-8C0D-9EC063E15583}" presName="imgShp" presStyleLbl="fgImgPlac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警笛"/>
        </a:ext>
      </dgm:extLst>
    </dgm:pt>
    <dgm:pt modelId="{C9189688-9ED9-47D5-AB65-18785E4E9C29}" type="pres">
      <dgm:prSet presAssocID="{7F6935D4-1453-4A17-8C0D-9EC063E15583}" presName="txShp" presStyleLbl="node1" presStyleIdx="2" presStyleCnt="4">
        <dgm:presLayoutVars>
          <dgm:bulletEnabled val="1"/>
        </dgm:presLayoutVars>
      </dgm:prSet>
      <dgm:spPr/>
    </dgm:pt>
    <dgm:pt modelId="{3F12440C-4582-42D4-8124-D6EE597C9F79}" type="pres">
      <dgm:prSet presAssocID="{4CD39D00-9E24-4445-B928-308CF53455DB}" presName="spacing" presStyleCnt="0"/>
      <dgm:spPr/>
    </dgm:pt>
    <dgm:pt modelId="{B39328DA-67E4-4DBE-B9DA-B4D4309E8709}" type="pres">
      <dgm:prSet presAssocID="{AC7921F2-E255-4FF6-A6EA-EB2359CF4FD5}" presName="composite" presStyleCnt="0"/>
      <dgm:spPr/>
    </dgm:pt>
    <dgm:pt modelId="{1ED33F94-49E2-4EB6-B32A-2725857EE4E2}" type="pres">
      <dgm:prSet presAssocID="{AC7921F2-E255-4FF6-A6EA-EB2359CF4FD5}" presName="imgShp" presStyleLbl="fgImgPlac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直升飞机"/>
        </a:ext>
      </dgm:extLst>
    </dgm:pt>
    <dgm:pt modelId="{BCB5CB90-04C0-472B-B2AB-C34EBFD78C9D}" type="pres">
      <dgm:prSet presAssocID="{AC7921F2-E255-4FF6-A6EA-EB2359CF4FD5}" presName="txShp" presStyleLbl="node1" presStyleIdx="3" presStyleCnt="4">
        <dgm:presLayoutVars>
          <dgm:bulletEnabled val="1"/>
        </dgm:presLayoutVars>
      </dgm:prSet>
      <dgm:spPr/>
    </dgm:pt>
  </dgm:ptLst>
  <dgm:cxnLst>
    <dgm:cxn modelId="{2E884C65-1C0E-4176-B474-3B7F0F9DBB5B}" srcId="{6A89D67C-2EBB-4F6B-82C8-6AAA98ACEAC0}" destId="{F92354AE-2EB5-464D-9607-0BF4477DE3A8}" srcOrd="1" destOrd="0" parTransId="{2A838DC9-C5B6-466E-B123-8E8C0A8D793A}" sibTransId="{0244B14E-D57C-4BAC-8AB6-24D1867EB213}"/>
    <dgm:cxn modelId="{4DA91852-A70D-49A1-AB81-15A7AD43A5E7}" type="presOf" srcId="{F92354AE-2EB5-464D-9607-0BF4477DE3A8}" destId="{F4F70F05-77C1-48E7-815B-39978E50EA11}" srcOrd="0" destOrd="0" presId="urn:microsoft.com/office/officeart/2005/8/layout/vList3"/>
    <dgm:cxn modelId="{A704C275-D2ED-4D81-8288-A32120747C0C}" type="presOf" srcId="{6A89D67C-2EBB-4F6B-82C8-6AAA98ACEAC0}" destId="{E348E01C-84F1-4E33-93F9-578FB7392FCF}" srcOrd="0" destOrd="0" presId="urn:microsoft.com/office/officeart/2005/8/layout/vList3"/>
    <dgm:cxn modelId="{9BCE7576-7784-49D6-89F6-204D1A31B126}" type="presOf" srcId="{AC7921F2-E255-4FF6-A6EA-EB2359CF4FD5}" destId="{BCB5CB90-04C0-472B-B2AB-C34EBFD78C9D}" srcOrd="0" destOrd="0" presId="urn:microsoft.com/office/officeart/2005/8/layout/vList3"/>
    <dgm:cxn modelId="{F2542779-129C-4AAC-8C53-251B6AE6A208}" srcId="{6A89D67C-2EBB-4F6B-82C8-6AAA98ACEAC0}" destId="{AC7921F2-E255-4FF6-A6EA-EB2359CF4FD5}" srcOrd="3" destOrd="0" parTransId="{BDCA37D3-BD80-4363-AF04-0CBC64D60846}" sibTransId="{999746EF-7140-4BA1-9127-D2DCA6017FA0}"/>
    <dgm:cxn modelId="{1AF4728B-82CF-4F54-A2A6-0A541A9A4ED4}" srcId="{6A89D67C-2EBB-4F6B-82C8-6AAA98ACEAC0}" destId="{B3A18BE9-6EBA-4A8E-955D-FA8B702637AD}" srcOrd="0" destOrd="0" parTransId="{D8EDF4D9-0713-4174-B4FB-7F71DD6589E1}" sibTransId="{58BF9543-0B56-430F-AE72-01226FD5107B}"/>
    <dgm:cxn modelId="{048057A6-1F3E-43CB-B634-FF62BC4EDB18}" type="presOf" srcId="{B3A18BE9-6EBA-4A8E-955D-FA8B702637AD}" destId="{CCEC1272-8333-4C88-9D80-909646381F41}" srcOrd="0" destOrd="0" presId="urn:microsoft.com/office/officeart/2005/8/layout/vList3"/>
    <dgm:cxn modelId="{6F00F8B1-47EA-485A-A9AF-BF324DDD533F}" srcId="{6A89D67C-2EBB-4F6B-82C8-6AAA98ACEAC0}" destId="{7F6935D4-1453-4A17-8C0D-9EC063E15583}" srcOrd="2" destOrd="0" parTransId="{73F4DF9B-B689-4777-85D5-A9547186368B}" sibTransId="{4CD39D00-9E24-4445-B928-308CF53455DB}"/>
    <dgm:cxn modelId="{2EC6F4C8-BDDC-47D0-9CF5-C6C0A98F2D4E}" type="presOf" srcId="{7F6935D4-1453-4A17-8C0D-9EC063E15583}" destId="{C9189688-9ED9-47D5-AB65-18785E4E9C29}" srcOrd="0" destOrd="0" presId="urn:microsoft.com/office/officeart/2005/8/layout/vList3"/>
    <dgm:cxn modelId="{29A65A0D-3EF2-44CD-9535-1020BD839DD4}" type="presParOf" srcId="{E348E01C-84F1-4E33-93F9-578FB7392FCF}" destId="{E6DBCA0B-1A5D-402E-A8CE-8D3AB9569AE7}" srcOrd="0" destOrd="0" presId="urn:microsoft.com/office/officeart/2005/8/layout/vList3"/>
    <dgm:cxn modelId="{299A9F2C-6681-4FF6-86FC-13FA556C18B1}" type="presParOf" srcId="{E6DBCA0B-1A5D-402E-A8CE-8D3AB9569AE7}" destId="{FA953D0F-8276-47BD-9399-16C72F869234}" srcOrd="0" destOrd="0" presId="urn:microsoft.com/office/officeart/2005/8/layout/vList3"/>
    <dgm:cxn modelId="{BF49274B-161E-438B-A509-CA1978E79D5F}" type="presParOf" srcId="{E6DBCA0B-1A5D-402E-A8CE-8D3AB9569AE7}" destId="{CCEC1272-8333-4C88-9D80-909646381F41}" srcOrd="1" destOrd="0" presId="urn:microsoft.com/office/officeart/2005/8/layout/vList3"/>
    <dgm:cxn modelId="{CCA21371-84EC-4BA2-A890-949353D02D03}" type="presParOf" srcId="{E348E01C-84F1-4E33-93F9-578FB7392FCF}" destId="{0FF362DC-0DC4-4279-8AAC-818FA95AF78F}" srcOrd="1" destOrd="0" presId="urn:microsoft.com/office/officeart/2005/8/layout/vList3"/>
    <dgm:cxn modelId="{A9055740-8BD2-4C1F-81CB-7599FC97CD58}" type="presParOf" srcId="{E348E01C-84F1-4E33-93F9-578FB7392FCF}" destId="{EFA06E15-4D07-4427-B51D-7C67F3E33195}" srcOrd="2" destOrd="0" presId="urn:microsoft.com/office/officeart/2005/8/layout/vList3"/>
    <dgm:cxn modelId="{AF4862EB-4D19-4AE8-8488-30ADD561CD0D}" type="presParOf" srcId="{EFA06E15-4D07-4427-B51D-7C67F3E33195}" destId="{5344625E-F439-4B63-9E6B-4A5B554DAAF9}" srcOrd="0" destOrd="0" presId="urn:microsoft.com/office/officeart/2005/8/layout/vList3"/>
    <dgm:cxn modelId="{30E094E7-E2ED-4B0D-97F3-CCBC632CD775}" type="presParOf" srcId="{EFA06E15-4D07-4427-B51D-7C67F3E33195}" destId="{F4F70F05-77C1-48E7-815B-39978E50EA11}" srcOrd="1" destOrd="0" presId="urn:microsoft.com/office/officeart/2005/8/layout/vList3"/>
    <dgm:cxn modelId="{3C39DD3B-7C5A-4329-B0AE-174B7742713C}" type="presParOf" srcId="{E348E01C-84F1-4E33-93F9-578FB7392FCF}" destId="{269AB43E-ADCE-4D23-A16B-182EC6BACDC5}" srcOrd="3" destOrd="0" presId="urn:microsoft.com/office/officeart/2005/8/layout/vList3"/>
    <dgm:cxn modelId="{11DB6527-CA42-4B9C-8252-E20681D140D5}" type="presParOf" srcId="{E348E01C-84F1-4E33-93F9-578FB7392FCF}" destId="{0026DA04-5117-4181-8368-548AA8F90286}" srcOrd="4" destOrd="0" presId="urn:microsoft.com/office/officeart/2005/8/layout/vList3"/>
    <dgm:cxn modelId="{7E992ECA-1E12-4F32-9A30-4805EC062A82}" type="presParOf" srcId="{0026DA04-5117-4181-8368-548AA8F90286}" destId="{9B27E814-4B6C-4663-8250-5EE809182464}" srcOrd="0" destOrd="0" presId="urn:microsoft.com/office/officeart/2005/8/layout/vList3"/>
    <dgm:cxn modelId="{954BB281-5F0D-41A4-80F1-9C9F977DA43A}" type="presParOf" srcId="{0026DA04-5117-4181-8368-548AA8F90286}" destId="{C9189688-9ED9-47D5-AB65-18785E4E9C29}" srcOrd="1" destOrd="0" presId="urn:microsoft.com/office/officeart/2005/8/layout/vList3"/>
    <dgm:cxn modelId="{65CF9A80-5BFE-4644-B3BE-1E575BE303C9}" type="presParOf" srcId="{E348E01C-84F1-4E33-93F9-578FB7392FCF}" destId="{3F12440C-4582-42D4-8124-D6EE597C9F79}" srcOrd="5" destOrd="0" presId="urn:microsoft.com/office/officeart/2005/8/layout/vList3"/>
    <dgm:cxn modelId="{103C56CB-E519-47A2-8266-D0359F270BDB}" type="presParOf" srcId="{E348E01C-84F1-4E33-93F9-578FB7392FCF}" destId="{B39328DA-67E4-4DBE-B9DA-B4D4309E8709}" srcOrd="6" destOrd="0" presId="urn:microsoft.com/office/officeart/2005/8/layout/vList3"/>
    <dgm:cxn modelId="{220C22E3-E660-41DF-B918-5A31439FF8C3}" type="presParOf" srcId="{B39328DA-67E4-4DBE-B9DA-B4D4309E8709}" destId="{1ED33F94-49E2-4EB6-B32A-2725857EE4E2}" srcOrd="0" destOrd="0" presId="urn:microsoft.com/office/officeart/2005/8/layout/vList3"/>
    <dgm:cxn modelId="{67E34307-B275-456A-A3FD-691698153636}" type="presParOf" srcId="{B39328DA-67E4-4DBE-B9DA-B4D4309E8709}" destId="{BCB5CB90-04C0-472B-B2AB-C34EBFD78C9D}"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EC1272-8333-4C88-9D80-909646381F41}">
      <dsp:nvSpPr>
        <dsp:cNvPr id="0" name=""/>
        <dsp:cNvSpPr/>
      </dsp:nvSpPr>
      <dsp:spPr>
        <a:xfrm rot="10800000">
          <a:off x="1393414" y="2531"/>
          <a:ext cx="4788532" cy="749122"/>
        </a:xfrm>
        <a:prstGeom prst="homePlat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30342" tIns="68580" rIns="128016" bIns="68580" numCol="1" spcCol="1270" anchor="ctr" anchorCtr="0">
          <a:noAutofit/>
        </a:bodyPr>
        <a:lstStyle/>
        <a:p>
          <a:pPr marL="0" lvl="0" indent="0" algn="ctr" defTabSz="800100">
            <a:lnSpc>
              <a:spcPct val="90000"/>
            </a:lnSpc>
            <a:spcBef>
              <a:spcPct val="0"/>
            </a:spcBef>
            <a:spcAft>
              <a:spcPct val="35000"/>
            </a:spcAft>
            <a:buNone/>
          </a:pPr>
          <a:r>
            <a:rPr lang="zh-CN" sz="1800" b="1" kern="1200" dirty="0">
              <a:latin typeface="微软雅黑" panose="020B0503020204020204" pitchFamily="34" charset="-122"/>
              <a:ea typeface="微软雅黑" panose="020B0503020204020204" pitchFamily="34" charset="-122"/>
            </a:rPr>
            <a:t>网联测试场景遵循最新标准体系</a:t>
          </a:r>
        </a:p>
      </dsp:txBody>
      <dsp:txXfrm rot="10800000">
        <a:off x="1580694" y="2531"/>
        <a:ext cx="4601252" cy="749122"/>
      </dsp:txXfrm>
    </dsp:sp>
    <dsp:sp modelId="{FA953D0F-8276-47BD-9399-16C72F869234}">
      <dsp:nvSpPr>
        <dsp:cNvPr id="0" name=""/>
        <dsp:cNvSpPr/>
      </dsp:nvSpPr>
      <dsp:spPr>
        <a:xfrm>
          <a:off x="1018853" y="2531"/>
          <a:ext cx="749122" cy="749122"/>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F4F70F05-77C1-48E7-815B-39978E50EA11}">
      <dsp:nvSpPr>
        <dsp:cNvPr id="0" name=""/>
        <dsp:cNvSpPr/>
      </dsp:nvSpPr>
      <dsp:spPr>
        <a:xfrm rot="10800000">
          <a:off x="1393414" y="975272"/>
          <a:ext cx="4788532" cy="749122"/>
        </a:xfrm>
        <a:prstGeom prst="homePlat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30342" tIns="68580" rIns="128016" bIns="68580" numCol="1" spcCol="1270" anchor="ctr" anchorCtr="0">
          <a:noAutofit/>
        </a:bodyPr>
        <a:lstStyle/>
        <a:p>
          <a:pPr marL="0" lvl="0" indent="0" algn="ctr" defTabSz="800100">
            <a:lnSpc>
              <a:spcPct val="90000"/>
            </a:lnSpc>
            <a:spcBef>
              <a:spcPct val="0"/>
            </a:spcBef>
            <a:spcAft>
              <a:spcPct val="35000"/>
            </a:spcAft>
            <a:buNone/>
          </a:pPr>
          <a:r>
            <a:rPr lang="zh-CN" altLang="en-US" sz="1800" b="1" kern="1200" dirty="0">
              <a:latin typeface="微软雅黑" panose="020B0503020204020204" pitchFamily="34" charset="-122"/>
              <a:ea typeface="微软雅黑" panose="020B0503020204020204" pitchFamily="34" charset="-122"/>
            </a:rPr>
            <a:t>测试场景丰富</a:t>
          </a:r>
        </a:p>
      </dsp:txBody>
      <dsp:txXfrm rot="10800000">
        <a:off x="1580694" y="975272"/>
        <a:ext cx="4601252" cy="749122"/>
      </dsp:txXfrm>
    </dsp:sp>
    <dsp:sp modelId="{5344625E-F439-4B63-9E6B-4A5B554DAAF9}">
      <dsp:nvSpPr>
        <dsp:cNvPr id="0" name=""/>
        <dsp:cNvSpPr/>
      </dsp:nvSpPr>
      <dsp:spPr>
        <a:xfrm>
          <a:off x="1018853" y="975272"/>
          <a:ext cx="749122" cy="749122"/>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C9189688-9ED9-47D5-AB65-18785E4E9C29}">
      <dsp:nvSpPr>
        <dsp:cNvPr id="0" name=""/>
        <dsp:cNvSpPr/>
      </dsp:nvSpPr>
      <dsp:spPr>
        <a:xfrm rot="10800000">
          <a:off x="1393414" y="1948013"/>
          <a:ext cx="4788532" cy="749122"/>
        </a:xfrm>
        <a:prstGeom prst="homePlat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30342" tIns="68580" rIns="128016" bIns="68580" numCol="1" spcCol="1270" anchor="ctr" anchorCtr="0">
          <a:noAutofit/>
        </a:bodyPr>
        <a:lstStyle/>
        <a:p>
          <a:pPr marL="0" lvl="0" indent="0" algn="ctr" defTabSz="800100">
            <a:lnSpc>
              <a:spcPct val="90000"/>
            </a:lnSpc>
            <a:spcBef>
              <a:spcPct val="0"/>
            </a:spcBef>
            <a:spcAft>
              <a:spcPct val="35000"/>
            </a:spcAft>
            <a:buNone/>
          </a:pPr>
          <a:r>
            <a:rPr lang="zh-CN" altLang="en-US" sz="1800" b="1" kern="1200" dirty="0">
              <a:latin typeface="微软雅黑" panose="020B0503020204020204" pitchFamily="34" charset="-122"/>
              <a:ea typeface="微软雅黑" panose="020B0503020204020204" pitchFamily="34" charset="-122"/>
            </a:rPr>
            <a:t>满足网联设备与智能交通设备测试需求</a:t>
          </a:r>
        </a:p>
      </dsp:txBody>
      <dsp:txXfrm rot="10800000">
        <a:off x="1580694" y="1948013"/>
        <a:ext cx="4601252" cy="749122"/>
      </dsp:txXfrm>
    </dsp:sp>
    <dsp:sp modelId="{9B27E814-4B6C-4663-8250-5EE809182464}">
      <dsp:nvSpPr>
        <dsp:cNvPr id="0" name=""/>
        <dsp:cNvSpPr/>
      </dsp:nvSpPr>
      <dsp:spPr>
        <a:xfrm>
          <a:off x="1018853" y="1948013"/>
          <a:ext cx="749122" cy="749122"/>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BCB5CB90-04C0-472B-B2AB-C34EBFD78C9D}">
      <dsp:nvSpPr>
        <dsp:cNvPr id="0" name=""/>
        <dsp:cNvSpPr/>
      </dsp:nvSpPr>
      <dsp:spPr>
        <a:xfrm rot="10800000">
          <a:off x="1393414" y="2920754"/>
          <a:ext cx="4788532" cy="749122"/>
        </a:xfrm>
        <a:prstGeom prst="homePlat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30342" tIns="68580" rIns="128016" bIns="68580" numCol="1" spcCol="1270" anchor="ctr" anchorCtr="0">
          <a:noAutofit/>
        </a:bodyPr>
        <a:lstStyle/>
        <a:p>
          <a:pPr marL="0" lvl="0" indent="0" algn="ctr" defTabSz="800100">
            <a:lnSpc>
              <a:spcPct val="90000"/>
            </a:lnSpc>
            <a:spcBef>
              <a:spcPct val="0"/>
            </a:spcBef>
            <a:spcAft>
              <a:spcPct val="35000"/>
            </a:spcAft>
            <a:buNone/>
          </a:pPr>
          <a:r>
            <a:rPr lang="zh-CN" altLang="en-US" sz="1800" b="1" kern="1200" dirty="0">
              <a:latin typeface="微软雅黑" panose="020B0503020204020204" pitchFamily="34" charset="-122"/>
              <a:ea typeface="微软雅黑" panose="020B0503020204020204" pitchFamily="34" charset="-122"/>
            </a:rPr>
            <a:t>为客户提供“一站式”全面测试服务</a:t>
          </a:r>
        </a:p>
      </dsp:txBody>
      <dsp:txXfrm rot="10800000">
        <a:off x="1580694" y="2920754"/>
        <a:ext cx="4601252" cy="749122"/>
      </dsp:txXfrm>
    </dsp:sp>
    <dsp:sp modelId="{1ED33F94-49E2-4EB6-B32A-2725857EE4E2}">
      <dsp:nvSpPr>
        <dsp:cNvPr id="0" name=""/>
        <dsp:cNvSpPr/>
      </dsp:nvSpPr>
      <dsp:spPr>
        <a:xfrm>
          <a:off x="1018853" y="2920754"/>
          <a:ext cx="749122" cy="749122"/>
        </a:xfrm>
        <a:prstGeom prst="ellipse">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29837" cy="497126"/>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23DC52A2-5DD9-4543-8FE7-CF772EED5F34}" type="datetimeFigureOut">
              <a:rPr lang="zh-CN" altLang="en-US"/>
              <a:t>2022/6/21</a:t>
            </a:fld>
            <a:endParaRPr lang="zh-CN" altLang="en-US"/>
          </a:p>
        </p:txBody>
      </p:sp>
      <p:sp>
        <p:nvSpPr>
          <p:cNvPr id="4" name="页脚占位符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zh-CN" altLang="en-US"/>
          </a:p>
        </p:txBody>
      </p:sp>
      <p:sp>
        <p:nvSpPr>
          <p:cNvPr id="5" name="灯片编号占位符 4"/>
          <p:cNvSpPr>
            <a:spLocks noGrp="1"/>
          </p:cNvSpPr>
          <p:nvPr>
            <p:ph type="sldNum" sz="quarter" idx="3"/>
          </p:nvPr>
        </p:nvSpPr>
        <p:spPr>
          <a:xfrm>
            <a:off x="3829761" y="9443662"/>
            <a:ext cx="2929837" cy="497126"/>
          </a:xfrm>
          <a:prstGeom prst="rect">
            <a:avLst/>
          </a:prstGeom>
        </p:spPr>
        <p:txBody>
          <a:bodyPr vert="horz" wrap="square" lIns="91440" tIns="45720" rIns="91440" bIns="45720" numCol="1" anchor="b" anchorCtr="0" compatLnSpc="1"/>
          <a:lstStyle>
            <a:lvl1pPr algn="r" eaLnBrk="1" hangingPunct="1">
              <a:defRPr sz="1200">
                <a:ea typeface="宋体" panose="02010600030101010101" pitchFamily="2" charset="-122"/>
              </a:defRPr>
            </a:lvl1pPr>
          </a:lstStyle>
          <a:p>
            <a:pPr>
              <a:defRPr/>
            </a:pPr>
            <a:fld id="{FF95C194-74E5-4A9B-A4BC-161BB1B17405}" type="slidenum">
              <a:rPr lang="zh-CN" altLang="en-US"/>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29837" cy="497126"/>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29761" y="0"/>
            <a:ext cx="2929837" cy="497126"/>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846ADB82-22C3-4494-ACC0-6BEEC5D9C864}" type="datetimeFigureOut">
              <a:rPr lang="zh-CN" altLang="en-US"/>
              <a:t>2022/6/21</a:t>
            </a:fld>
            <a:endParaRPr lang="zh-CN" altLang="en-US"/>
          </a:p>
        </p:txBody>
      </p:sp>
      <p:sp>
        <p:nvSpPr>
          <p:cNvPr id="4" name="幻灯片图像占位符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76117" y="4722694"/>
            <a:ext cx="5408930" cy="4474131"/>
          </a:xfrm>
          <a:prstGeom prst="rect">
            <a:avLst/>
          </a:prstGeom>
        </p:spPr>
        <p:txBody>
          <a:bodyPr vert="horz" lIns="91440" tIns="45720" rIns="91440" bIns="45720" rtlCol="0">
            <a:normAutofit/>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29761" y="9443662"/>
            <a:ext cx="2929837" cy="497126"/>
          </a:xfrm>
          <a:prstGeom prst="rect">
            <a:avLst/>
          </a:prstGeom>
        </p:spPr>
        <p:txBody>
          <a:bodyPr vert="horz" wrap="square" lIns="91440" tIns="45720" rIns="91440" bIns="45720" numCol="1" anchor="b" anchorCtr="0" compatLnSpc="1"/>
          <a:lstStyle>
            <a:lvl1pPr algn="r" eaLnBrk="1" hangingPunct="1">
              <a:defRPr sz="1200">
                <a:ea typeface="宋体" panose="02010600030101010101" pitchFamily="2" charset="-122"/>
              </a:defRPr>
            </a:lvl1pPr>
          </a:lstStyle>
          <a:p>
            <a:pPr>
              <a:defRPr/>
            </a:pPr>
            <a:fld id="{3E2AF94F-46DB-48E9-9BE4-47CC3C0E9BAD}"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幻灯片图像占位符 1"/>
          <p:cNvSpPr>
            <a:spLocks noGrp="1" noRot="1" noChangeAspect="1" noTextEdit="1"/>
          </p:cNvSpPr>
          <p:nvPr>
            <p:ph type="sldImg"/>
          </p:nvPr>
        </p:nvSpPr>
        <p:spPr bwMode="auto">
          <a:noFill/>
          <a:ln>
            <a:solidFill>
              <a:srgbClr val="000000"/>
            </a:solidFill>
            <a:miter lim="800000"/>
          </a:ln>
        </p:spPr>
      </p:sp>
      <p:sp>
        <p:nvSpPr>
          <p:cNvPr id="30722"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a:p>
        </p:txBody>
      </p:sp>
      <p:sp>
        <p:nvSpPr>
          <p:cNvPr id="30723" name="灯片编号占位符 3"/>
          <p:cNvSpPr>
            <a:spLocks noGrp="1"/>
          </p:cNvSpPr>
          <p:nvPr>
            <p:ph type="sldNum" sz="quarter" idx="5"/>
          </p:nvPr>
        </p:nvSpPr>
        <p:spPr bwMode="auto">
          <a:noFill/>
          <a:ln>
            <a:miter lim="800000"/>
          </a:ln>
        </p:spPr>
        <p:txBody>
          <a:bodyPr/>
          <a:lstStyle/>
          <a:p>
            <a:fld id="{A64DC639-FE4A-4ED4-95C2-F86505992B9D}" type="slidenum">
              <a:rPr lang="zh-CN" altLang="en-US" smtClean="0">
                <a:solidFill>
                  <a:srgbClr val="000000"/>
                </a:solidFill>
                <a:ea typeface="宋体" panose="02010600030101010101" pitchFamily="2" charset="-122"/>
              </a:rPr>
              <a:t>1</a:t>
            </a:fld>
            <a:endParaRPr lang="zh-CN" altLang="en-US">
              <a:solidFill>
                <a:srgbClr val="000000"/>
              </a:solidFill>
              <a:ea typeface="宋体" panose="02010600030101010101" pitchFamily="2" charset="-122"/>
            </a:endParaRPr>
          </a:p>
        </p:txBody>
      </p:sp>
    </p:spTree>
    <p:extLst>
      <p:ext uri="{BB962C8B-B14F-4D97-AF65-F5344CB8AC3E}">
        <p14:creationId xmlns:p14="http://schemas.microsoft.com/office/powerpoint/2010/main" val="3542610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Rot="1" noChangeAspect="1" noTextEdit="1"/>
          </p:cNvSpPr>
          <p:nvPr>
            <p:ph type="sldImg"/>
          </p:nvPr>
        </p:nvSpPr>
        <p:spPr bwMode="auto">
          <a:noFill/>
          <a:ln>
            <a:solidFill>
              <a:srgbClr val="000000"/>
            </a:solidFill>
            <a:miter lim="800000"/>
          </a:ln>
        </p:spPr>
      </p:sp>
      <p:sp>
        <p:nvSpPr>
          <p:cNvPr id="87042" name="Rectangle 3"/>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z="1400" dirty="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Rot="1" noChangeAspect="1" noTextEdit="1"/>
          </p:cNvSpPr>
          <p:nvPr>
            <p:ph type="sldImg"/>
          </p:nvPr>
        </p:nvSpPr>
        <p:spPr bwMode="auto">
          <a:noFill/>
          <a:ln>
            <a:solidFill>
              <a:srgbClr val="000000"/>
            </a:solidFill>
            <a:miter lim="800000"/>
          </a:ln>
        </p:spPr>
      </p:sp>
      <p:sp>
        <p:nvSpPr>
          <p:cNvPr id="93186" name="Rectangle 3"/>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z="1400">
              <a:latin typeface="Arial" panose="020B0604020202020204" pitchFamily="34" charset="0"/>
            </a:endParaRPr>
          </a:p>
        </p:txBody>
      </p:sp>
    </p:spTree>
    <p:extLst>
      <p:ext uri="{BB962C8B-B14F-4D97-AF65-F5344CB8AC3E}">
        <p14:creationId xmlns:p14="http://schemas.microsoft.com/office/powerpoint/2010/main" val="4288250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Rot="1" noChangeAspect="1" noTextEdit="1"/>
          </p:cNvSpPr>
          <p:nvPr>
            <p:ph type="sldImg"/>
          </p:nvPr>
        </p:nvSpPr>
        <p:spPr bwMode="auto">
          <a:noFill/>
          <a:ln>
            <a:solidFill>
              <a:srgbClr val="000000"/>
            </a:solidFill>
            <a:miter lim="800000"/>
          </a:ln>
        </p:spPr>
      </p:sp>
      <p:sp>
        <p:nvSpPr>
          <p:cNvPr id="93186" name="Rectangle 3"/>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z="1400" dirty="0">
              <a:latin typeface="Arial" panose="020B0604020202020204" pitchFamily="34" charset="0"/>
            </a:endParaRPr>
          </a:p>
        </p:txBody>
      </p:sp>
    </p:spTree>
    <p:extLst>
      <p:ext uri="{BB962C8B-B14F-4D97-AF65-F5344CB8AC3E}">
        <p14:creationId xmlns:p14="http://schemas.microsoft.com/office/powerpoint/2010/main" val="4140167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Rot="1" noChangeAspect="1" noTextEdit="1"/>
          </p:cNvSpPr>
          <p:nvPr>
            <p:ph type="sldImg"/>
          </p:nvPr>
        </p:nvSpPr>
        <p:spPr bwMode="auto">
          <a:noFill/>
          <a:ln>
            <a:solidFill>
              <a:srgbClr val="000000"/>
            </a:solidFill>
            <a:miter lim="800000"/>
          </a:ln>
        </p:spPr>
      </p:sp>
      <p:sp>
        <p:nvSpPr>
          <p:cNvPr id="93186" name="Rectangle 3"/>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z="1400">
              <a:latin typeface="Arial" panose="020B0604020202020204" pitchFamily="34" charset="0"/>
            </a:endParaRPr>
          </a:p>
        </p:txBody>
      </p:sp>
    </p:spTree>
    <p:extLst>
      <p:ext uri="{BB962C8B-B14F-4D97-AF65-F5344CB8AC3E}">
        <p14:creationId xmlns:p14="http://schemas.microsoft.com/office/powerpoint/2010/main" val="2155669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ea typeface="+mn-ea"/>
              </a:defRPr>
            </a:lvl1pPr>
          </a:lstStyle>
          <a:p>
            <a:pPr>
              <a:defRPr/>
            </a:pPr>
            <a:fld id="{F40F8CF1-28FC-442E-A385-32484E3A4AA6}" type="datetimeFigureOut">
              <a:rPr lang="zh-CN" altLang="en-US"/>
              <a:t>2022/6/21</a:t>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defRPr>
            </a:lvl1pPr>
          </a:lstStyle>
          <a:p>
            <a:pPr>
              <a:defRPr/>
            </a:pPr>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eaLnBrk="1" hangingPunct="1">
              <a:defRPr>
                <a:ea typeface="宋体" panose="02010600030101010101" pitchFamily="2" charset="-122"/>
              </a:defRPr>
            </a:lvl1pPr>
          </a:lstStyle>
          <a:p>
            <a:pPr>
              <a:defRPr/>
            </a:pPr>
            <a:fld id="{A0E76F7C-221A-4D24-B0B9-7A418D082511}"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ea typeface="+mn-ea"/>
              </a:defRPr>
            </a:lvl1pPr>
          </a:lstStyle>
          <a:p>
            <a:pPr>
              <a:defRPr/>
            </a:pPr>
            <a:fld id="{7D3CA969-7A83-4C4D-A736-FC8D595626EB}" type="datetimeFigureOut">
              <a:rPr lang="zh-CN" altLang="en-US"/>
              <a:t>2022/6/21</a:t>
            </a:fld>
            <a:endParaRPr lang="zh-CN" altLang="en-US"/>
          </a:p>
        </p:txBody>
      </p:sp>
      <p:sp>
        <p:nvSpPr>
          <p:cNvPr id="3" name="页脚占位符 2"/>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defRPr>
            </a:lvl1pPr>
          </a:lstStyle>
          <a:p>
            <a:pPr>
              <a:defRPr/>
            </a:pPr>
            <a:endParaRPr lang="zh-CN" altLang="en-US"/>
          </a:p>
        </p:txBody>
      </p:sp>
      <p:sp>
        <p:nvSpPr>
          <p:cNvPr id="4" name="灯片编号占位符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eaLnBrk="1" hangingPunct="1">
              <a:defRPr>
                <a:ea typeface="宋体" panose="02010600030101010101" pitchFamily="2" charset="-122"/>
              </a:defRPr>
            </a:lvl1pPr>
          </a:lstStyle>
          <a:p>
            <a:pPr>
              <a:defRPr/>
            </a:pPr>
            <a:fld id="{8E7A0794-689A-4517-A2EE-EB3B67AF5094}"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ea typeface="+mn-ea"/>
              </a:defRPr>
            </a:lvl1pPr>
          </a:lstStyle>
          <a:p>
            <a:pPr>
              <a:defRPr/>
            </a:pPr>
            <a:fld id="{7D3CA969-7A83-4C4D-A736-FC8D595626EB}" type="datetimeFigureOut">
              <a:rPr lang="zh-CN" altLang="en-US"/>
              <a:t>2022/6/21</a:t>
            </a:fld>
            <a:endParaRPr lang="zh-CN" altLang="en-US"/>
          </a:p>
        </p:txBody>
      </p:sp>
      <p:sp>
        <p:nvSpPr>
          <p:cNvPr id="3" name="页脚占位符 2"/>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defRPr>
            </a:lvl1pPr>
          </a:lstStyle>
          <a:p>
            <a:pPr>
              <a:defRPr/>
            </a:pPr>
            <a:endParaRPr lang="zh-CN" altLang="en-US"/>
          </a:p>
        </p:txBody>
      </p:sp>
      <p:sp>
        <p:nvSpPr>
          <p:cNvPr id="4" name="灯片编号占位符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eaLnBrk="1" hangingPunct="1">
              <a:defRPr>
                <a:ea typeface="宋体" panose="02010600030101010101" pitchFamily="2" charset="-122"/>
              </a:defRPr>
            </a:lvl1pPr>
          </a:lstStyle>
          <a:p>
            <a:pPr>
              <a:defRPr/>
            </a:pPr>
            <a:fld id="{8E7A0794-689A-4517-A2EE-EB3B67AF5094}" type="slidenum">
              <a:rPr lang="zh-CN" altLang="en-US"/>
              <a:t>‹#›</a:t>
            </a:fld>
            <a:endParaRPr lang="zh-CN" altLang="en-US"/>
          </a:p>
        </p:txBody>
      </p:sp>
      <p:sp>
        <p:nvSpPr>
          <p:cNvPr id="5" name="文本框 4"/>
          <p:cNvSpPr txBox="1"/>
          <p:nvPr userDrawn="1"/>
        </p:nvSpPr>
        <p:spPr>
          <a:xfrm>
            <a:off x="0" y="836712"/>
            <a:ext cx="9144000" cy="5472608"/>
          </a:xfrm>
          <a:prstGeom prst="rect">
            <a:avLst/>
          </a:prstGeom>
          <a:solidFill>
            <a:srgbClr val="FBFBFB"/>
          </a:solidFill>
        </p:spPr>
        <p:txBody>
          <a:bodyPr wrap="square" rtlCol="0">
            <a:spAutoFit/>
          </a:bodyPr>
          <a:lstStyle/>
          <a:p>
            <a:endParaRPr lang="zh-CN" altLang="en-US" dirty="0"/>
          </a:p>
        </p:txBody>
      </p:sp>
      <p:sp>
        <p:nvSpPr>
          <p:cNvPr id="6" name="矩形 5"/>
          <p:cNvSpPr/>
          <p:nvPr userDrawn="1"/>
        </p:nvSpPr>
        <p:spPr>
          <a:xfrm>
            <a:off x="107504" y="908719"/>
            <a:ext cx="8928992" cy="5812755"/>
          </a:xfrm>
          <a:prstGeom prst="rect">
            <a:avLst/>
          </a:prstGeom>
          <a:solidFill>
            <a:srgbClr val="FEF6F0"/>
          </a:solidFill>
          <a:ln>
            <a:solidFill>
              <a:srgbClr val="FEF6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cSld name="1_标题幻灯片">
    <p:spTree>
      <p:nvGrpSpPr>
        <p:cNvPr id="1" name=""/>
        <p:cNvGrpSpPr/>
        <p:nvPr/>
      </p:nvGrpSpPr>
      <p:grpSpPr>
        <a:xfrm>
          <a:off x="0" y="0"/>
          <a:ext cx="0" cy="0"/>
          <a:chOff x="0" y="0"/>
          <a:chExt cx="0" cy="0"/>
        </a:xfrm>
      </p:grpSpPr>
      <p:sp>
        <p:nvSpPr>
          <p:cNvPr id="2" name="矩形 1"/>
          <p:cNvSpPr/>
          <p:nvPr userDrawn="1"/>
        </p:nvSpPr>
        <p:spPr>
          <a:xfrm>
            <a:off x="0" y="2825750"/>
            <a:ext cx="9144000" cy="1336675"/>
          </a:xfrm>
          <a:prstGeom prst="rect">
            <a:avLst/>
          </a:prstGeom>
          <a:gradFill flip="none" rotWithShape="1">
            <a:gsLst>
              <a:gs pos="0">
                <a:srgbClr val="FFFFFF"/>
              </a:gs>
              <a:gs pos="0">
                <a:schemeClr val="bg1"/>
              </a:gs>
              <a:gs pos="97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80091" tIns="40046" rIns="80091" bIns="40046" anchor="ctr"/>
          <a:lstStyle/>
          <a:p>
            <a:pPr algn="ctr" eaLnBrk="0" hangingPunct="0">
              <a:defRPr/>
            </a:pPr>
            <a:endParaRPr lang="en-US" dirty="0">
              <a:solidFill>
                <a:prstClr val="white"/>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AutoShape 9"/>
          <p:cNvSpPr>
            <a:spLocks noChangeArrowheads="1"/>
          </p:cNvSpPr>
          <p:nvPr/>
        </p:nvSpPr>
        <p:spPr bwMode="auto">
          <a:xfrm>
            <a:off x="496888" y="738188"/>
            <a:ext cx="8150225" cy="100012"/>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rgbClr val="32B4EE"/>
          </a:solidFill>
          <a:ln w="12700">
            <a:solidFill>
              <a:srgbClr val="4F81BD"/>
            </a:solidFill>
            <a:round/>
          </a:ln>
        </p:spPr>
        <p:txBody>
          <a:bodyPr/>
          <a:lstStyle/>
          <a:p>
            <a:pPr fontAlgn="auto">
              <a:spcBef>
                <a:spcPts val="0"/>
              </a:spcBef>
              <a:spcAft>
                <a:spcPts val="0"/>
              </a:spcAft>
              <a:defRPr/>
            </a:pPr>
            <a:endParaRPr lang="zh-CN" altLang="zh-CN" sz="2400">
              <a:ln w="18000">
                <a:solidFill>
                  <a:schemeClr val="accent2">
                    <a:satMod val="140000"/>
                  </a:schemeClr>
                </a:solidFill>
                <a:prstDash val="solid"/>
                <a:miter lim="800000"/>
              </a:ln>
              <a:noFill/>
              <a:effectLst>
                <a:outerShdw blurRad="25500" dist="23000" dir="7020000" algn="tl">
                  <a:srgbClr val="000000">
                    <a:alpha val="50000"/>
                  </a:srgbClr>
                </a:outerShdw>
              </a:effectLst>
              <a:latin typeface="Times New Roman" panose="02020603050405020304" pitchFamily="18"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2060575"/>
            <a:ext cx="9144000" cy="1512888"/>
          </a:xfrm>
          <a:prstGeom prst="rect">
            <a:avLst/>
          </a:prstGeom>
          <a:solidFill>
            <a:schemeClr val="accent5">
              <a:lumMod val="75000"/>
            </a:schemeClr>
          </a:solidFill>
          <a:ln w="9525">
            <a:noFill/>
            <a:round/>
          </a:ln>
          <a:effectLst/>
        </p:spPr>
        <p:txBody>
          <a:bodyPr/>
          <a:lstStyle/>
          <a:p>
            <a:pPr fontAlgn="auto">
              <a:spcBef>
                <a:spcPts val="0"/>
              </a:spcBef>
              <a:spcAft>
                <a:spcPts val="0"/>
              </a:spcAft>
              <a:defRPr/>
            </a:pPr>
            <a:endParaRPr lang="zh-CN" altLang="en-US">
              <a:solidFill>
                <a:prstClr val="black"/>
              </a:solidFill>
              <a:latin typeface="Times New Roman" panose="02020603050405020304" pitchFamily="18" charset="0"/>
              <a:ea typeface="+mn-ea"/>
              <a:cs typeface="Times New Roman" panose="02020603050405020304" pitchFamily="18" charset="0"/>
            </a:endParaRPr>
          </a:p>
        </p:txBody>
      </p:sp>
      <p:sp>
        <p:nvSpPr>
          <p:cNvPr id="29698" name="Text Box 12"/>
          <p:cNvSpPr txBox="1">
            <a:spLocks noChangeArrowheads="1"/>
          </p:cNvSpPr>
          <p:nvPr/>
        </p:nvSpPr>
        <p:spPr bwMode="auto">
          <a:xfrm>
            <a:off x="324135" y="2420575"/>
            <a:ext cx="8676456" cy="645160"/>
          </a:xfrm>
          <a:prstGeom prst="rect">
            <a:avLst/>
          </a:prstGeom>
          <a:noFill/>
          <a:ln w="9525">
            <a:noFill/>
            <a:miter lim="800000"/>
          </a:ln>
        </p:spPr>
        <p:txBody>
          <a:bodyPr wrap="square">
            <a:spAutoFit/>
          </a:bodyPr>
          <a:lstStyle/>
          <a:p>
            <a:pPr algn="ctr">
              <a:spcBef>
                <a:spcPts val="1200"/>
              </a:spcBef>
            </a:pPr>
            <a:r>
              <a:rPr lang="zh-CN" altLang="en-US" sz="3600" b="1" dirty="0">
                <a:solidFill>
                  <a:srgbClr val="FFFFFF"/>
                </a:solidFill>
                <a:latin typeface="Times New Roman" panose="02020603050405020304" pitchFamily="18" charset="0"/>
                <a:ea typeface="微软雅黑" panose="020B0503020204020204" pitchFamily="34" charset="-122"/>
                <a:cs typeface="Times New Roman" panose="02020603050405020304" pitchFamily="18" charset="0"/>
              </a:rPr>
              <a:t>中德智能网联汽车试验场地建设项目</a:t>
            </a:r>
          </a:p>
        </p:txBody>
      </p:sp>
      <p:sp>
        <p:nvSpPr>
          <p:cNvPr id="102" name="Rectangle 5"/>
          <p:cNvSpPr>
            <a:spLocks noChangeArrowheads="1"/>
          </p:cNvSpPr>
          <p:nvPr/>
        </p:nvSpPr>
        <p:spPr bwMode="auto">
          <a:xfrm>
            <a:off x="5184775" y="3632200"/>
            <a:ext cx="3959225" cy="46038"/>
          </a:xfrm>
          <a:prstGeom prst="rect">
            <a:avLst/>
          </a:prstGeom>
          <a:solidFill>
            <a:schemeClr val="accent3">
              <a:alpha val="81175"/>
            </a:schemeClr>
          </a:solidFill>
          <a:ln w="9525" algn="ctr">
            <a:noFill/>
            <a:miter lim="800000"/>
          </a:ln>
          <a:effectLst/>
        </p:spPr>
        <p:txBody>
          <a:bodyPr rot="10800000" anchor="ctr"/>
          <a:lstStyle/>
          <a:p>
            <a:pPr algn="ctr" fontAlgn="auto">
              <a:spcBef>
                <a:spcPts val="0"/>
              </a:spcBef>
              <a:spcAft>
                <a:spcPts val="0"/>
              </a:spcAft>
              <a:defRPr/>
            </a:pPr>
            <a:endParaRPr lang="zh-CN" altLang="zh-CN" sz="4400">
              <a:solidFill>
                <a:srgbClr val="1F497D"/>
              </a:solidFill>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877757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8"/>
          <p:cNvSpPr/>
          <p:nvPr/>
        </p:nvSpPr>
        <p:spPr bwMode="auto">
          <a:xfrm>
            <a:off x="827584" y="1628800"/>
            <a:ext cx="7632848" cy="2088232"/>
          </a:xfrm>
          <a:prstGeom prst="roundRect">
            <a:avLst>
              <a:gd name="adj" fmla="val 0"/>
            </a:avLst>
          </a:prstGeom>
          <a:solidFill>
            <a:srgbClr val="FCEBDD"/>
          </a:solidFill>
          <a:ln w="9525" algn="ctr">
            <a:noFill/>
            <a:round/>
          </a:ln>
        </p:spPr>
        <p:txBody>
          <a:bodyPr anchor="ctr"/>
          <a:lstStyle/>
          <a:p>
            <a:pPr marL="0" marR="0" lvl="0" indent="457200" algn="just" defTabSz="914400" eaLnBrk="1" fontAlgn="auto" latinLnBrk="0" hangingPunct="1">
              <a:spcBef>
                <a:spcPct val="50000"/>
              </a:spcBef>
              <a:spcAft>
                <a:spcPts val="0"/>
              </a:spcAft>
              <a:buClrTx/>
              <a:buSzTx/>
              <a:buFont typeface="Wingdings" panose="05000000000000000000" charset="0"/>
              <a:buNone/>
              <a:defRPr/>
            </a:pPr>
            <a:r>
              <a:rPr lang="zh-CN" altLang="en-US" b="1" kern="0" noProof="0" dirty="0">
                <a:ln>
                  <a:noFill/>
                </a:ln>
                <a:solidFill>
                  <a:srgbClr val="000000"/>
                </a:solidFill>
                <a:effectLst/>
                <a:uLnTx/>
                <a:uFillTx/>
                <a:latin typeface="微软雅黑" panose="020B0503020204020204" pitchFamily="34" charset="-122"/>
                <a:ea typeface="微软雅黑" panose="020B0503020204020204" pitchFamily="34" charset="-122"/>
                <a:sym typeface="+mn-ea"/>
              </a:rPr>
              <a:t>智能网联汽车是国内外新一轮科技创新和产业发展的必争之地，是科技社会发展的重点方向，在提升车辆行驶安全、提高交通效率、提供出行信息服务和支持自动驾驶等方面具有重要意义。为了加快落实</a:t>
            </a:r>
            <a:r>
              <a:rPr lang="en-US" altLang="zh-CN" b="1" kern="0" noProof="0" dirty="0">
                <a:ln>
                  <a:noFill/>
                </a:ln>
                <a:solidFill>
                  <a:srgbClr val="000000"/>
                </a:solidFill>
                <a:effectLst/>
                <a:uLnTx/>
                <a:uFillTx/>
                <a:latin typeface="微软雅黑" panose="020B0503020204020204" pitchFamily="34" charset="-122"/>
                <a:ea typeface="微软雅黑" panose="020B0503020204020204" pitchFamily="34" charset="-122"/>
                <a:sym typeface="+mn-ea"/>
              </a:rPr>
              <a:t>《</a:t>
            </a:r>
            <a:r>
              <a:rPr lang="zh-CN" altLang="en-US" b="1" kern="0" noProof="0" dirty="0">
                <a:ln>
                  <a:noFill/>
                </a:ln>
                <a:solidFill>
                  <a:srgbClr val="000000"/>
                </a:solidFill>
                <a:effectLst/>
                <a:uLnTx/>
                <a:uFillTx/>
                <a:latin typeface="微软雅黑" panose="020B0503020204020204" pitchFamily="34" charset="-122"/>
                <a:ea typeface="微软雅黑" panose="020B0503020204020204" pitchFamily="34" charset="-122"/>
                <a:sym typeface="+mn-ea"/>
              </a:rPr>
              <a:t>中华人民共和国工业和信息化部与德意志联邦共和国经济和能源部就推动中德企业开展智能制造及生产过程网络化合作的谅解备忘录</a:t>
            </a:r>
            <a:r>
              <a:rPr lang="en-US" altLang="zh-CN" b="1" kern="0" noProof="0" dirty="0">
                <a:ln>
                  <a:noFill/>
                </a:ln>
                <a:solidFill>
                  <a:srgbClr val="000000"/>
                </a:solidFill>
                <a:effectLst/>
                <a:uLnTx/>
                <a:uFillTx/>
                <a:latin typeface="微软雅黑" panose="020B0503020204020204" pitchFamily="34" charset="-122"/>
                <a:ea typeface="微软雅黑" panose="020B0503020204020204" pitchFamily="34" charset="-122"/>
                <a:sym typeface="+mn-ea"/>
              </a:rPr>
              <a:t>》</a:t>
            </a:r>
            <a:r>
              <a:rPr lang="zh-CN" altLang="en-US" b="1" kern="0" noProof="0" dirty="0">
                <a:ln>
                  <a:noFill/>
                </a:ln>
                <a:solidFill>
                  <a:srgbClr val="000000"/>
                </a:solidFill>
                <a:effectLst/>
                <a:uLnTx/>
                <a:uFillTx/>
                <a:latin typeface="微软雅黑" panose="020B0503020204020204" pitchFamily="34" charset="-122"/>
                <a:ea typeface="微软雅黑" panose="020B0503020204020204" pitchFamily="34" charset="-122"/>
                <a:sym typeface="+mn-ea"/>
              </a:rPr>
              <a:t>，推动中德智能制造合作再上新台阶，经工信部批准，四川省承建了我国占地最大、投资最多、唯一国别合作智能网联汽车测试场，即中德智能网联汽车试验场地。</a:t>
            </a:r>
            <a:endParaRPr lang="zh-CN" altLang="en-US" sz="2000" b="1" kern="0" noProof="0" dirty="0">
              <a:ln>
                <a:noFill/>
              </a:ln>
              <a:solidFill>
                <a:srgbClr val="000000"/>
              </a:solidFill>
              <a:effectLst/>
              <a:uLnTx/>
              <a:uFillTx/>
              <a:latin typeface="微软雅黑" panose="020B0503020204020204" pitchFamily="34" charset="-122"/>
              <a:ea typeface="微软雅黑" panose="020B0503020204020204" pitchFamily="34" charset="-122"/>
              <a:sym typeface="+mn-ea"/>
            </a:endParaRPr>
          </a:p>
        </p:txBody>
      </p:sp>
      <p:sp>
        <p:nvSpPr>
          <p:cNvPr id="13" name="矩形 12"/>
          <p:cNvSpPr/>
          <p:nvPr/>
        </p:nvSpPr>
        <p:spPr>
          <a:xfrm>
            <a:off x="539553" y="188640"/>
            <a:ext cx="4680520" cy="460375"/>
          </a:xfrm>
          <a:prstGeom prst="rect">
            <a:avLst/>
          </a:prstGeom>
        </p:spPr>
        <p:txBody>
          <a:bodyPr wrap="square">
            <a:spAutoFit/>
          </a:bodyPr>
          <a:lstStyle/>
          <a:p>
            <a:pPr fontAlgn="auto">
              <a:spcBef>
                <a:spcPts val="0"/>
              </a:spcBef>
              <a:spcAft>
                <a:spcPts val="0"/>
              </a:spcAft>
              <a:defRPr/>
            </a:pPr>
            <a:r>
              <a:rPr lang="zh-CN" altLang="en-US" sz="2400" b="1" kern="0" dirty="0">
                <a:solidFill>
                  <a:prstClr val="black"/>
                </a:solidFill>
                <a:latin typeface="微软雅黑" panose="020B0503020204020204" pitchFamily="34" charset="-122"/>
                <a:ea typeface="微软雅黑" panose="020B0503020204020204" pitchFamily="34" charset="-122"/>
              </a:rPr>
              <a:t>项目介绍</a:t>
            </a:r>
          </a:p>
        </p:txBody>
      </p:sp>
      <p:sp>
        <p:nvSpPr>
          <p:cNvPr id="6" name="矩形 5">
            <a:extLst>
              <a:ext uri="{FF2B5EF4-FFF2-40B4-BE49-F238E27FC236}">
                <a16:creationId xmlns:a16="http://schemas.microsoft.com/office/drawing/2014/main" id="{F76BEDAC-5821-4DE5-19AF-E1D5ACA319FC}"/>
              </a:ext>
            </a:extLst>
          </p:cNvPr>
          <p:cNvSpPr/>
          <p:nvPr/>
        </p:nvSpPr>
        <p:spPr>
          <a:xfrm>
            <a:off x="611560" y="1002450"/>
            <a:ext cx="2592288" cy="46037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CN" altLang="en-US" sz="2000" b="1" dirty="0">
                <a:latin typeface="微软雅黑" panose="020B0503020204020204" pitchFamily="34" charset="-122"/>
                <a:ea typeface="微软雅黑" panose="020B0503020204020204" pitchFamily="34" charset="-122"/>
                <a:cs typeface="Dubai" panose="020B0503030403030204" pitchFamily="34" charset="-78"/>
              </a:rPr>
              <a:t>项目建设背景</a:t>
            </a:r>
          </a:p>
        </p:txBody>
      </p:sp>
      <p:pic>
        <p:nvPicPr>
          <p:cNvPr id="9" name="图片 8">
            <a:extLst>
              <a:ext uri="{FF2B5EF4-FFF2-40B4-BE49-F238E27FC236}">
                <a16:creationId xmlns:a16="http://schemas.microsoft.com/office/drawing/2014/main" id="{52039B50-822A-E81B-2B96-435417D9026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5276" y="3908031"/>
            <a:ext cx="7073447" cy="264233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539553" y="188640"/>
            <a:ext cx="4680520" cy="460375"/>
          </a:xfrm>
          <a:prstGeom prst="rect">
            <a:avLst/>
          </a:prstGeom>
        </p:spPr>
        <p:txBody>
          <a:bodyPr wrap="square">
            <a:spAutoFit/>
          </a:bodyPr>
          <a:lstStyle/>
          <a:p>
            <a:pPr fontAlgn="auto">
              <a:spcBef>
                <a:spcPts val="0"/>
              </a:spcBef>
              <a:spcAft>
                <a:spcPts val="0"/>
              </a:spcAft>
              <a:defRPr/>
            </a:pPr>
            <a:r>
              <a:rPr lang="zh-CN" altLang="en-US" sz="2400" b="1" kern="0" dirty="0">
                <a:solidFill>
                  <a:prstClr val="black"/>
                </a:solidFill>
                <a:latin typeface="微软雅黑" panose="020B0503020204020204" pitchFamily="34" charset="-122"/>
                <a:ea typeface="微软雅黑" panose="020B0503020204020204" pitchFamily="34" charset="-122"/>
              </a:rPr>
              <a:t>建设内容</a:t>
            </a:r>
          </a:p>
        </p:txBody>
      </p:sp>
      <p:sp>
        <p:nvSpPr>
          <p:cNvPr id="7" name="文本框 6">
            <a:extLst>
              <a:ext uri="{FF2B5EF4-FFF2-40B4-BE49-F238E27FC236}">
                <a16:creationId xmlns:a16="http://schemas.microsoft.com/office/drawing/2014/main" id="{B60EBA90-BEFA-B458-D8C4-9B8ACD1FCAB4}"/>
              </a:ext>
            </a:extLst>
          </p:cNvPr>
          <p:cNvSpPr txBox="1"/>
          <p:nvPr/>
        </p:nvSpPr>
        <p:spPr>
          <a:xfrm>
            <a:off x="755576" y="980728"/>
            <a:ext cx="7704856" cy="1692771"/>
          </a:xfrm>
          <a:prstGeom prst="rect">
            <a:avLst/>
          </a:prstGeom>
          <a:noFill/>
        </p:spPr>
        <p:txBody>
          <a:bodyPr wrap="square">
            <a:spAutoFit/>
          </a:bodyPr>
          <a:lstStyle/>
          <a:p>
            <a:pPr algn="just">
              <a:lnSpc>
                <a:spcPct val="150000"/>
              </a:lnSpc>
              <a:spcAft>
                <a:spcPts val="600"/>
              </a:spcAft>
            </a:pPr>
            <a:r>
              <a:rPr lang="zh-CN" altLang="en-US" b="1" kern="100" dirty="0">
                <a:latin typeface="微软雅黑" panose="020B0503020204020204" pitchFamily="34" charset="-122"/>
                <a:ea typeface="微软雅黑" panose="020B0503020204020204" pitchFamily="34" charset="-122"/>
                <a:sym typeface="+mn-ea"/>
              </a:rPr>
              <a:t>道路交通增强系统</a:t>
            </a:r>
          </a:p>
          <a:p>
            <a:r>
              <a:rPr lang="zh-CN" altLang="en-US" kern="0" noProof="0" dirty="0">
                <a:ln>
                  <a:noFill/>
                </a:ln>
                <a:solidFill>
                  <a:srgbClr val="000000"/>
                </a:solidFill>
                <a:effectLst/>
                <a:uLnTx/>
                <a:uFillTx/>
                <a:latin typeface="微软雅黑" panose="020B0503020204020204" pitchFamily="34" charset="-122"/>
                <a:ea typeface="微软雅黑" panose="020B0503020204020204" pitchFamily="34" charset="-122"/>
                <a:sym typeface="+mn-ea"/>
              </a:rPr>
              <a:t>    道路交通增强系统主要涉及系统架构中基础接入层的道路交通增强系统部分，在测试基地的场地上构建了模拟各种实际路况的道路交通增强系统，并将与基础接入层的其他部分联动起来，形成智能化、网联化的场地测试环境。</a:t>
            </a:r>
          </a:p>
        </p:txBody>
      </p:sp>
      <p:sp>
        <p:nvSpPr>
          <p:cNvPr id="11" name="文本框 10">
            <a:extLst>
              <a:ext uri="{FF2B5EF4-FFF2-40B4-BE49-F238E27FC236}">
                <a16:creationId xmlns:a16="http://schemas.microsoft.com/office/drawing/2014/main" id="{FD83E479-D9BA-3A6B-8561-5DDFEE6D50B0}"/>
              </a:ext>
            </a:extLst>
          </p:cNvPr>
          <p:cNvSpPr txBox="1"/>
          <p:nvPr/>
        </p:nvSpPr>
        <p:spPr>
          <a:xfrm>
            <a:off x="755576" y="2564904"/>
            <a:ext cx="7704856" cy="2046714"/>
          </a:xfrm>
          <a:prstGeom prst="rect">
            <a:avLst/>
          </a:prstGeom>
          <a:noFill/>
        </p:spPr>
        <p:txBody>
          <a:bodyPr wrap="square">
            <a:spAutoFit/>
          </a:bodyPr>
          <a:lstStyle/>
          <a:p>
            <a:pPr algn="just">
              <a:lnSpc>
                <a:spcPct val="150000"/>
              </a:lnSpc>
              <a:spcAft>
                <a:spcPts val="600"/>
              </a:spcAft>
            </a:pPr>
            <a:r>
              <a:rPr lang="zh-CN" altLang="en-US" sz="1800" b="1" kern="100" dirty="0">
                <a:effectLst/>
                <a:latin typeface="微软雅黑" panose="020B0503020204020204" pitchFamily="34" charset="-122"/>
                <a:ea typeface="微软雅黑" panose="020B0503020204020204" pitchFamily="34" charset="-122"/>
                <a:cs typeface="黑体" panose="02010609060101010101" pitchFamily="49" charset="-122"/>
              </a:rPr>
              <a:t>智能网联系统</a:t>
            </a:r>
            <a:endParaRPr lang="en-US" altLang="zh-CN" sz="1800" b="1" kern="100" dirty="0">
              <a:effectLst/>
              <a:latin typeface="微软雅黑" panose="020B0503020204020204" pitchFamily="34" charset="-122"/>
              <a:ea typeface="微软雅黑" panose="020B0503020204020204" pitchFamily="34" charset="-122"/>
              <a:cs typeface="黑体" panose="02010609060101010101" pitchFamily="49" charset="-122"/>
            </a:endParaRPr>
          </a:p>
          <a:p>
            <a:pPr algn="just">
              <a:spcAft>
                <a:spcPts val="600"/>
              </a:spcAft>
            </a:pPr>
            <a:r>
              <a:rPr lang="zh-CN" altLang="en-US" kern="100" dirty="0">
                <a:latin typeface="微软雅黑" panose="020B0503020204020204" pitchFamily="34" charset="-122"/>
                <a:ea typeface="微软雅黑" panose="020B0503020204020204" pitchFamily="34" charset="-122"/>
                <a:cs typeface="黑体" panose="02010609060101010101" pitchFamily="49" charset="-122"/>
              </a:rPr>
              <a:t>     智能网联系统由云端、路端和车端构成。</a:t>
            </a:r>
            <a:endParaRPr lang="en-US" altLang="zh-CN" sz="1800" kern="100" dirty="0">
              <a:effectLst/>
              <a:latin typeface="微软雅黑" panose="020B0503020204020204" pitchFamily="34" charset="-122"/>
              <a:ea typeface="微软雅黑" panose="020B0503020204020204" pitchFamily="34" charset="-122"/>
              <a:cs typeface="黑体" panose="02010609060101010101" pitchFamily="49" charset="-122"/>
            </a:endParaRPr>
          </a:p>
          <a:p>
            <a:pPr indent="304800" algn="just">
              <a:spcAft>
                <a:spcPts val="600"/>
              </a:spcAft>
            </a:pPr>
            <a:r>
              <a:rPr lang="zh-CN" altLang="zh-CN" sz="1800" kern="100" dirty="0">
                <a:effectLst/>
                <a:latin typeface="微软雅黑" panose="020B0503020204020204" pitchFamily="34" charset="-122"/>
                <a:ea typeface="微软雅黑" panose="020B0503020204020204" pitchFamily="34" charset="-122"/>
                <a:cs typeface="黑体" panose="02010609060101010101" pitchFamily="49" charset="-122"/>
              </a:rPr>
              <a:t>云端：由智能网联系统构成，具备计算和数据决策功能，并与</a:t>
            </a:r>
            <a:r>
              <a:rPr lang="en-US" altLang="zh-CN" sz="1800" kern="100" dirty="0">
                <a:effectLst/>
                <a:latin typeface="微软雅黑" panose="020B0503020204020204" pitchFamily="34" charset="-122"/>
                <a:ea typeface="微软雅黑" panose="020B0503020204020204" pitchFamily="34" charset="-122"/>
                <a:cs typeface="黑体" panose="02010609060101010101" pitchFamily="49" charset="-122"/>
              </a:rPr>
              <a:t>CA</a:t>
            </a:r>
            <a:r>
              <a:rPr lang="zh-CN" altLang="zh-CN" sz="1800" kern="100" dirty="0">
                <a:effectLst/>
                <a:latin typeface="微软雅黑" panose="020B0503020204020204" pitchFamily="34" charset="-122"/>
                <a:ea typeface="微软雅黑" panose="020B0503020204020204" pitchFamily="34" charset="-122"/>
                <a:cs typeface="黑体" panose="02010609060101010101" pitchFamily="49" charset="-122"/>
              </a:rPr>
              <a:t>信息安全平台进行交互。路端：由</a:t>
            </a:r>
            <a:r>
              <a:rPr lang="en-US" altLang="zh-CN" sz="1800" kern="100" dirty="0">
                <a:effectLst/>
                <a:latin typeface="微软雅黑" panose="020B0503020204020204" pitchFamily="34" charset="-122"/>
                <a:ea typeface="微软雅黑" panose="020B0503020204020204" pitchFamily="34" charset="-122"/>
                <a:cs typeface="黑体" panose="02010609060101010101" pitchFamily="49" charset="-122"/>
              </a:rPr>
              <a:t>RSU</a:t>
            </a:r>
            <a:r>
              <a:rPr lang="zh-CN" altLang="zh-CN" sz="1800" kern="100" dirty="0">
                <a:effectLst/>
                <a:latin typeface="微软雅黑" panose="020B0503020204020204" pitchFamily="34" charset="-122"/>
                <a:ea typeface="微软雅黑" panose="020B0503020204020204" pitchFamily="34" charset="-122"/>
                <a:cs typeface="黑体" panose="02010609060101010101" pitchFamily="49" charset="-122"/>
              </a:rPr>
              <a:t>为通信节点并采集汇聚所有路侧信息，包括道路基础设施数字化、交通实时运行状况、气象信息等等。车端：由智能网联车构成，具备车路协同能力，车内接收预警功能。</a:t>
            </a:r>
          </a:p>
        </p:txBody>
      </p:sp>
      <p:sp>
        <p:nvSpPr>
          <p:cNvPr id="16" name="文本框 15">
            <a:extLst>
              <a:ext uri="{FF2B5EF4-FFF2-40B4-BE49-F238E27FC236}">
                <a16:creationId xmlns:a16="http://schemas.microsoft.com/office/drawing/2014/main" id="{C0EBE3FD-2B50-43B9-9376-8CD25EE45C08}"/>
              </a:ext>
            </a:extLst>
          </p:cNvPr>
          <p:cNvSpPr txBox="1"/>
          <p:nvPr/>
        </p:nvSpPr>
        <p:spPr>
          <a:xfrm>
            <a:off x="683568" y="4797152"/>
            <a:ext cx="7704856" cy="1969770"/>
          </a:xfrm>
          <a:prstGeom prst="rect">
            <a:avLst/>
          </a:prstGeom>
          <a:noFill/>
        </p:spPr>
        <p:txBody>
          <a:bodyPr wrap="square">
            <a:spAutoFit/>
          </a:bodyPr>
          <a:lstStyle/>
          <a:p>
            <a:pPr algn="just">
              <a:lnSpc>
                <a:spcPct val="150000"/>
              </a:lnSpc>
              <a:spcAft>
                <a:spcPts val="600"/>
              </a:spcAft>
            </a:pPr>
            <a:r>
              <a:rPr lang="zh-CN" altLang="en-US" b="1" kern="100" dirty="0">
                <a:latin typeface="微软雅黑" panose="020B0503020204020204" pitchFamily="34" charset="-122"/>
                <a:ea typeface="微软雅黑" panose="020B0503020204020204" pitchFamily="34" charset="-122"/>
                <a:sym typeface="+mn-ea"/>
              </a:rPr>
              <a:t>汽车智能化测试系统</a:t>
            </a:r>
          </a:p>
          <a:p>
            <a:r>
              <a:rPr lang="zh-CN" altLang="en-US" kern="0" noProof="0" dirty="0">
                <a:ln>
                  <a:noFill/>
                </a:ln>
                <a:solidFill>
                  <a:srgbClr val="000000"/>
                </a:solidFill>
                <a:effectLst/>
                <a:uLnTx/>
                <a:uFillTx/>
                <a:latin typeface="微软雅黑" panose="020B0503020204020204" pitchFamily="34" charset="-122"/>
                <a:ea typeface="微软雅黑" panose="020B0503020204020204" pitchFamily="34" charset="-122"/>
                <a:sym typeface="+mn-ea"/>
              </a:rPr>
              <a:t>    该部分主要涉及系统架构中基础接入层的智能网联汽车测试工具和道具，以及运载工具的部分内容，为智能网联汽车在测试基地内的测试提供必需的环境模拟、配合车辆</a:t>
            </a:r>
            <a:r>
              <a:rPr lang="en-US" altLang="zh-CN" kern="0" noProof="0" dirty="0">
                <a:ln>
                  <a:noFill/>
                </a:ln>
                <a:solidFill>
                  <a:srgbClr val="000000"/>
                </a:solidFill>
                <a:effectLst/>
                <a:uLnTx/>
                <a:uFillTx/>
                <a:latin typeface="微软雅黑" panose="020B0503020204020204" pitchFamily="34" charset="-122"/>
                <a:ea typeface="微软雅黑" panose="020B0503020204020204" pitchFamily="34" charset="-122"/>
                <a:sym typeface="+mn-ea"/>
              </a:rPr>
              <a:t>/</a:t>
            </a:r>
            <a:r>
              <a:rPr lang="zh-CN" altLang="en-US" kern="0" noProof="0" dirty="0">
                <a:ln>
                  <a:noFill/>
                </a:ln>
                <a:solidFill>
                  <a:srgbClr val="000000"/>
                </a:solidFill>
                <a:effectLst/>
                <a:uLnTx/>
                <a:uFillTx/>
                <a:latin typeface="微软雅黑" panose="020B0503020204020204" pitchFamily="34" charset="-122"/>
                <a:ea typeface="微软雅黑" panose="020B0503020204020204" pitchFamily="34" charset="-122"/>
                <a:sym typeface="+mn-ea"/>
              </a:rPr>
              <a:t>假人等道具，辅助实现尽量真实道路测试场景。主要包含环境模拟设备、模拟道具、自主驱动平台、智驾机器人、真实车辆、车载监控系统等。</a:t>
            </a:r>
          </a:p>
        </p:txBody>
      </p:sp>
    </p:spTree>
    <p:extLst>
      <p:ext uri="{BB962C8B-B14F-4D97-AF65-F5344CB8AC3E}">
        <p14:creationId xmlns:p14="http://schemas.microsoft.com/office/powerpoint/2010/main" val="3412430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539553" y="188640"/>
            <a:ext cx="4680520" cy="460375"/>
          </a:xfrm>
          <a:prstGeom prst="rect">
            <a:avLst/>
          </a:prstGeom>
        </p:spPr>
        <p:txBody>
          <a:bodyPr wrap="square">
            <a:spAutoFit/>
          </a:bodyPr>
          <a:lstStyle/>
          <a:p>
            <a:pPr fontAlgn="auto">
              <a:spcBef>
                <a:spcPts val="0"/>
              </a:spcBef>
              <a:spcAft>
                <a:spcPts val="0"/>
              </a:spcAft>
              <a:defRPr/>
            </a:pPr>
            <a:r>
              <a:rPr lang="zh-CN" altLang="en-US" sz="2400" b="1" kern="0" dirty="0">
                <a:solidFill>
                  <a:prstClr val="black"/>
                </a:solidFill>
                <a:latin typeface="微软雅黑" panose="020B0503020204020204" pitchFamily="34" charset="-122"/>
                <a:ea typeface="微软雅黑" panose="020B0503020204020204" pitchFamily="34" charset="-122"/>
              </a:rPr>
              <a:t>建设内容</a:t>
            </a:r>
          </a:p>
        </p:txBody>
      </p:sp>
      <p:sp>
        <p:nvSpPr>
          <p:cNvPr id="7" name="文本框 6">
            <a:extLst>
              <a:ext uri="{FF2B5EF4-FFF2-40B4-BE49-F238E27FC236}">
                <a16:creationId xmlns:a16="http://schemas.microsoft.com/office/drawing/2014/main" id="{B60EBA90-BEFA-B458-D8C4-9B8ACD1FCAB4}"/>
              </a:ext>
            </a:extLst>
          </p:cNvPr>
          <p:cNvSpPr txBox="1"/>
          <p:nvPr/>
        </p:nvSpPr>
        <p:spPr>
          <a:xfrm>
            <a:off x="755576" y="980728"/>
            <a:ext cx="7704856" cy="1415772"/>
          </a:xfrm>
          <a:prstGeom prst="rect">
            <a:avLst/>
          </a:prstGeom>
          <a:noFill/>
        </p:spPr>
        <p:txBody>
          <a:bodyPr wrap="square">
            <a:spAutoFit/>
          </a:bodyPr>
          <a:lstStyle/>
          <a:p>
            <a:pPr algn="just">
              <a:lnSpc>
                <a:spcPct val="150000"/>
              </a:lnSpc>
              <a:spcAft>
                <a:spcPts val="600"/>
              </a:spcAft>
            </a:pPr>
            <a:r>
              <a:rPr lang="zh-CN" altLang="en-US" b="1" kern="100" dirty="0">
                <a:latin typeface="微软雅黑" panose="020B0503020204020204" pitchFamily="34" charset="-122"/>
                <a:ea typeface="微软雅黑" panose="020B0503020204020204" pitchFamily="34" charset="-122"/>
                <a:sym typeface="+mn-ea"/>
              </a:rPr>
              <a:t>数据中心与展示大厅</a:t>
            </a:r>
          </a:p>
          <a:p>
            <a:pPr algn="just">
              <a:spcAft>
                <a:spcPts val="600"/>
              </a:spcAft>
            </a:pPr>
            <a:r>
              <a:rPr lang="zh-CN" altLang="en-US" kern="100" dirty="0">
                <a:latin typeface="微软雅黑" panose="020B0503020204020204" pitchFamily="34" charset="-122"/>
                <a:ea typeface="微软雅黑" panose="020B0503020204020204" pitchFamily="34" charset="-122"/>
                <a:sym typeface="+mn-ea"/>
              </a:rPr>
              <a:t>       采用面向未来车联网应用的“边</a:t>
            </a:r>
            <a:r>
              <a:rPr lang="en-US" altLang="zh-CN" kern="100" dirty="0">
                <a:latin typeface="微软雅黑" panose="020B0503020204020204" pitchFamily="34" charset="-122"/>
                <a:ea typeface="微软雅黑" panose="020B0503020204020204" pitchFamily="34" charset="-122"/>
                <a:sym typeface="+mn-ea"/>
              </a:rPr>
              <a:t>-</a:t>
            </a:r>
            <a:r>
              <a:rPr lang="zh-CN" altLang="en-US" kern="100" dirty="0">
                <a:latin typeface="微软雅黑" panose="020B0503020204020204" pitchFamily="34" charset="-122"/>
                <a:ea typeface="微软雅黑" panose="020B0503020204020204" pitchFamily="34" charset="-122"/>
                <a:sym typeface="+mn-ea"/>
              </a:rPr>
              <a:t>云”协同的体系架构，采用模块化机房，主要设备有接入负载均衡服务器、</a:t>
            </a:r>
            <a:r>
              <a:rPr lang="en-US" altLang="zh-CN" kern="100" dirty="0">
                <a:latin typeface="微软雅黑" panose="020B0503020204020204" pitchFamily="34" charset="-122"/>
                <a:ea typeface="微软雅黑" panose="020B0503020204020204" pitchFamily="34" charset="-122"/>
                <a:sym typeface="+mn-ea"/>
              </a:rPr>
              <a:t>CPU</a:t>
            </a:r>
            <a:r>
              <a:rPr lang="zh-CN" altLang="en-US" kern="100" dirty="0">
                <a:latin typeface="微软雅黑" panose="020B0503020204020204" pitchFamily="34" charset="-122"/>
                <a:ea typeface="微软雅黑" panose="020B0503020204020204" pitchFamily="34" charset="-122"/>
                <a:sym typeface="+mn-ea"/>
              </a:rPr>
              <a:t>算力服务器、</a:t>
            </a:r>
            <a:r>
              <a:rPr lang="en-US" altLang="zh-CN" kern="100" dirty="0">
                <a:latin typeface="微软雅黑" panose="020B0503020204020204" pitchFamily="34" charset="-122"/>
                <a:ea typeface="微软雅黑" panose="020B0503020204020204" pitchFamily="34" charset="-122"/>
                <a:sym typeface="+mn-ea"/>
              </a:rPr>
              <a:t>GPU</a:t>
            </a:r>
            <a:r>
              <a:rPr lang="zh-CN" altLang="en-US" kern="100" dirty="0">
                <a:latin typeface="微软雅黑" panose="020B0503020204020204" pitchFamily="34" charset="-122"/>
                <a:ea typeface="微软雅黑" panose="020B0503020204020204" pitchFamily="34" charset="-122"/>
                <a:sym typeface="+mn-ea"/>
              </a:rPr>
              <a:t>算力服务器、存储服务器、管理与运维服务器核心交换机、汇聚</a:t>
            </a:r>
            <a:r>
              <a:rPr lang="en-US" altLang="zh-CN" kern="100" dirty="0">
                <a:latin typeface="微软雅黑" panose="020B0503020204020204" pitchFamily="34" charset="-122"/>
                <a:ea typeface="微软雅黑" panose="020B0503020204020204" pitchFamily="34" charset="-122"/>
                <a:sym typeface="+mn-ea"/>
              </a:rPr>
              <a:t>/</a:t>
            </a:r>
            <a:r>
              <a:rPr lang="zh-CN" altLang="en-US" kern="100" dirty="0">
                <a:latin typeface="微软雅黑" panose="020B0503020204020204" pitchFamily="34" charset="-122"/>
                <a:ea typeface="微软雅黑" panose="020B0503020204020204" pitchFamily="34" charset="-122"/>
                <a:sym typeface="+mn-ea"/>
              </a:rPr>
              <a:t>接入交换机等。</a:t>
            </a:r>
          </a:p>
        </p:txBody>
      </p:sp>
      <p:pic>
        <p:nvPicPr>
          <p:cNvPr id="6" name="图片 5">
            <a:extLst>
              <a:ext uri="{FF2B5EF4-FFF2-40B4-BE49-F238E27FC236}">
                <a16:creationId xmlns:a16="http://schemas.microsoft.com/office/drawing/2014/main" id="{C1F2B1E2-76D9-A4F5-3BCC-ABD1B26A5F4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67744" y="2527874"/>
            <a:ext cx="4824536" cy="1802252"/>
          </a:xfrm>
          <a:prstGeom prst="rect">
            <a:avLst/>
          </a:prstGeom>
        </p:spPr>
      </p:pic>
      <p:pic>
        <p:nvPicPr>
          <p:cNvPr id="8" name="图片 7">
            <a:extLst>
              <a:ext uri="{FF2B5EF4-FFF2-40B4-BE49-F238E27FC236}">
                <a16:creationId xmlns:a16="http://schemas.microsoft.com/office/drawing/2014/main" id="{F96C5D8F-B72B-D6B0-FC59-825EE52B227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267" y="4445025"/>
            <a:ext cx="4820181" cy="1802252"/>
          </a:xfrm>
          <a:prstGeom prst="rect">
            <a:avLst/>
          </a:prstGeom>
        </p:spPr>
      </p:pic>
      <p:sp>
        <p:nvSpPr>
          <p:cNvPr id="2" name="文本框 1">
            <a:extLst>
              <a:ext uri="{FF2B5EF4-FFF2-40B4-BE49-F238E27FC236}">
                <a16:creationId xmlns:a16="http://schemas.microsoft.com/office/drawing/2014/main" id="{A4E19D17-A498-3ADA-CDA8-9A83A38E3466}"/>
              </a:ext>
            </a:extLst>
          </p:cNvPr>
          <p:cNvSpPr txBox="1"/>
          <p:nvPr/>
        </p:nvSpPr>
        <p:spPr>
          <a:xfrm>
            <a:off x="4142359" y="6298675"/>
            <a:ext cx="1107996" cy="369332"/>
          </a:xfrm>
          <a:prstGeom prst="rect">
            <a:avLst/>
          </a:prstGeom>
          <a:noFill/>
        </p:spPr>
        <p:txBody>
          <a:bodyPr wrap="none" rtlCol="0">
            <a:spAutoFit/>
          </a:bodyPr>
          <a:lstStyle/>
          <a:p>
            <a:r>
              <a:rPr lang="zh-CN" altLang="en-US" b="1" dirty="0"/>
              <a:t>指挥大厅</a:t>
            </a:r>
          </a:p>
        </p:txBody>
      </p:sp>
    </p:spTree>
    <p:extLst>
      <p:ext uri="{BB962C8B-B14F-4D97-AF65-F5344CB8AC3E}">
        <p14:creationId xmlns:p14="http://schemas.microsoft.com/office/powerpoint/2010/main" val="2924702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539553" y="188640"/>
            <a:ext cx="4680520" cy="460375"/>
          </a:xfrm>
          <a:prstGeom prst="rect">
            <a:avLst/>
          </a:prstGeom>
        </p:spPr>
        <p:txBody>
          <a:bodyPr wrap="square">
            <a:spAutoFit/>
          </a:bodyPr>
          <a:lstStyle/>
          <a:p>
            <a:pPr fontAlgn="auto">
              <a:spcBef>
                <a:spcPts val="0"/>
              </a:spcBef>
              <a:spcAft>
                <a:spcPts val="0"/>
              </a:spcAft>
              <a:defRPr/>
            </a:pPr>
            <a:r>
              <a:rPr lang="zh-CN" altLang="en-US" sz="2400" b="1" kern="0" dirty="0">
                <a:solidFill>
                  <a:prstClr val="black"/>
                </a:solidFill>
                <a:latin typeface="微软雅黑" panose="020B0503020204020204" pitchFamily="34" charset="-122"/>
                <a:ea typeface="微软雅黑" panose="020B0503020204020204" pitchFamily="34" charset="-122"/>
              </a:rPr>
              <a:t>建设内容</a:t>
            </a:r>
          </a:p>
        </p:txBody>
      </p:sp>
      <p:sp>
        <p:nvSpPr>
          <p:cNvPr id="7" name="文本框 6">
            <a:extLst>
              <a:ext uri="{FF2B5EF4-FFF2-40B4-BE49-F238E27FC236}">
                <a16:creationId xmlns:a16="http://schemas.microsoft.com/office/drawing/2014/main" id="{B60EBA90-BEFA-B458-D8C4-9B8ACD1FCAB4}"/>
              </a:ext>
            </a:extLst>
          </p:cNvPr>
          <p:cNvSpPr txBox="1"/>
          <p:nvPr/>
        </p:nvSpPr>
        <p:spPr>
          <a:xfrm>
            <a:off x="755576" y="980728"/>
            <a:ext cx="7704856" cy="1692771"/>
          </a:xfrm>
          <a:prstGeom prst="rect">
            <a:avLst/>
          </a:prstGeom>
          <a:noFill/>
        </p:spPr>
        <p:txBody>
          <a:bodyPr wrap="square">
            <a:spAutoFit/>
          </a:bodyPr>
          <a:lstStyle/>
          <a:p>
            <a:pPr algn="just">
              <a:lnSpc>
                <a:spcPct val="150000"/>
              </a:lnSpc>
              <a:spcAft>
                <a:spcPts val="600"/>
              </a:spcAft>
            </a:pPr>
            <a:r>
              <a:rPr lang="zh-CN" altLang="en-US" b="1" kern="100" dirty="0">
                <a:latin typeface="微软雅黑" panose="020B0503020204020204" pitchFamily="34" charset="-122"/>
                <a:ea typeface="微软雅黑" panose="020B0503020204020204" pitchFamily="34" charset="-122"/>
                <a:sym typeface="+mn-ea"/>
              </a:rPr>
              <a:t>公共服务平台</a:t>
            </a:r>
            <a:endParaRPr lang="en-US" altLang="zh-CN" b="1" kern="100" dirty="0">
              <a:latin typeface="微软雅黑" panose="020B0503020204020204" pitchFamily="34" charset="-122"/>
              <a:ea typeface="微软雅黑" panose="020B0503020204020204" pitchFamily="34" charset="-122"/>
              <a:sym typeface="+mn-ea"/>
            </a:endParaRPr>
          </a:p>
          <a:p>
            <a:pPr algn="just">
              <a:spcAft>
                <a:spcPts val="600"/>
              </a:spcAft>
            </a:pPr>
            <a:r>
              <a:rPr lang="zh-CN" altLang="en-US" kern="0" noProof="0" dirty="0">
                <a:ln>
                  <a:noFill/>
                </a:ln>
                <a:solidFill>
                  <a:srgbClr val="000000"/>
                </a:solidFill>
                <a:effectLst/>
                <a:uLnTx/>
                <a:uFillTx/>
                <a:latin typeface="微软雅黑" panose="020B0503020204020204" pitchFamily="34" charset="-122"/>
                <a:ea typeface="微软雅黑" panose="020B0503020204020204" pitchFamily="34" charset="-122"/>
                <a:sym typeface="+mn-ea"/>
              </a:rPr>
              <a:t>     道路交通增强系统主要涉及系统架构中基础接入层的道路交通增强系统部分，在测试基地的场地上构建了模拟各种实际路况的道路交通增强系统，并将与基础接入层的其他部分联动起来，形成智能化、网联化的场地测试环境。</a:t>
            </a:r>
          </a:p>
        </p:txBody>
      </p:sp>
      <p:sp>
        <p:nvSpPr>
          <p:cNvPr id="8" name="文本框 7">
            <a:extLst>
              <a:ext uri="{FF2B5EF4-FFF2-40B4-BE49-F238E27FC236}">
                <a16:creationId xmlns:a16="http://schemas.microsoft.com/office/drawing/2014/main" id="{8B22D76F-1F0F-9EFE-90FC-1509A802C4B9}"/>
              </a:ext>
            </a:extLst>
          </p:cNvPr>
          <p:cNvSpPr txBox="1"/>
          <p:nvPr/>
        </p:nvSpPr>
        <p:spPr>
          <a:xfrm>
            <a:off x="431540" y="2924944"/>
            <a:ext cx="8280920" cy="3600986"/>
          </a:xfrm>
          <a:prstGeom prst="rect">
            <a:avLst/>
          </a:prstGeom>
          <a:noFill/>
        </p:spPr>
        <p:txBody>
          <a:bodyPr wrap="square">
            <a:spAutoFit/>
          </a:bodyPr>
          <a:lstStyle/>
          <a:p>
            <a:pPr marL="0" lvl="3" algn="just">
              <a:spcAft>
                <a:spcPts val="600"/>
              </a:spcAft>
            </a:pPr>
            <a:r>
              <a:rPr lang="en-US" altLang="zh-CN" sz="1600" kern="0" dirty="0">
                <a:solidFill>
                  <a:srgbClr val="000000"/>
                </a:solidFill>
                <a:latin typeface="微软雅黑" panose="020B0503020204020204" pitchFamily="34" charset="-122"/>
                <a:ea typeface="微软雅黑" panose="020B0503020204020204" pitchFamily="34" charset="-122"/>
              </a:rPr>
              <a:t>     </a:t>
            </a:r>
            <a:r>
              <a:rPr lang="zh-CN" altLang="zh-CN" sz="1600" b="1" kern="0" dirty="0">
                <a:solidFill>
                  <a:srgbClr val="000000"/>
                </a:solidFill>
                <a:latin typeface="微软雅黑" panose="020B0503020204020204" pitchFamily="34" charset="-122"/>
                <a:ea typeface="微软雅黑" panose="020B0503020204020204" pitchFamily="34" charset="-122"/>
              </a:rPr>
              <a:t>虚拟仿真与数字孪生测试实验室</a:t>
            </a:r>
            <a:r>
              <a:rPr lang="zh-CN" altLang="en-US" sz="1600" b="1" kern="0" dirty="0">
                <a:solidFill>
                  <a:srgbClr val="000000"/>
                </a:solidFill>
                <a:latin typeface="微软雅黑" panose="020B0503020204020204" pitchFamily="34" charset="-122"/>
                <a:ea typeface="微软雅黑" panose="020B0503020204020204" pitchFamily="34" charset="-122"/>
              </a:rPr>
              <a:t>：</a:t>
            </a:r>
            <a:r>
              <a:rPr lang="zh-CN" altLang="zh-CN" sz="1600" kern="0" dirty="0">
                <a:solidFill>
                  <a:srgbClr val="000000"/>
                </a:solidFill>
                <a:latin typeface="微软雅黑" panose="020B0503020204020204" pitchFamily="34" charset="-122"/>
                <a:ea typeface="微软雅黑" panose="020B0503020204020204" pitchFamily="34" charset="-122"/>
              </a:rPr>
              <a:t>依托国际领先的虚拟仿真技术，实现软件在环测试、支撑场景动态扩展。</a:t>
            </a:r>
            <a:endParaRPr lang="en-US" altLang="zh-CN" sz="1600" kern="0" dirty="0">
              <a:solidFill>
                <a:srgbClr val="000000"/>
              </a:solidFill>
              <a:latin typeface="微软雅黑" panose="020B0503020204020204" pitchFamily="34" charset="-122"/>
              <a:ea typeface="微软雅黑" panose="020B0503020204020204" pitchFamily="34" charset="-122"/>
            </a:endParaRPr>
          </a:p>
          <a:p>
            <a:pPr indent="304800" algn="just">
              <a:spcAft>
                <a:spcPts val="600"/>
              </a:spcAft>
            </a:pPr>
            <a:r>
              <a:rPr lang="zh-CN" altLang="zh-CN" sz="1600" b="1" kern="0" dirty="0">
                <a:solidFill>
                  <a:srgbClr val="000000"/>
                </a:solidFill>
                <a:latin typeface="微软雅黑" panose="020B0503020204020204" pitchFamily="34" charset="-122"/>
                <a:ea typeface="微软雅黑" panose="020B0503020204020204" pitchFamily="34" charset="-122"/>
              </a:rPr>
              <a:t>汽车智能化测试评价实验室</a:t>
            </a:r>
            <a:r>
              <a:rPr lang="zh-CN" altLang="en-US" sz="1600" b="1" kern="0" dirty="0">
                <a:solidFill>
                  <a:srgbClr val="000000"/>
                </a:solidFill>
                <a:latin typeface="微软雅黑" panose="020B0503020204020204" pitchFamily="34" charset="-122"/>
                <a:ea typeface="微软雅黑" panose="020B0503020204020204" pitchFamily="34" charset="-122"/>
              </a:rPr>
              <a:t>：</a:t>
            </a:r>
            <a:r>
              <a:rPr lang="zh-CN" altLang="zh-CN" sz="1600" kern="0" dirty="0">
                <a:solidFill>
                  <a:srgbClr val="000000"/>
                </a:solidFill>
                <a:latin typeface="微软雅黑" panose="020B0503020204020204" pitchFamily="34" charset="-122"/>
                <a:ea typeface="微软雅黑" panose="020B0503020204020204" pitchFamily="34" charset="-122"/>
              </a:rPr>
              <a:t>依托国内外先进的仪器与算法，提供最准确的整车性能和驾驶员行为评测分析。包括实时平台、毫米波雷达回波模拟器、超声波雷达模拟器、视频暗箱等硬件，以及道路交通场景建模软件、自动化测试软件等软件工具。</a:t>
            </a:r>
          </a:p>
          <a:p>
            <a:pPr indent="304800" algn="just">
              <a:spcAft>
                <a:spcPts val="600"/>
              </a:spcAft>
            </a:pPr>
            <a:r>
              <a:rPr lang="en-US" altLang="zh-CN" sz="1600" b="1" kern="0" dirty="0">
                <a:solidFill>
                  <a:srgbClr val="000000"/>
                </a:solidFill>
                <a:latin typeface="微软雅黑" panose="020B0503020204020204" pitchFamily="34" charset="-122"/>
                <a:ea typeface="微软雅黑" panose="020B0503020204020204" pitchFamily="34" charset="-122"/>
              </a:rPr>
              <a:t>V2X</a:t>
            </a:r>
            <a:r>
              <a:rPr lang="zh-CN" altLang="zh-CN" sz="1600" b="1" kern="0" dirty="0">
                <a:solidFill>
                  <a:srgbClr val="000000"/>
                </a:solidFill>
                <a:latin typeface="微软雅黑" panose="020B0503020204020204" pitchFamily="34" charset="-122"/>
                <a:ea typeface="微软雅黑" panose="020B0503020204020204" pitchFamily="34" charset="-122"/>
              </a:rPr>
              <a:t>网联化测试实验室</a:t>
            </a:r>
            <a:r>
              <a:rPr lang="zh-CN" altLang="en-US" sz="1600" b="1" kern="0" dirty="0">
                <a:solidFill>
                  <a:srgbClr val="000000"/>
                </a:solidFill>
                <a:latin typeface="微软雅黑" panose="020B0503020204020204" pitchFamily="34" charset="-122"/>
                <a:ea typeface="微软雅黑" panose="020B0503020204020204" pitchFamily="34" charset="-122"/>
              </a:rPr>
              <a:t>：</a:t>
            </a:r>
            <a:r>
              <a:rPr lang="zh-CN" altLang="zh-CN" sz="1600" kern="0" dirty="0">
                <a:solidFill>
                  <a:srgbClr val="000000"/>
                </a:solidFill>
                <a:latin typeface="微软雅黑" panose="020B0503020204020204" pitchFamily="34" charset="-122"/>
                <a:ea typeface="微软雅黑" panose="020B0503020204020204" pitchFamily="34" charset="-122"/>
              </a:rPr>
              <a:t>集成国内外顶尖的通讯测试设备，打造最权威的</a:t>
            </a:r>
            <a:r>
              <a:rPr lang="en-US" altLang="zh-CN" sz="1600" kern="0" dirty="0">
                <a:solidFill>
                  <a:srgbClr val="000000"/>
                </a:solidFill>
                <a:latin typeface="微软雅黑" panose="020B0503020204020204" pitchFamily="34" charset="-122"/>
                <a:ea typeface="微软雅黑" panose="020B0503020204020204" pitchFamily="34" charset="-122"/>
              </a:rPr>
              <a:t>C-V2X</a:t>
            </a:r>
            <a:r>
              <a:rPr lang="zh-CN" altLang="zh-CN" sz="1600" kern="0" dirty="0">
                <a:solidFill>
                  <a:srgbClr val="000000"/>
                </a:solidFill>
                <a:latin typeface="微软雅黑" panose="020B0503020204020204" pitchFamily="34" charset="-122"/>
                <a:ea typeface="微软雅黑" panose="020B0503020204020204" pitchFamily="34" charset="-122"/>
              </a:rPr>
              <a:t>性能、功能、协议栈测试环境。包括无线通信综合测试仪、</a:t>
            </a:r>
            <a:r>
              <a:rPr lang="en-US" altLang="zh-CN" sz="1600" kern="0" dirty="0">
                <a:solidFill>
                  <a:srgbClr val="000000"/>
                </a:solidFill>
                <a:latin typeface="微软雅黑" panose="020B0503020204020204" pitchFamily="34" charset="-122"/>
                <a:ea typeface="微软雅黑" panose="020B0503020204020204" pitchFamily="34" charset="-122"/>
              </a:rPr>
              <a:t>GNSS</a:t>
            </a:r>
            <a:r>
              <a:rPr lang="zh-CN" altLang="zh-CN" sz="1600" kern="0" dirty="0">
                <a:solidFill>
                  <a:srgbClr val="000000"/>
                </a:solidFill>
                <a:latin typeface="微软雅黑" panose="020B0503020204020204" pitchFamily="34" charset="-122"/>
                <a:ea typeface="微软雅黑" panose="020B0503020204020204" pitchFamily="34" charset="-122"/>
              </a:rPr>
              <a:t>信号模拟器、信道仿真仪等硬件，以及虚拟仿真软件、场景仿真软件等软件。</a:t>
            </a:r>
          </a:p>
          <a:p>
            <a:pPr indent="304800" algn="just">
              <a:spcAft>
                <a:spcPts val="600"/>
              </a:spcAft>
            </a:pPr>
            <a:r>
              <a:rPr lang="zh-CN" altLang="zh-CN" sz="1600" b="1" kern="0" dirty="0">
                <a:solidFill>
                  <a:srgbClr val="000000"/>
                </a:solidFill>
                <a:latin typeface="微软雅黑" panose="020B0503020204020204" pitchFamily="34" charset="-122"/>
                <a:ea typeface="微软雅黑" panose="020B0503020204020204" pitchFamily="34" charset="-122"/>
              </a:rPr>
              <a:t>信息安全测试评价实验室</a:t>
            </a:r>
            <a:r>
              <a:rPr lang="zh-CN" altLang="en-US" sz="1600" b="1" kern="0" dirty="0">
                <a:solidFill>
                  <a:srgbClr val="000000"/>
                </a:solidFill>
                <a:latin typeface="微软雅黑" panose="020B0503020204020204" pitchFamily="34" charset="-122"/>
                <a:ea typeface="微软雅黑" panose="020B0503020204020204" pitchFamily="34" charset="-122"/>
              </a:rPr>
              <a:t>：</a:t>
            </a:r>
            <a:r>
              <a:rPr lang="zh-CN" altLang="zh-CN" sz="1600" kern="0" dirty="0">
                <a:solidFill>
                  <a:srgbClr val="000000"/>
                </a:solidFill>
                <a:latin typeface="微软雅黑" panose="020B0503020204020204" pitchFamily="34" charset="-122"/>
                <a:ea typeface="微软雅黑" panose="020B0503020204020204" pitchFamily="34" charset="-122"/>
              </a:rPr>
              <a:t>依托自主可控的国密算法，打造国际一流的</a:t>
            </a:r>
            <a:r>
              <a:rPr lang="en-US" altLang="zh-CN" sz="1600" kern="0" dirty="0">
                <a:solidFill>
                  <a:srgbClr val="000000"/>
                </a:solidFill>
                <a:latin typeface="微软雅黑" panose="020B0503020204020204" pitchFamily="34" charset="-122"/>
                <a:ea typeface="微软雅黑" panose="020B0503020204020204" pitchFamily="34" charset="-122"/>
              </a:rPr>
              <a:t>C-V2X</a:t>
            </a:r>
            <a:r>
              <a:rPr lang="zh-CN" altLang="zh-CN" sz="1600" kern="0" dirty="0">
                <a:solidFill>
                  <a:srgbClr val="000000"/>
                </a:solidFill>
                <a:latin typeface="微软雅黑" panose="020B0503020204020204" pitchFamily="34" charset="-122"/>
                <a:ea typeface="微软雅黑" panose="020B0503020204020204" pitchFamily="34" charset="-122"/>
              </a:rPr>
              <a:t>安全认证体系。信息安全测试评价与服务平台试验室面向通信设备制造商、解决方案服务商、汽车制造厂商提供部件级、系统级的安全测试评价与技术服务能力。</a:t>
            </a:r>
          </a:p>
          <a:p>
            <a:pPr indent="304800" algn="just">
              <a:spcAft>
                <a:spcPts val="600"/>
              </a:spcAft>
            </a:pPr>
            <a:r>
              <a:rPr lang="zh-CN" altLang="zh-CN" sz="1600" b="1" kern="0" dirty="0">
                <a:solidFill>
                  <a:srgbClr val="000000"/>
                </a:solidFill>
                <a:latin typeface="微软雅黑" panose="020B0503020204020204" pitchFamily="34" charset="-122"/>
                <a:ea typeface="微软雅黑" panose="020B0503020204020204" pitchFamily="34" charset="-122"/>
              </a:rPr>
              <a:t>整车与驾驶员在环测试实验室</a:t>
            </a:r>
            <a:r>
              <a:rPr lang="zh-CN" altLang="en-US" sz="1600" b="1" kern="0" dirty="0">
                <a:solidFill>
                  <a:srgbClr val="000000"/>
                </a:solidFill>
                <a:latin typeface="微软雅黑" panose="020B0503020204020204" pitchFamily="34" charset="-122"/>
                <a:ea typeface="微软雅黑" panose="020B0503020204020204" pitchFamily="34" charset="-122"/>
              </a:rPr>
              <a:t>：</a:t>
            </a:r>
            <a:r>
              <a:rPr lang="zh-CN" altLang="zh-CN" sz="1600" kern="0" dirty="0">
                <a:solidFill>
                  <a:srgbClr val="000000"/>
                </a:solidFill>
                <a:latin typeface="微软雅黑" panose="020B0503020204020204" pitchFamily="34" charset="-122"/>
                <a:ea typeface="微软雅黑" panose="020B0503020204020204" pitchFamily="34" charset="-122"/>
              </a:rPr>
              <a:t>依托国内外先进的仪器与算法，提供最准确的整车性能和驾驶员行为评测分析</a:t>
            </a:r>
            <a:r>
              <a:rPr lang="zh-CN" altLang="en-US" sz="1600" kern="0" dirty="0">
                <a:solidFill>
                  <a:srgbClr val="000000"/>
                </a:solidFill>
                <a:latin typeface="微软雅黑" panose="020B0503020204020204" pitchFamily="34" charset="-122"/>
                <a:ea typeface="微软雅黑" panose="020B0503020204020204" pitchFamily="34" charset="-122"/>
              </a:rPr>
              <a:t>。</a:t>
            </a:r>
            <a:endParaRPr lang="zh-CN" altLang="zh-CN" sz="1600" kern="0" dirty="0">
              <a:solidFill>
                <a:srgbClr val="000000"/>
              </a:solidFill>
              <a:latin typeface="微软雅黑" panose="020B0503020204020204" pitchFamily="34" charset="-122"/>
              <a:ea typeface="微软雅黑" panose="020B0503020204020204" pitchFamily="34" charset="-122"/>
            </a:endParaRPr>
          </a:p>
        </p:txBody>
      </p:sp>
      <p:sp>
        <p:nvSpPr>
          <p:cNvPr id="3" name="矩形 2">
            <a:extLst>
              <a:ext uri="{FF2B5EF4-FFF2-40B4-BE49-F238E27FC236}">
                <a16:creationId xmlns:a16="http://schemas.microsoft.com/office/drawing/2014/main" id="{349EAF87-D198-003F-16F3-7E18473BB2EE}"/>
              </a:ext>
            </a:extLst>
          </p:cNvPr>
          <p:cNvSpPr/>
          <p:nvPr/>
        </p:nvSpPr>
        <p:spPr>
          <a:xfrm>
            <a:off x="3563888" y="2533257"/>
            <a:ext cx="2016224" cy="36004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zh-CN" altLang="en-US" b="1" dirty="0">
                <a:solidFill>
                  <a:schemeClr val="tx2"/>
                </a:solidFill>
                <a:latin typeface="微软雅黑" panose="020B0503020204020204" pitchFamily="34" charset="-122"/>
                <a:ea typeface="微软雅黑" panose="020B0503020204020204" pitchFamily="34" charset="-122"/>
              </a:rPr>
              <a:t>平台包含的实验室</a:t>
            </a:r>
          </a:p>
        </p:txBody>
      </p:sp>
    </p:spTree>
    <p:extLst>
      <p:ext uri="{BB962C8B-B14F-4D97-AF65-F5344CB8AC3E}">
        <p14:creationId xmlns:p14="http://schemas.microsoft.com/office/powerpoint/2010/main" val="2667706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EBE638DF-DC6A-CF31-7B6B-23DFEC4F722B}"/>
              </a:ext>
            </a:extLst>
          </p:cNvPr>
          <p:cNvSpPr/>
          <p:nvPr/>
        </p:nvSpPr>
        <p:spPr>
          <a:xfrm>
            <a:off x="539553" y="188640"/>
            <a:ext cx="4680520" cy="460375"/>
          </a:xfrm>
          <a:prstGeom prst="rect">
            <a:avLst/>
          </a:prstGeom>
        </p:spPr>
        <p:txBody>
          <a:bodyPr wrap="square">
            <a:spAutoFit/>
          </a:bodyPr>
          <a:lstStyle/>
          <a:p>
            <a:pPr fontAlgn="auto">
              <a:spcBef>
                <a:spcPts val="0"/>
              </a:spcBef>
              <a:spcAft>
                <a:spcPts val="0"/>
              </a:spcAft>
              <a:defRPr/>
            </a:pPr>
            <a:r>
              <a:rPr lang="zh-CN" altLang="en-US" sz="2400" b="1" kern="0" dirty="0">
                <a:solidFill>
                  <a:prstClr val="black"/>
                </a:solidFill>
                <a:latin typeface="微软雅黑" panose="020B0503020204020204" pitchFamily="34" charset="-122"/>
                <a:ea typeface="微软雅黑" panose="020B0503020204020204" pitchFamily="34" charset="-122"/>
              </a:rPr>
              <a:t>项目亮点</a:t>
            </a:r>
          </a:p>
        </p:txBody>
      </p:sp>
      <p:graphicFrame>
        <p:nvGraphicFramePr>
          <p:cNvPr id="8" name="图示 7">
            <a:extLst>
              <a:ext uri="{FF2B5EF4-FFF2-40B4-BE49-F238E27FC236}">
                <a16:creationId xmlns:a16="http://schemas.microsoft.com/office/drawing/2014/main" id="{4CCDB1CA-4B41-798A-B802-6D7EE9EA6EC0}"/>
              </a:ext>
            </a:extLst>
          </p:cNvPr>
          <p:cNvGraphicFramePr/>
          <p:nvPr>
            <p:extLst>
              <p:ext uri="{D42A27DB-BD31-4B8C-83A1-F6EECF244321}">
                <p14:modId xmlns:p14="http://schemas.microsoft.com/office/powerpoint/2010/main" val="575356103"/>
              </p:ext>
            </p:extLst>
          </p:nvPr>
        </p:nvGraphicFramePr>
        <p:xfrm>
          <a:off x="827584" y="1700808"/>
          <a:ext cx="7200800" cy="3672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6651399"/>
      </p:ext>
    </p:extLst>
  </p:cSld>
  <p:clrMapOvr>
    <a:masterClrMapping/>
  </p:clrMapOvr>
</p:sld>
</file>

<file path=ppt/theme/theme1.xml><?xml version="1.0" encoding="utf-8"?>
<a:theme xmlns:a="http://schemas.openxmlformats.org/drawingml/2006/main" name="新建 Microsoft Office PowerPoint 演示文稿">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新建 Microsoft Office PowerPoint 演示文稿</Template>
  <TotalTime>201</TotalTime>
  <Words>769</Words>
  <Application>Microsoft Office PowerPoint</Application>
  <PresentationFormat>全屏显示(4:3)</PresentationFormat>
  <Paragraphs>31</Paragraphs>
  <Slides>6</Slides>
  <Notes>5</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6</vt:i4>
      </vt:variant>
    </vt:vector>
  </HeadingPairs>
  <TitlesOfParts>
    <vt:vector size="12" baseType="lpstr">
      <vt:lpstr>微软雅黑</vt:lpstr>
      <vt:lpstr>Arial</vt:lpstr>
      <vt:lpstr>Calibri</vt:lpstr>
      <vt:lpstr>Times New Roman</vt:lpstr>
      <vt:lpstr>Wingdings</vt:lpstr>
      <vt:lpstr>新建 Microsoft Office 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崔纪鹏</dc:creator>
  <cp:lastModifiedBy>wang zijun</cp:lastModifiedBy>
  <cp:revision>1839</cp:revision>
  <cp:lastPrinted>2021-05-10T06:11:00Z</cp:lastPrinted>
  <dcterms:created xsi:type="dcterms:W3CDTF">2014-05-12T01:14:00Z</dcterms:created>
  <dcterms:modified xsi:type="dcterms:W3CDTF">2022-06-21T15:27:29Z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A938221F98424A54B797B2B7179879E5</vt:lpwstr>
  </property>
  <property fmtid="{D5CDD505-2E9C-101B-9397-08002B2CF9AE}" pid="3" name="KSOProductBuildVer">
    <vt:lpwstr>2052-11.1.0.11045</vt:lpwstr>
  </property>
</Properties>
</file>