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917" r:id="rId2"/>
    <p:sldId id="1628" r:id="rId3"/>
    <p:sldId id="1632" r:id="rId4"/>
  </p:sldIdLst>
  <p:sldSz cx="9144000" cy="6858000" type="screen4x3"/>
  <p:notesSz cx="6761163" cy="99425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3">
          <p15:clr>
            <a:srgbClr val="A4A3A4"/>
          </p15:clr>
        </p15:guide>
        <p15:guide id="2" pos="7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1">
          <p15:clr>
            <a:srgbClr val="A4A3A4"/>
          </p15:clr>
        </p15:guide>
        <p15:guide id="2" pos="219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}" initials="" lastIdx="5" clrIdx="0"/>
  <p:cmAuthor id="1" name="bing" initials="b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CDF"/>
    <a:srgbClr val="FEF6F0"/>
    <a:srgbClr val="FDEADA"/>
    <a:srgbClr val="FBFBFB"/>
    <a:srgbClr val="EEA41E"/>
    <a:srgbClr val="8F77AD"/>
    <a:srgbClr val="F7F7F7"/>
    <a:srgbClr val="D6D3BC"/>
    <a:srgbClr val="E88B0E"/>
    <a:srgbClr val="EDAE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56" autoAdjust="0"/>
    <p:restoredTop sz="96404" autoAdjust="0"/>
  </p:normalViewPr>
  <p:slideViewPr>
    <p:cSldViewPr>
      <p:cViewPr varScale="1">
        <p:scale>
          <a:sx n="88" d="100"/>
          <a:sy n="88" d="100"/>
        </p:scale>
        <p:origin x="1308" y="60"/>
      </p:cViewPr>
      <p:guideLst>
        <p:guide orient="horz" pos="2173"/>
        <p:guide pos="740"/>
      </p:guideLst>
    </p:cSldViewPr>
  </p:slideViewPr>
  <p:outlineViewPr>
    <p:cViewPr>
      <p:scale>
        <a:sx n="33" d="100"/>
        <a:sy n="33" d="100"/>
      </p:scale>
      <p:origin x="0" y="7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72"/>
      </p:cViewPr>
      <p:guideLst>
        <p:guide orient="horz" pos="3151"/>
        <p:guide pos="219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3DC52A2-5DD9-4543-8FE7-CF772EED5F34}" type="datetimeFigureOut">
              <a:rPr lang="zh-CN" altLang="en-US"/>
              <a:t>2021/11/3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F95C194-74E5-4A9B-A4BC-161BB1B1740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46ADB82-22C3-4494-ACC0-6BEEC5D9C864}" type="datetimeFigureOut">
              <a:rPr lang="zh-CN" altLang="en-US"/>
              <a:t>2021/11/3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E2AF94F-46DB-48E9-9BE4-47CC3C0E9BA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07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A64DC639-FE4A-4ED4-95C2-F86505992B9D}" type="slidenum">
              <a:rPr lang="zh-CN" altLang="en-US" smtClean="0">
                <a:solidFill>
                  <a:srgbClr val="000000"/>
                </a:solidFill>
                <a:ea typeface="宋体" panose="02010600030101010101" pitchFamily="2" charset="-122"/>
              </a:rPr>
              <a:t>1</a:t>
            </a:fld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70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931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40F8CF1-28FC-442E-A385-32484E3A4AA6}" type="datetimeFigureOut">
              <a:rPr lang="zh-CN" altLang="en-US"/>
              <a:t>2021/11/3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0E76F7C-221A-4D24-B0B9-7A418D08251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D3CA969-7A83-4C4D-A736-FC8D595626EB}" type="datetimeFigureOut">
              <a:rPr lang="zh-CN" altLang="en-US"/>
              <a:t>2021/11/3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E7A0794-689A-4517-A2EE-EB3B67AF50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D3CA969-7A83-4C4D-A736-FC8D595626EB}" type="datetimeFigureOut">
              <a:rPr lang="zh-CN" altLang="en-US"/>
              <a:t>2021/11/3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E7A0794-689A-4517-A2EE-EB3B67AF50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文本框 4"/>
          <p:cNvSpPr txBox="1"/>
          <p:nvPr userDrawn="1"/>
        </p:nvSpPr>
        <p:spPr>
          <a:xfrm>
            <a:off x="0" y="836712"/>
            <a:ext cx="9144000" cy="5472608"/>
          </a:xfrm>
          <a:prstGeom prst="rect">
            <a:avLst/>
          </a:prstGeom>
          <a:solidFill>
            <a:srgbClr val="FBFBFB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107504" y="908719"/>
            <a:ext cx="8928992" cy="5812755"/>
          </a:xfrm>
          <a:prstGeom prst="rect">
            <a:avLst/>
          </a:prstGeom>
          <a:solidFill>
            <a:srgbClr val="FEF6F0"/>
          </a:solidFill>
          <a:ln>
            <a:solidFill>
              <a:srgbClr val="FEF6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825750"/>
            <a:ext cx="9144000" cy="1336675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0">
                <a:schemeClr val="bg1"/>
              </a:gs>
              <a:gs pos="97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091" tIns="40046" rIns="80091" bIns="40046" anchor="ctr"/>
          <a:lstStyle/>
          <a:p>
            <a:pPr algn="ctr" eaLnBrk="0" hangingPunct="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496888" y="738188"/>
            <a:ext cx="8150225" cy="100012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2B4EE"/>
          </a:solidFill>
          <a:ln w="12700">
            <a:solidFill>
              <a:srgbClr val="4F81BD"/>
            </a:solidFill>
            <a:rou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240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2060575"/>
            <a:ext cx="9144000" cy="15128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rou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698" name="Text Box 12"/>
          <p:cNvSpPr txBox="1">
            <a:spLocks noChangeArrowheads="1"/>
          </p:cNvSpPr>
          <p:nvPr/>
        </p:nvSpPr>
        <p:spPr bwMode="auto">
          <a:xfrm>
            <a:off x="378110" y="2251665"/>
            <a:ext cx="8676456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sz="3600" b="1" dirty="0">
                <a:solidFill>
                  <a:srgbClr val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京雄高速公路（北京段）政府和社会资本合作（PPP）项目</a:t>
            </a:r>
          </a:p>
        </p:txBody>
      </p:sp>
      <p:sp>
        <p:nvSpPr>
          <p:cNvPr id="102" name="Rectangle 5"/>
          <p:cNvSpPr>
            <a:spLocks noChangeArrowheads="1"/>
          </p:cNvSpPr>
          <p:nvPr/>
        </p:nvSpPr>
        <p:spPr bwMode="auto">
          <a:xfrm>
            <a:off x="5184775" y="3632200"/>
            <a:ext cx="3959225" cy="46038"/>
          </a:xfrm>
          <a:prstGeom prst="rect">
            <a:avLst/>
          </a:prstGeom>
          <a:solidFill>
            <a:schemeClr val="accent3">
              <a:alpha val="81175"/>
            </a:schemeClr>
          </a:solidFill>
          <a:ln w="9525" algn="ctr">
            <a:noFill/>
            <a:miter lim="800000"/>
          </a:ln>
          <a:effectLst/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4400">
              <a:solidFill>
                <a:srgbClr val="1F497D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707" name="标题 4"/>
          <p:cNvSpPr txBox="1"/>
          <p:nvPr/>
        </p:nvSpPr>
        <p:spPr bwMode="auto">
          <a:xfrm>
            <a:off x="683578" y="4544695"/>
            <a:ext cx="8064251" cy="1647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 eaLnBrk="0" hangingPunct="0">
              <a:lnSpc>
                <a:spcPct val="150000"/>
              </a:lnSpc>
            </a:pPr>
            <a:endParaRPr lang="en-US" altLang="zh-CN" sz="20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r" eaLnBrk="0" hangingPunct="0">
              <a:lnSpc>
                <a:spcPct val="150000"/>
              </a:lnSpc>
            </a:pPr>
            <a:endParaRPr lang="en-US" altLang="zh-CN" sz="20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8"/>
          <p:cNvSpPr/>
          <p:nvPr/>
        </p:nvSpPr>
        <p:spPr bwMode="auto">
          <a:xfrm>
            <a:off x="3934460" y="5481320"/>
            <a:ext cx="4864100" cy="1181735"/>
          </a:xfrm>
          <a:prstGeom prst="roundRect">
            <a:avLst>
              <a:gd name="adj" fmla="val 3872"/>
            </a:avLst>
          </a:prstGeom>
          <a:solidFill>
            <a:srgbClr val="FCEBDD"/>
          </a:solidFill>
          <a:ln w="9525" algn="ctr">
            <a:noFill/>
            <a:round/>
          </a:ln>
        </p:spPr>
        <p:txBody>
          <a:bodyPr anchor="ctr"/>
          <a:lstStyle/>
          <a:p>
            <a:pPr marL="285750" marR="0" lvl="0" indent="-28575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p"/>
              <a:defRPr/>
            </a:pPr>
            <a:r>
              <a:rPr lang="zh-CN" altLang="en-US" sz="1600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预计2022年12月31日建成通车，建设期730天</a:t>
            </a:r>
          </a:p>
          <a:p>
            <a:pPr marL="285750" marR="0" lvl="0" indent="-28575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p"/>
              <a:defRPr/>
            </a:pPr>
            <a:r>
              <a:rPr kumimoji="0" 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路线</a:t>
            </a: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全长</a:t>
            </a: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27</a:t>
            </a: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公里</a:t>
            </a:r>
          </a:p>
          <a:p>
            <a:pPr marL="285750" marR="0" lvl="0" indent="-28575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p"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项目中标总投资（人民币）：122</a:t>
            </a: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1亿元</a:t>
            </a:r>
          </a:p>
        </p:txBody>
      </p:sp>
      <p:sp>
        <p:nvSpPr>
          <p:cNvPr id="13" name="矩形 12"/>
          <p:cNvSpPr/>
          <p:nvPr/>
        </p:nvSpPr>
        <p:spPr>
          <a:xfrm>
            <a:off x="539553" y="188640"/>
            <a:ext cx="46805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项目介绍</a:t>
            </a:r>
          </a:p>
        </p:txBody>
      </p:sp>
      <p:sp>
        <p:nvSpPr>
          <p:cNvPr id="27" name="Rectangle 84"/>
          <p:cNvSpPr>
            <a:spLocks noChangeArrowheads="1"/>
          </p:cNvSpPr>
          <p:nvPr/>
        </p:nvSpPr>
        <p:spPr bwMode="auto">
          <a:xfrm>
            <a:off x="676275" y="976630"/>
            <a:ext cx="2905125" cy="4301490"/>
          </a:xfrm>
          <a:prstGeom prst="rect">
            <a:avLst/>
          </a:prstGeom>
          <a:noFill/>
          <a:ln w="19050" algn="ctr">
            <a:solidFill>
              <a:srgbClr val="000066"/>
            </a:solidFill>
            <a:prstDash val="sysDot"/>
            <a:miter lim="800000"/>
          </a:ln>
        </p:spPr>
        <p:txBody>
          <a:bodyPr wrap="none" anchor="ctr"/>
          <a:lstStyle/>
          <a:p>
            <a:pPr marL="0" marR="0" lvl="0" indent="0" algn="ctr" defTabSz="914400" rtl="1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/>
          <p:nvPr/>
        </p:nvPicPr>
        <p:blipFill>
          <a:blip r:embed="rId3"/>
          <a:stretch>
            <a:fillRect/>
          </a:stretch>
        </p:blipFill>
        <p:spPr>
          <a:xfrm>
            <a:off x="808990" y="1033145"/>
            <a:ext cx="2639695" cy="4187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4300" y="1052195"/>
            <a:ext cx="4884420" cy="4100195"/>
          </a:xfrm>
          <a:prstGeom prst="rect">
            <a:avLst/>
          </a:prstGeom>
        </p:spPr>
      </p:pic>
      <p:sp>
        <p:nvSpPr>
          <p:cNvPr id="5" name="Rectangle 84"/>
          <p:cNvSpPr>
            <a:spLocks noChangeArrowheads="1"/>
          </p:cNvSpPr>
          <p:nvPr/>
        </p:nvSpPr>
        <p:spPr bwMode="auto">
          <a:xfrm>
            <a:off x="3873500" y="975995"/>
            <a:ext cx="4986020" cy="4284980"/>
          </a:xfrm>
          <a:prstGeom prst="rect">
            <a:avLst/>
          </a:prstGeom>
          <a:noFill/>
          <a:ln w="19050" algn="ctr">
            <a:solidFill>
              <a:srgbClr val="000066"/>
            </a:solidFill>
            <a:prstDash val="sysDot"/>
            <a:miter lim="800000"/>
          </a:ln>
        </p:spPr>
        <p:txBody>
          <a:bodyPr wrap="none" anchor="ctr"/>
          <a:lstStyle/>
          <a:p>
            <a:pPr marL="0" marR="0" lvl="0" indent="0" algn="ctr" defTabSz="914400" rtl="1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ounded Rectangle 8"/>
          <p:cNvSpPr/>
          <p:nvPr/>
        </p:nvSpPr>
        <p:spPr bwMode="auto">
          <a:xfrm>
            <a:off x="619125" y="5445125"/>
            <a:ext cx="3019425" cy="1254125"/>
          </a:xfrm>
          <a:prstGeom prst="roundRect">
            <a:avLst>
              <a:gd name="adj" fmla="val 3872"/>
            </a:avLst>
          </a:prstGeom>
          <a:solidFill>
            <a:srgbClr val="FCEBDD"/>
          </a:solidFill>
          <a:ln w="9525" algn="ctr">
            <a:noFill/>
            <a:round/>
          </a:ln>
        </p:spPr>
        <p:txBody>
          <a:bodyPr anchor="ctr"/>
          <a:lstStyle/>
          <a:p>
            <a:pPr marL="285750" marR="0" lvl="0" indent="-28575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p"/>
              <a:defRPr/>
            </a:pPr>
            <a:r>
              <a:rPr lang="en-US" altLang="zh-CN" sz="1600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2021</a:t>
            </a:r>
            <a:r>
              <a:rPr lang="zh-CN" altLang="en-US" sz="1600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</a:t>
            </a:r>
            <a:r>
              <a:rPr lang="en-US" altLang="zh-CN" sz="1600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</a:t>
            </a:r>
            <a:r>
              <a:rPr lang="zh-CN" altLang="en-US" sz="1600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月，京雄高速公路北京段全线首墩浇筑完成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3"/>
          <p:cNvSpPr txBox="1">
            <a:spLocks noChangeArrowheads="1"/>
          </p:cNvSpPr>
          <p:nvPr/>
        </p:nvSpPr>
        <p:spPr bwMode="auto">
          <a:xfrm>
            <a:off x="394970" y="4078605"/>
            <a:ext cx="4076700" cy="2290445"/>
          </a:xfrm>
          <a:prstGeom prst="rect">
            <a:avLst/>
          </a:prstGeom>
          <a:noFill/>
          <a:ln w="19050">
            <a:solidFill>
              <a:schemeClr val="accent5"/>
            </a:solidFill>
            <a:prstDash val="dash"/>
            <a:miter lim="800000"/>
          </a:ln>
        </p:spPr>
        <p:txBody>
          <a:bodyPr wrap="square">
            <a:noAutofit/>
          </a:bodyPr>
          <a:lstStyle>
            <a:defPPr>
              <a:defRPr lang="zh-CN"/>
            </a:defPPr>
            <a:lvl1pPr marL="285750" indent="-285750" algn="just" eaLnBrk="0" hangingPunc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n"/>
              <a:defRPr sz="20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 b="1"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 b="1"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 b="1"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 b="1"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fontAlgn="auto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charset="0"/>
              <a:buChar char="p"/>
              <a:defRPr/>
            </a:pPr>
            <a:r>
              <a:rPr sz="1800" b="1" kern="0" dirty="0">
                <a:solidFill>
                  <a:schemeClr val="tx1"/>
                </a:solidFill>
              </a:rPr>
              <a:t>项目</a:t>
            </a:r>
            <a:r>
              <a:rPr lang="zh-CN" sz="1800" b="1" kern="0" dirty="0">
                <a:solidFill>
                  <a:schemeClr val="tx1"/>
                </a:solidFill>
              </a:rPr>
              <a:t>结合</a:t>
            </a:r>
            <a:r>
              <a:rPr sz="1800" b="1" kern="0" dirty="0">
                <a:solidFill>
                  <a:schemeClr val="tx1"/>
                </a:solidFill>
              </a:rPr>
              <a:t>采用BOT模式</a:t>
            </a:r>
            <a:r>
              <a:rPr sz="1800" kern="0" dirty="0">
                <a:solidFill>
                  <a:schemeClr val="tx1"/>
                </a:solidFill>
              </a:rPr>
              <a:t>，企业负责投融资及项目维护；</a:t>
            </a:r>
          </a:p>
          <a:p>
            <a:pPr algn="l" fontAlgn="auto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charset="0"/>
              <a:buChar char="p"/>
              <a:defRPr/>
            </a:pPr>
            <a:r>
              <a:rPr sz="1800" kern="0" dirty="0">
                <a:solidFill>
                  <a:schemeClr val="tx1"/>
                </a:solidFill>
              </a:rPr>
              <a:t>北京市首发集团作为本项目政府出资人代表，对项目公司不具有实际控制力及管理权，但起</a:t>
            </a:r>
            <a:r>
              <a:rPr sz="1800" b="1" kern="0" dirty="0">
                <a:solidFill>
                  <a:schemeClr val="tx1"/>
                </a:solidFill>
              </a:rPr>
              <a:t>监督作用</a:t>
            </a:r>
            <a:r>
              <a:rPr sz="1800" kern="0" dirty="0">
                <a:solidFill>
                  <a:schemeClr val="tx1"/>
                </a:solidFill>
              </a:rPr>
              <a:t>，</a:t>
            </a:r>
            <a:r>
              <a:rPr sz="1800" b="1" kern="0" dirty="0">
                <a:solidFill>
                  <a:schemeClr val="tx1"/>
                </a:solidFill>
              </a:rPr>
              <a:t>保证工期和项目质量</a:t>
            </a:r>
            <a:r>
              <a:rPr sz="1800" kern="0" dirty="0">
                <a:solidFill>
                  <a:schemeClr val="tx1"/>
                </a:solidFill>
              </a:rPr>
              <a:t>。</a:t>
            </a:r>
          </a:p>
        </p:txBody>
      </p:sp>
      <p:sp>
        <p:nvSpPr>
          <p:cNvPr id="3" name="Rectangle 84"/>
          <p:cNvSpPr>
            <a:spLocks noChangeArrowheads="1"/>
          </p:cNvSpPr>
          <p:nvPr/>
        </p:nvSpPr>
        <p:spPr bwMode="auto">
          <a:xfrm>
            <a:off x="4859655" y="918845"/>
            <a:ext cx="3687445" cy="3072765"/>
          </a:xfrm>
          <a:prstGeom prst="rect">
            <a:avLst/>
          </a:prstGeom>
          <a:noFill/>
          <a:ln w="19050" algn="ctr">
            <a:solidFill>
              <a:srgbClr val="000066"/>
            </a:solidFill>
            <a:prstDash val="sysDot"/>
            <a:miter lim="800000"/>
          </a:ln>
        </p:spPr>
        <p:txBody>
          <a:bodyPr wrap="none" anchor="ctr"/>
          <a:lstStyle/>
          <a:p>
            <a:pPr marL="0" marR="0" lvl="0" indent="0" algn="ctr" defTabSz="914400" rtl="1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3" y="188640"/>
            <a:ext cx="46805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项目特点</a:t>
            </a:r>
          </a:p>
        </p:txBody>
      </p:sp>
      <p:sp>
        <p:nvSpPr>
          <p:cNvPr id="93" name="Rounded Rectangle 8"/>
          <p:cNvSpPr/>
          <p:nvPr/>
        </p:nvSpPr>
        <p:spPr bwMode="auto">
          <a:xfrm>
            <a:off x="467360" y="1124585"/>
            <a:ext cx="3805555" cy="2478405"/>
          </a:xfrm>
          <a:prstGeom prst="roundRect">
            <a:avLst>
              <a:gd name="adj" fmla="val 3872"/>
            </a:avLst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业主单位：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北京市交通委员会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政府出资代表：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北京市首都公路发展集团有限公司</a:t>
            </a:r>
            <a:endParaRPr kumimoji="0" lang="zh-CN" alt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执行单位：</a:t>
            </a:r>
            <a:r>
              <a:rPr lang="zh-CN" altLang="en-US" sz="16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中国中铁股份有限公司;中铁北京工程局集团有限公司;中铁六局集团有限公司;中铁五局集团有限公司;中铁一局集团有限公司联合体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采用</a:t>
            </a: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PPP</a:t>
            </a: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模式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6510" y="985520"/>
            <a:ext cx="3213100" cy="2939415"/>
          </a:xfrm>
          <a:prstGeom prst="rect">
            <a:avLst/>
          </a:prstGeom>
        </p:spPr>
      </p:pic>
      <p:pic>
        <p:nvPicPr>
          <p:cNvPr id="103" name="图片 102"/>
          <p:cNvPicPr/>
          <p:nvPr/>
        </p:nvPicPr>
        <p:blipFill>
          <a:blip r:embed="rId4"/>
          <a:stretch>
            <a:fillRect/>
          </a:stretch>
        </p:blipFill>
        <p:spPr>
          <a:xfrm>
            <a:off x="5281295" y="4149090"/>
            <a:ext cx="3028315" cy="251269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新建 Microsoft Office PowerPoint 演示文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新建 Microsoft Office PowerPoint 演示文稿</Template>
  <TotalTime>0</TotalTime>
  <Words>120</Words>
  <Application>Microsoft Office PowerPoint</Application>
  <PresentationFormat>全屏显示(4:3)</PresentationFormat>
  <Paragraphs>14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宋体</vt:lpstr>
      <vt:lpstr>微软雅黑</vt:lpstr>
      <vt:lpstr>Arial</vt:lpstr>
      <vt:lpstr>Calibri</vt:lpstr>
      <vt:lpstr>Times New Roman</vt:lpstr>
      <vt:lpstr>Wingdings</vt:lpstr>
      <vt:lpstr>新建 Microsoft Office 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崔纪鹏</dc:creator>
  <cp:lastModifiedBy>ScienceX1</cp:lastModifiedBy>
  <cp:revision>1833</cp:revision>
  <cp:lastPrinted>2021-05-10T06:11:00Z</cp:lastPrinted>
  <dcterms:created xsi:type="dcterms:W3CDTF">2014-05-12T01:14:00Z</dcterms:created>
  <dcterms:modified xsi:type="dcterms:W3CDTF">2021-11-03T05:22:00Z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7B2BC53D5FBD4DF1A8509D72A28C0FC7</vt:lpwstr>
  </property>
  <property fmtid="{D5CDD505-2E9C-101B-9397-08002B2CF9AE}" pid="3" name="KSOProductBuildVer">
    <vt:lpwstr>2052-11.1.0.11045</vt:lpwstr>
  </property>
</Properties>
</file>