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637" r:id="rId2"/>
    <p:sldId id="1633" r:id="rId3"/>
    <p:sldId id="1634" r:id="rId4"/>
    <p:sldId id="1635" r:id="rId5"/>
    <p:sldId id="1636" r:id="rId6"/>
    <p:sldId id="1638" r:id="rId7"/>
    <p:sldId id="1639" r:id="rId8"/>
    <p:sldId id="1640" r:id="rId9"/>
    <p:sldId id="1641" r:id="rId10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}" initials="" lastIdx="5" clrIdx="0"/>
  <p:cmAuthor id="1" name="bing" initials="b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DF"/>
    <a:srgbClr val="FEF6F0"/>
    <a:srgbClr val="FDEADA"/>
    <a:srgbClr val="FBFBFB"/>
    <a:srgbClr val="EEA41E"/>
    <a:srgbClr val="8F77AD"/>
    <a:srgbClr val="F7F7F7"/>
    <a:srgbClr val="D6D3BC"/>
    <a:srgbClr val="E88B0E"/>
    <a:srgbClr val="EDA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6" autoAdjust="0"/>
    <p:restoredTop sz="96404" autoAdjust="0"/>
  </p:normalViewPr>
  <p:slideViewPr>
    <p:cSldViewPr>
      <p:cViewPr varScale="1">
        <p:scale>
          <a:sx n="88" d="100"/>
          <a:sy n="88" d="100"/>
        </p:scale>
        <p:origin x="1308" y="60"/>
      </p:cViewPr>
      <p:guideLst>
        <p:guide orient="horz" pos="2172"/>
        <p:guide pos="723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3149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DC52A2-5DD9-4543-8FE7-CF772EED5F34}" type="datetimeFigureOut">
              <a:rPr lang="zh-CN" altLang="en-US"/>
              <a:t>2022/7/25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95C194-74E5-4A9B-A4BC-161BB1B1740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6ADB82-22C3-4494-ACC0-6BEEC5D9C864}" type="datetimeFigureOut">
              <a:rPr lang="zh-CN" altLang="en-US"/>
              <a:t>2022/7/25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AF94F-46DB-48E9-9BE4-47CC3C0E9B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64DC639-FE4A-4ED4-95C2-F86505992B9D}" type="slidenum">
              <a:rPr lang="zh-CN" altLang="en-US" smtClean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61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5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9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4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6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40F8CF1-28FC-442E-A385-32484E3A4AA6}" type="datetimeFigureOut">
              <a:rPr lang="zh-CN" altLang="en-US"/>
              <a:t>2022/7/25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0E76F7C-221A-4D24-B0B9-7A418D082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CA969-7A83-4C4D-A736-FC8D595626EB}" type="datetimeFigureOut">
              <a:rPr lang="zh-CN" altLang="en-US"/>
              <a:t>2022/7/25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7A0794-689A-4517-A2EE-EB3B67AF50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0" y="836712"/>
            <a:ext cx="9144000" cy="5472608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107504" y="908719"/>
            <a:ext cx="8928992" cy="5812755"/>
          </a:xfrm>
          <a:prstGeom prst="rect">
            <a:avLst/>
          </a:prstGeom>
          <a:solidFill>
            <a:srgbClr val="FEF6F0"/>
          </a:solidFill>
          <a:ln>
            <a:solidFill>
              <a:srgbClr val="FEF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825750"/>
            <a:ext cx="9144000" cy="13366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0">
                <a:schemeClr val="bg1"/>
              </a:gs>
              <a:gs pos="97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96888" y="738188"/>
            <a:ext cx="8150225" cy="100012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2B4EE"/>
          </a:solidFill>
          <a:ln w="12700">
            <a:solidFill>
              <a:srgbClr val="4F81BD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60575"/>
            <a:ext cx="9144000" cy="15128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698" name="Text Box 12"/>
          <p:cNvSpPr txBox="1">
            <a:spLocks noChangeArrowheads="1"/>
          </p:cNvSpPr>
          <p:nvPr/>
        </p:nvSpPr>
        <p:spPr bwMode="auto">
          <a:xfrm>
            <a:off x="324135" y="2420575"/>
            <a:ext cx="867645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通州区副中心新型智慧城市管理体系</a:t>
            </a: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5184775" y="3632200"/>
            <a:ext cx="3959225" cy="46038"/>
          </a:xfrm>
          <a:prstGeom prst="rect">
            <a:avLst/>
          </a:prstGeom>
          <a:solidFill>
            <a:schemeClr val="accent3">
              <a:alpha val="81175"/>
            </a:schemeClr>
          </a:solidFill>
          <a:ln w="9525" algn="ctr">
            <a:noFill/>
            <a:miter lim="800000"/>
          </a:ln>
          <a:effec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400">
              <a:solidFill>
                <a:srgbClr val="1F497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5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/>
          <p:cNvSpPr/>
          <p:nvPr/>
        </p:nvSpPr>
        <p:spPr bwMode="auto">
          <a:xfrm>
            <a:off x="611560" y="1632239"/>
            <a:ext cx="8280920" cy="1800200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随着副中心搬迁工作的全面启动，各类“大城市病”已成为广大群众反映强烈和社会各界普遍关注的焦点，为有效解决这一问题，通州区已于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年正式启动新型智慧城市系列项目的建设实施，遵循“内外兼修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科技先行”的建设理念，于外对全区进行大刀阔斧的工程建设及交通设施升级改造，于内建设智慧城市管理的“大脑”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通州区城市管理指挥中心。</a:t>
            </a:r>
            <a:endParaRPr lang="zh-CN" altLang="en-US" sz="2000" b="1" kern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BFD6B0-17CA-281C-A734-CA06B36DB922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项目背景</a:t>
            </a:r>
          </a:p>
        </p:txBody>
      </p:sp>
      <p:pic>
        <p:nvPicPr>
          <p:cNvPr id="8" name="图片 7" descr="33c0c93f58ea13b8a86ed11094b0001">
            <a:extLst>
              <a:ext uri="{FF2B5EF4-FFF2-40B4-BE49-F238E27FC236}">
                <a16:creationId xmlns:a16="http://schemas.microsoft.com/office/drawing/2014/main" id="{604014D1-874E-D900-9D2F-225433E3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43385"/>
            <a:ext cx="6134325" cy="3067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295352-C3C6-FA4F-84F6-F61A3F0964B9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外场建设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94AAF0D1-CD93-6DE4-D9C7-D4C261B7CE17}"/>
              </a:ext>
            </a:extLst>
          </p:cNvPr>
          <p:cNvSpPr/>
          <p:nvPr/>
        </p:nvSpPr>
        <p:spPr bwMode="auto">
          <a:xfrm>
            <a:off x="749852" y="1612799"/>
            <a:ext cx="3323816" cy="4758720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外场建设的主要内容是交通基础设施的升级。外场交通设施改造遵循先内后外的原则分为两期建设。</a:t>
            </a:r>
            <a:endParaRPr lang="en-US" altLang="zh-CN" b="1" kern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一期对城市副中心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155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平方范围内信号灯控路口设备设施进行升级和改造，共涉及约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254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处。二期将对外围拓展区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751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平方公里范围内信号灯控路口进行新建、升级和改造，共涉及约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284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处。</a:t>
            </a:r>
            <a:endParaRPr lang="zh-CN" altLang="en-US" sz="2000" b="1" kern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通州区_电子地图123_Level_12">
            <a:extLst>
              <a:ext uri="{FF2B5EF4-FFF2-40B4-BE49-F238E27FC236}">
                <a16:creationId xmlns:a16="http://schemas.microsoft.com/office/drawing/2014/main" id="{B7CB3D82-5EE2-BE28-7169-91AD726FBB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02123" y="1325919"/>
            <a:ext cx="3830317" cy="504056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221FDE7-F28E-8E0C-18BC-0D2FB6CB275B}"/>
              </a:ext>
            </a:extLst>
          </p:cNvPr>
          <p:cNvSpPr txBox="1"/>
          <p:nvPr/>
        </p:nvSpPr>
        <p:spPr>
          <a:xfrm>
            <a:off x="5240511" y="645333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effectLst/>
                <a:ea typeface="宋体" panose="02010600030101010101" pitchFamily="2" charset="-122"/>
                <a:cs typeface="仿宋" panose="02010609060101010101" pitchFamily="49" charset="-122"/>
              </a:rPr>
              <a:t>通州区信号灯升级改造点位分布图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295352-C3C6-FA4F-84F6-F61A3F0964B9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内场建设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94AAF0D1-CD93-6DE4-D9C7-D4C261B7CE17}"/>
              </a:ext>
            </a:extLst>
          </p:cNvPr>
          <p:cNvSpPr/>
          <p:nvPr/>
        </p:nvSpPr>
        <p:spPr bwMode="auto">
          <a:xfrm>
            <a:off x="611560" y="1678375"/>
            <a:ext cx="8136904" cy="1246569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0" marR="0" lvl="0" indent="45720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内场建设的建设中心放在于内建设新型智慧城市管理的“大脑”，通州区城市管理指挥中心上。从三个方面进行优化：（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）通州区城市管理指挥中心基础建设（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）通州区城市管理指挥平台的搭建（</a:t>
            </a:r>
            <a:r>
              <a:rPr lang="en-US" altLang="zh-CN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）三维可视化升级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FA0727-476A-FF90-71F0-D21814F78611}"/>
              </a:ext>
            </a:extLst>
          </p:cNvPr>
          <p:cNvSpPr txBox="1"/>
          <p:nvPr/>
        </p:nvSpPr>
        <p:spPr>
          <a:xfrm>
            <a:off x="2699792" y="3349207"/>
            <a:ext cx="4753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通州区城市管理指挥中心基础建设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E7F056-58B9-DC63-69F7-CD6E04A560F3}"/>
              </a:ext>
            </a:extLst>
          </p:cNvPr>
          <p:cNvSpPr txBox="1"/>
          <p:nvPr/>
        </p:nvSpPr>
        <p:spPr>
          <a:xfrm>
            <a:off x="1187624" y="4142802"/>
            <a:ext cx="7135599" cy="2073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通州区城市管理指挥中心建设遵循环保、节能、节俭的原则，充分利用现有废弃厂房、既有建筑建设；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同时通过简单的艺术景观化处理使其成为科技、智慧、景观、环保、田园的现代办公典范。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改造后的指挥中心由三部分构成，包括指挥大厅部分，支撑各业务系统软硬件设备的数据中心和二层领导会商室。</a:t>
            </a:r>
          </a:p>
        </p:txBody>
      </p:sp>
    </p:spTree>
    <p:extLst>
      <p:ext uri="{BB962C8B-B14F-4D97-AF65-F5344CB8AC3E}">
        <p14:creationId xmlns:p14="http://schemas.microsoft.com/office/powerpoint/2010/main" val="341243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35896" y="1124744"/>
            <a:ext cx="22621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通州区城市指挥中心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A43425F-7792-3CEB-857E-5862AF18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23" y="1700808"/>
            <a:ext cx="837035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27DF4A-BE8A-F1B7-F74C-F1BE051623A1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内场建设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FA0727-476A-FF90-71F0-D21814F78611}"/>
              </a:ext>
            </a:extLst>
          </p:cNvPr>
          <p:cNvSpPr txBox="1"/>
          <p:nvPr/>
        </p:nvSpPr>
        <p:spPr>
          <a:xfrm>
            <a:off x="2879813" y="1412776"/>
            <a:ext cx="4753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通州区城市管理指挥平台建设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E7F056-58B9-DC63-69F7-CD6E04A560F3}"/>
              </a:ext>
            </a:extLst>
          </p:cNvPr>
          <p:cNvSpPr txBox="1"/>
          <p:nvPr/>
        </p:nvSpPr>
        <p:spPr>
          <a:xfrm>
            <a:off x="575870" y="1827630"/>
            <a:ext cx="7639655" cy="1205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依托通州区大数据平台实现各业务子系统的互联互通，完成了各垂直业务系统的数据共享，有利于大数据分析。通过底层大数据分析和上层可视化展示，通州区城市管理指挥平台真正实现了对业务系统的指导，为领导决策指挥提供了可靠的支撑。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WPS图片-修正">
            <a:extLst>
              <a:ext uri="{FF2B5EF4-FFF2-40B4-BE49-F238E27FC236}">
                <a16:creationId xmlns:a16="http://schemas.microsoft.com/office/drawing/2014/main" id="{62C2B4FD-3266-F4C1-FF6D-364DC55B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105" y="3106912"/>
            <a:ext cx="5685790" cy="32004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C63FFCE-D398-5918-5CCE-0D4A976F64D5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内场建设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D7D5C41-8BBE-037E-F01D-6C44EAFDFC6D}"/>
              </a:ext>
            </a:extLst>
          </p:cNvPr>
          <p:cNvSpPr txBox="1"/>
          <p:nvPr/>
        </p:nvSpPr>
        <p:spPr>
          <a:xfrm>
            <a:off x="2879813" y="63813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通州区城市管理指挥平台首页</a:t>
            </a:r>
          </a:p>
        </p:txBody>
      </p:sp>
    </p:spTree>
    <p:extLst>
      <p:ext uri="{BB962C8B-B14F-4D97-AF65-F5344CB8AC3E}">
        <p14:creationId xmlns:p14="http://schemas.microsoft.com/office/powerpoint/2010/main" val="242616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35896" y="1124744"/>
            <a:ext cx="27238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通州区城市管理指挥平台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27DF4A-BE8A-F1B7-F74C-F1BE051623A1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内场建设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6BB105-F157-1B94-ADDC-C488D3E77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" r="3204" b="2830"/>
          <a:stretch/>
        </p:blipFill>
        <p:spPr>
          <a:xfrm>
            <a:off x="476202" y="1543307"/>
            <a:ext cx="4394294" cy="2915113"/>
          </a:xfrm>
          <a:prstGeom prst="rect">
            <a:avLst/>
          </a:prstGeom>
        </p:spPr>
      </p:pic>
      <p:pic>
        <p:nvPicPr>
          <p:cNvPr id="8" name="图片">
            <a:extLst>
              <a:ext uri="{FF2B5EF4-FFF2-40B4-BE49-F238E27FC236}">
                <a16:creationId xmlns:a16="http://schemas.microsoft.com/office/drawing/2014/main" id="{2E134E93-4942-56D9-8807-839FEACB37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2104" y="4638396"/>
            <a:ext cx="4361068" cy="18581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1AA26F-3CB0-2C0F-38C8-B8F3B4A63E1F}"/>
              </a:ext>
            </a:extLst>
          </p:cNvPr>
          <p:cNvSpPr txBox="1"/>
          <p:nvPr/>
        </p:nvSpPr>
        <p:spPr>
          <a:xfrm>
            <a:off x="2081696" y="655572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交通违章检查</a:t>
            </a:r>
          </a:p>
        </p:txBody>
      </p:sp>
      <p:pic>
        <p:nvPicPr>
          <p:cNvPr id="10" name="图片">
            <a:extLst>
              <a:ext uri="{FF2B5EF4-FFF2-40B4-BE49-F238E27FC236}">
                <a16:creationId xmlns:a16="http://schemas.microsoft.com/office/drawing/2014/main" id="{AD2F9C99-5B58-8946-16D3-7D9712F06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632" y="1854166"/>
            <a:ext cx="3168351" cy="209808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45A01C-B279-34C4-75F6-F795DFE1D6A2}"/>
              </a:ext>
            </a:extLst>
          </p:cNvPr>
          <p:cNvSpPr txBox="1"/>
          <p:nvPr/>
        </p:nvSpPr>
        <p:spPr>
          <a:xfrm>
            <a:off x="8388424" y="1849853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路侧停车页面</a:t>
            </a:r>
          </a:p>
        </p:txBody>
      </p:sp>
      <p:pic>
        <p:nvPicPr>
          <p:cNvPr id="12" name="图片">
            <a:extLst>
              <a:ext uri="{FF2B5EF4-FFF2-40B4-BE49-F238E27FC236}">
                <a16:creationId xmlns:a16="http://schemas.microsoft.com/office/drawing/2014/main" id="{2785941F-7505-4300-6AE1-DEBB56480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3" y="4312337"/>
            <a:ext cx="3218463" cy="20875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70B7467-5BD3-8801-F2F9-146553241022}"/>
              </a:ext>
            </a:extLst>
          </p:cNvPr>
          <p:cNvSpPr txBox="1"/>
          <p:nvPr/>
        </p:nvSpPr>
        <p:spPr>
          <a:xfrm>
            <a:off x="8410881" y="4725144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停车诱导页面</a:t>
            </a:r>
          </a:p>
        </p:txBody>
      </p:sp>
    </p:spTree>
    <p:extLst>
      <p:ext uri="{BB962C8B-B14F-4D97-AF65-F5344CB8AC3E}">
        <p14:creationId xmlns:p14="http://schemas.microsoft.com/office/powerpoint/2010/main" val="41251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FA0727-476A-FF90-71F0-D21814F78611}"/>
              </a:ext>
            </a:extLst>
          </p:cNvPr>
          <p:cNvSpPr txBox="1"/>
          <p:nvPr/>
        </p:nvSpPr>
        <p:spPr>
          <a:xfrm>
            <a:off x="2195423" y="1446928"/>
            <a:ext cx="4753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三维可视化升级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E7F056-58B9-DC63-69F7-CD6E04A560F3}"/>
              </a:ext>
            </a:extLst>
          </p:cNvPr>
          <p:cNvSpPr txBox="1"/>
          <p:nvPr/>
        </p:nvSpPr>
        <p:spPr>
          <a:xfrm>
            <a:off x="575870" y="1827630"/>
            <a:ext cx="7956570" cy="641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随着三维地理空间信息资源对数据需求量的增加，以及满足副中心对精准城市三维实景模型的业务需要，通州区开展了三维地图服务系统的建设。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C63FFCE-D398-5918-5CCE-0D4A976F64D5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内场建设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8047E44-8E42-26BF-F000-3A2781D13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423" y="2685710"/>
            <a:ext cx="7171154" cy="35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8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9553" y="188640"/>
            <a:ext cx="4680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建设内容及成效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295352-C3C6-FA4F-84F6-F61A3F0964B9}"/>
              </a:ext>
            </a:extLst>
          </p:cNvPr>
          <p:cNvSpPr/>
          <p:nvPr/>
        </p:nvSpPr>
        <p:spPr>
          <a:xfrm>
            <a:off x="611560" y="1002450"/>
            <a:ext cx="18002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Dubai" panose="020B0503030403030204" pitchFamily="34" charset="-78"/>
              </a:rPr>
              <a:t>信号策略优化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94AAF0D1-CD93-6DE4-D9C7-D4C261B7CE17}"/>
              </a:ext>
            </a:extLst>
          </p:cNvPr>
          <p:cNvSpPr/>
          <p:nvPr/>
        </p:nvSpPr>
        <p:spPr bwMode="auto">
          <a:xfrm>
            <a:off x="749852" y="1612799"/>
            <a:ext cx="3323816" cy="4758720"/>
          </a:xfrm>
          <a:prstGeom prst="roundRect">
            <a:avLst>
              <a:gd name="adj" fmla="val 3872"/>
            </a:avLst>
          </a:prstGeom>
          <a:solidFill>
            <a:srgbClr val="FCEBDD"/>
          </a:solidFill>
          <a:ln w="9525" algn="ctr">
            <a:noFill/>
            <a:round/>
          </a:ln>
        </p:spPr>
        <p:txBody>
          <a:bodyPr anchor="ctr"/>
          <a:lstStyle/>
          <a:p>
            <a:pPr marL="0" marR="0" lvl="0" indent="45720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配合外场交通设备升级改造发挥出最大作用，本次通州区统一部署智能信号控制中心平台系统，对全区信号机、信号灯实行集中管控的同时，将大量行业先进智能信号控制理论及方案引入通州，实现通州区信号系统智能化全面升级，应对副中心搬迁带来的巨大交通挑战。</a:t>
            </a:r>
            <a:endParaRPr lang="zh-CN" altLang="en-US" sz="2000" b="1" kern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68F7E66-5CD6-02DD-C7F9-B4AADF6805CD}"/>
              </a:ext>
            </a:extLst>
          </p:cNvPr>
          <p:cNvSpPr/>
          <p:nvPr/>
        </p:nvSpPr>
        <p:spPr>
          <a:xfrm>
            <a:off x="5636725" y="1020734"/>
            <a:ext cx="1944216" cy="460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建设成效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B8499C-B50D-20C0-F468-F06F707F322E}"/>
              </a:ext>
            </a:extLst>
          </p:cNvPr>
          <p:cNvSpPr txBox="1"/>
          <p:nvPr/>
        </p:nvSpPr>
        <p:spPr>
          <a:xfrm>
            <a:off x="4572000" y="1844824"/>
            <a:ext cx="4073666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项目建设完成后，由通州区城市管理委委托的第三方</a:t>
            </a:r>
            <a:r>
              <a:rPr lang="zh-CN" altLang="zh-CN" sz="1800" b="1" kern="1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评测机构对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项目建设成果进行了测评，测评结果显示：“北京城市副中心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155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平方公里核心区域内平均车速提升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15.6%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，七条城市主干路平均旅行时间缩短</a:t>
            </a: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32.5%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，四员厅街西口、赵登禹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大街</a:t>
            </a: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西口等老大难问题得到解决”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337496"/>
      </p:ext>
    </p:extLst>
  </p:cSld>
  <p:clrMapOvr>
    <a:masterClrMapping/>
  </p:clrMapOvr>
</p:sld>
</file>

<file path=ppt/theme/theme1.xml><?xml version="1.0" encoding="utf-8"?>
<a:theme xmlns:a="http://schemas.openxmlformats.org/drawingml/2006/main" name="新建 Microsoft Office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Office PowerPoint 演示文稿</Template>
  <TotalTime>161</TotalTime>
  <Words>665</Words>
  <Application>Microsoft Office PowerPoint</Application>
  <PresentationFormat>全屏显示(4:3)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仿宋</vt:lpstr>
      <vt:lpstr>宋体</vt:lpstr>
      <vt:lpstr>微软雅黑</vt:lpstr>
      <vt:lpstr>Arial</vt:lpstr>
      <vt:lpstr>Calibri</vt:lpstr>
      <vt:lpstr>Dubai</vt:lpstr>
      <vt:lpstr>Times New Roman</vt:lpstr>
      <vt:lpstr>Wingdings</vt:lpstr>
      <vt:lpstr>新建 Microsoft Office 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崔纪鹏</dc:creator>
  <cp:lastModifiedBy>ScienceX1</cp:lastModifiedBy>
  <cp:revision>1840</cp:revision>
  <cp:lastPrinted>2021-05-10T06:11:00Z</cp:lastPrinted>
  <dcterms:created xsi:type="dcterms:W3CDTF">2014-05-12T01:14:00Z</dcterms:created>
  <dcterms:modified xsi:type="dcterms:W3CDTF">2022-07-25T09:08:33Z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A938221F98424A54B797B2B7179879E5</vt:lpwstr>
  </property>
  <property fmtid="{D5CDD505-2E9C-101B-9397-08002B2CF9AE}" pid="3" name="KSOProductBuildVer">
    <vt:lpwstr>2052-11.1.0.11045</vt:lpwstr>
  </property>
</Properties>
</file>