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1637" r:id="rId2"/>
    <p:sldId id="1633" r:id="rId3"/>
    <p:sldId id="1635" r:id="rId4"/>
    <p:sldId id="1639" r:id="rId5"/>
    <p:sldId id="1638" r:id="rId6"/>
  </p:sldIdLst>
  <p:sldSz cx="9144000" cy="6858000" type="screen4x3"/>
  <p:notesSz cx="6761163" cy="99425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7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}" initials="" lastIdx="5" clrIdx="0"/>
  <p:cmAuthor id="1" name="bing" initials="b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DF"/>
    <a:srgbClr val="FEF6F0"/>
    <a:srgbClr val="FDEADA"/>
    <a:srgbClr val="FBFBFB"/>
    <a:srgbClr val="EEA41E"/>
    <a:srgbClr val="8F77AD"/>
    <a:srgbClr val="F7F7F7"/>
    <a:srgbClr val="D6D3BC"/>
    <a:srgbClr val="E88B0E"/>
    <a:srgbClr val="EDA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56" autoAdjust="0"/>
    <p:restoredTop sz="96404" autoAdjust="0"/>
  </p:normalViewPr>
  <p:slideViewPr>
    <p:cSldViewPr>
      <p:cViewPr varScale="1">
        <p:scale>
          <a:sx n="74" d="100"/>
          <a:sy n="74" d="100"/>
        </p:scale>
        <p:origin x="1276" y="48"/>
      </p:cViewPr>
      <p:guideLst>
        <p:guide orient="horz" pos="2172"/>
        <p:guide pos="723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>
        <p:guide orient="horz" pos="3149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3DC52A2-5DD9-4543-8FE7-CF772EED5F34}" type="datetimeFigureOut">
              <a:rPr lang="zh-CN" altLang="en-US"/>
              <a:t>2022/7/16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F95C194-74E5-4A9B-A4BC-161BB1B1740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46ADB82-22C3-4494-ACC0-6BEEC5D9C864}" type="datetimeFigureOut">
              <a:rPr lang="zh-CN" altLang="en-US"/>
              <a:t>2022/7/16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E2AF94F-46DB-48E9-9BE4-47CC3C0E9BA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64DC639-FE4A-4ED4-95C2-F86505992B9D}" type="slidenum">
              <a:rPr lang="zh-CN" altLang="en-US" smtClean="0">
                <a:solidFill>
                  <a:srgbClr val="000000"/>
                </a:solidFill>
                <a:ea typeface="宋体" panose="02010600030101010101" pitchFamily="2" charset="-122"/>
              </a:rPr>
              <a:t>1</a:t>
            </a:fld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2610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5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0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40F8CF1-28FC-442E-A385-32484E3A4AA6}" type="datetimeFigureOut">
              <a:rPr lang="zh-CN" altLang="en-US"/>
              <a:t>2022/7/16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0E76F7C-221A-4D24-B0B9-7A418D0825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D3CA969-7A83-4C4D-A736-FC8D595626EB}" type="datetimeFigureOut">
              <a:rPr lang="zh-CN" altLang="en-US"/>
              <a:t>2022/7/16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7A0794-689A-4517-A2EE-EB3B67AF50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D3CA969-7A83-4C4D-A736-FC8D595626EB}" type="datetimeFigureOut">
              <a:rPr lang="zh-CN" altLang="en-US"/>
              <a:t>2022/7/16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7A0794-689A-4517-A2EE-EB3B67AF509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0" y="836712"/>
            <a:ext cx="9144000" cy="5472608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107504" y="908719"/>
            <a:ext cx="8928992" cy="5812755"/>
          </a:xfrm>
          <a:prstGeom prst="rect">
            <a:avLst/>
          </a:prstGeom>
          <a:solidFill>
            <a:srgbClr val="FEF6F0"/>
          </a:solidFill>
          <a:ln>
            <a:solidFill>
              <a:srgbClr val="FEF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825750"/>
            <a:ext cx="9144000" cy="13366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0">
                <a:schemeClr val="bg1"/>
              </a:gs>
              <a:gs pos="9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96888" y="738188"/>
            <a:ext cx="8150225" cy="100012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2B4EE"/>
          </a:solidFill>
          <a:ln w="12700">
            <a:solidFill>
              <a:srgbClr val="4F81BD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24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060575"/>
            <a:ext cx="9144000" cy="15128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698" name="Text Box 12"/>
          <p:cNvSpPr txBox="1">
            <a:spLocks noChangeArrowheads="1"/>
          </p:cNvSpPr>
          <p:nvPr/>
        </p:nvSpPr>
        <p:spPr bwMode="auto">
          <a:xfrm>
            <a:off x="324135" y="2420575"/>
            <a:ext cx="867645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山西阳泉市高密度城市绿色出行试点</a:t>
            </a:r>
          </a:p>
        </p:txBody>
      </p:sp>
      <p:sp>
        <p:nvSpPr>
          <p:cNvPr id="102" name="Rectangle 5"/>
          <p:cNvSpPr>
            <a:spLocks noChangeArrowheads="1"/>
          </p:cNvSpPr>
          <p:nvPr/>
        </p:nvSpPr>
        <p:spPr bwMode="auto">
          <a:xfrm>
            <a:off x="5184775" y="3632200"/>
            <a:ext cx="3959225" cy="46038"/>
          </a:xfrm>
          <a:prstGeom prst="rect">
            <a:avLst/>
          </a:prstGeom>
          <a:solidFill>
            <a:schemeClr val="accent3">
              <a:alpha val="81175"/>
            </a:schemeClr>
          </a:solidFill>
          <a:ln w="9525" algn="ctr">
            <a:noFill/>
            <a:miter lim="800000"/>
          </a:ln>
          <a:effectLst/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440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5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/>
          <p:cNvSpPr/>
          <p:nvPr/>
        </p:nvSpPr>
        <p:spPr bwMode="auto">
          <a:xfrm>
            <a:off x="827584" y="1628800"/>
            <a:ext cx="7632848" cy="1800200"/>
          </a:xfrm>
          <a:prstGeom prst="roundRect">
            <a:avLst>
              <a:gd name="adj" fmla="val 0"/>
            </a:avLst>
          </a:prstGeom>
          <a:solidFill>
            <a:srgbClr val="FCEBDD"/>
          </a:solidFill>
          <a:ln w="9525" algn="ctr">
            <a:noFill/>
            <a:round/>
          </a:ln>
        </p:spPr>
        <p:txBody>
          <a:bodyPr anchor="ctr"/>
          <a:lstStyle/>
          <a:p>
            <a:pPr marL="0" marR="0" lvl="0" indent="457200" algn="just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阳泉市是汽车保有量低于</a:t>
            </a:r>
            <a:r>
              <a:rPr lang="en-US" altLang="zh-CN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</a:t>
            </a: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万的城市，但单程平均通勤时间为</a:t>
            </a:r>
            <a:r>
              <a:rPr lang="en-US" altLang="zh-CN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32.7</a:t>
            </a: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分钟，单程平均通勤距离为</a:t>
            </a:r>
            <a:r>
              <a:rPr lang="en-US" altLang="zh-CN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6.2</a:t>
            </a: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公里，通勤成本超过保定、宁波、温州、佛山、东莞，接近苏州等汽车保有量</a:t>
            </a:r>
            <a:r>
              <a:rPr lang="en-US" altLang="zh-CN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300</a:t>
            </a: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级以上城市，市区主要干线拥堵严重。本次试点将充分考虑阳泉“两山夹一河”的特殊地理条件，针对立地条件差、改扩建空间狭小、市区道路通行提升能力有限的实际，全力构建绿色环保智能交通体系，改善市内交通状况，提升城市形象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76BEDAC-5821-4DE5-19AF-E1D5ACA319FC}"/>
              </a:ext>
            </a:extLst>
          </p:cNvPr>
          <p:cNvSpPr/>
          <p:nvPr/>
        </p:nvSpPr>
        <p:spPr>
          <a:xfrm>
            <a:off x="611560" y="1002450"/>
            <a:ext cx="2592288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Dubai" panose="020B0503030403030204" pitchFamily="34" charset="-78"/>
              </a:rPr>
              <a:t>项目建设背景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80401E-A412-717D-10DD-7D16FF063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3789040"/>
            <a:ext cx="3728050" cy="25095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BF0FE31-50C8-2F6E-9ED2-284B6921C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789040"/>
            <a:ext cx="4359459" cy="250953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8D8E40D-747C-B2DF-635E-F7AEF89283E8}"/>
              </a:ext>
            </a:extLst>
          </p:cNvPr>
          <p:cNvSpPr txBox="1"/>
          <p:nvPr/>
        </p:nvSpPr>
        <p:spPr>
          <a:xfrm>
            <a:off x="1907704" y="630002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“云巴”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38A96DC-E6CF-A36F-3B40-D36DAACB7039}"/>
              </a:ext>
            </a:extLst>
          </p:cNvPr>
          <p:cNvSpPr txBox="1"/>
          <p:nvPr/>
        </p:nvSpPr>
        <p:spPr>
          <a:xfrm>
            <a:off x="6156176" y="630002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轨道交通建设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建设内容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0EBE3FD-2B50-43B9-9376-8CD25EE45C08}"/>
              </a:ext>
            </a:extLst>
          </p:cNvPr>
          <p:cNvSpPr txBox="1"/>
          <p:nvPr/>
        </p:nvSpPr>
        <p:spPr>
          <a:xfrm>
            <a:off x="573419" y="980728"/>
            <a:ext cx="7382957" cy="185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内容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：建设“空中巴士”新型城市轨道交通项目主干系统</a:t>
            </a: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沿桃河规划建设新型城市轨道交通项目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构建以中运量公交为骨干、常规公交为基础、支线和微公交为补充、公交枢纽额为链接的公共交通体系。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C08ADDD-D30E-E931-9BD8-34ED068A984A}"/>
              </a:ext>
            </a:extLst>
          </p:cNvPr>
          <p:cNvSpPr txBox="1"/>
          <p:nvPr/>
        </p:nvSpPr>
        <p:spPr>
          <a:xfrm>
            <a:off x="539553" y="3284984"/>
            <a:ext cx="7704856" cy="242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内容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：推广应用节能和新能源汽车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加强节能和新能源车辆规模化推广应用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加大停车场、充电设施的补贴力度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推进城市公交枢纽、停车场、首末站充电设备规划建设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完善绿色出行交通基础设施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243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建设内容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0EBE3FD-2B50-43B9-9376-8CD25EE45C08}"/>
              </a:ext>
            </a:extLst>
          </p:cNvPr>
          <p:cNvSpPr txBox="1"/>
          <p:nvPr/>
        </p:nvSpPr>
        <p:spPr>
          <a:xfrm>
            <a:off x="573419" y="980728"/>
            <a:ext cx="7704856" cy="242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内容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：完善慢行交通系统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新建、改扩建城市道路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100%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，设置步行和自行车道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规划自行车道与绿道系统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推进现有道路实施步行和自行车出行改造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建立覆盖城市建成区的慢行交通网络和慢行接驳系统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C08ADDD-D30E-E931-9BD8-34ED068A984A}"/>
              </a:ext>
            </a:extLst>
          </p:cNvPr>
          <p:cNvSpPr txBox="1"/>
          <p:nvPr/>
        </p:nvSpPr>
        <p:spPr>
          <a:xfrm>
            <a:off x="539553" y="3741119"/>
            <a:ext cx="7344815" cy="185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内容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：推广应用节能和新能源汽车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推进阳泉综合交通客运枢纽建设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布局私家车、自行车停车场，推进铁路、公路与城市公交“零距离”便捷换乘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680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建设内容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0EBE3FD-2B50-43B9-9376-8CD25EE45C08}"/>
              </a:ext>
            </a:extLst>
          </p:cNvPr>
          <p:cNvSpPr txBox="1"/>
          <p:nvPr/>
        </p:nvSpPr>
        <p:spPr>
          <a:xfrm>
            <a:off x="573419" y="980728"/>
            <a:ext cx="7526973" cy="2274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内容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：提升城市交通智慧化水平</a:t>
            </a:r>
            <a:endParaRPr lang="en-US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推广电子站牌、手机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等信息化设施产品，建设基于大数据和移动智能终端应用的城市出行服务体系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建立完善集智慧调度、信号控制、交通监控、交通执法、车辆管理、信息发布与一体的城市智能交通管理系统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C08ADDD-D30E-E931-9BD8-34ED068A984A}"/>
              </a:ext>
            </a:extLst>
          </p:cNvPr>
          <p:cNvSpPr txBox="1"/>
          <p:nvPr/>
        </p:nvSpPr>
        <p:spPr>
          <a:xfrm>
            <a:off x="533196" y="3602483"/>
            <a:ext cx="7704856" cy="1936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内容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：引导公众公交出行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探索建立小汽车长时间停驶与机动车保险优惠减免相挂钩的政策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推进阶梯优惠票价、优惠换乘、累计折扣票价、定制公交等政策实施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试行小汽车分区域、分时段、分路段通行管控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053536"/>
      </p:ext>
    </p:extLst>
  </p:cSld>
  <p:clrMapOvr>
    <a:masterClrMapping/>
  </p:clrMapOvr>
</p:sld>
</file>

<file path=ppt/theme/theme1.xml><?xml version="1.0" encoding="utf-8"?>
<a:theme xmlns:a="http://schemas.openxmlformats.org/drawingml/2006/main" name="新建 Microsoft Office PowerPoint 演示文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新建 Microsoft Office PowerPoint 演示文稿</Template>
  <TotalTime>261</TotalTime>
  <Words>420</Words>
  <Application>Microsoft Office PowerPoint</Application>
  <PresentationFormat>全屏显示(4:3)</PresentationFormat>
  <Paragraphs>33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微软雅黑</vt:lpstr>
      <vt:lpstr>Arial</vt:lpstr>
      <vt:lpstr>Calibri</vt:lpstr>
      <vt:lpstr>Times New Roman</vt:lpstr>
      <vt:lpstr>Wingdings</vt:lpstr>
      <vt:lpstr>新建 Microsoft Office 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崔纪鹏</dc:creator>
  <cp:lastModifiedBy>wang zijun</cp:lastModifiedBy>
  <cp:revision>1840</cp:revision>
  <cp:lastPrinted>2021-05-10T06:11:00Z</cp:lastPrinted>
  <dcterms:created xsi:type="dcterms:W3CDTF">2014-05-12T01:14:00Z</dcterms:created>
  <dcterms:modified xsi:type="dcterms:W3CDTF">2022-07-16T10:03:08Z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A938221F98424A54B797B2B7179879E5</vt:lpwstr>
  </property>
  <property fmtid="{D5CDD505-2E9C-101B-9397-08002B2CF9AE}" pid="3" name="KSOProductBuildVer">
    <vt:lpwstr>2052-11.1.0.11045</vt:lpwstr>
  </property>
</Properties>
</file>