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3"/>
    <p:sldId id="270" r:id="rId4"/>
    <p:sldId id="273" r:id="rId5"/>
    <p:sldId id="262" r:id="rId6"/>
  </p:sldIdLst>
  <p:sldSz cx="12192000" cy="6858000"/>
  <p:notesSz cx="6858000" cy="9144000"/>
  <p:embeddedFontLst>
    <p:embeddedFont>
      <p:font typeface="微软雅黑" panose="020B0503020204020204" charset="-122"/>
      <p:regular r:id="rId10"/>
    </p:embeddedFont>
    <p:embeddedFont>
      <p:font typeface="Calibri" panose="020F0502020204030204" charset="0"/>
      <p:regular r:id="rId11"/>
      <p:bold r:id="rId12"/>
      <p:italic r:id="rId13"/>
      <p:boldItalic r:id="rId14"/>
    </p:embeddedFont>
    <p:embeddedFont>
      <p:font typeface="黑体" panose="02010609060101010101" charset="-122"/>
      <p:regular r:id="rId1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898"/>
    <a:srgbClr val="3EBCCA"/>
    <a:srgbClr val="66BCE7"/>
    <a:srgbClr val="2C70AE"/>
    <a:srgbClr val="1F4E79"/>
    <a:srgbClr val="314865"/>
    <a:srgbClr val="553D43"/>
    <a:srgbClr val="DD6C51"/>
    <a:srgbClr val="3E2D31"/>
    <a:srgbClr val="D6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V="1">
            <a:off x="0" y="0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-142875" y="-434340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角三角形 11"/>
          <p:cNvSpPr/>
          <p:nvPr userDrawn="1"/>
        </p:nvSpPr>
        <p:spPr>
          <a:xfrm rot="10800000" flipV="1">
            <a:off x="9083040" y="5941967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 rot="10800000" flipH="1">
            <a:off x="8940165" y="5771334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flipV="1">
            <a:off x="0" y="0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 flipH="1">
            <a:off x="-142875" y="-434340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角三角形 11"/>
          <p:cNvSpPr/>
          <p:nvPr userDrawn="1"/>
        </p:nvSpPr>
        <p:spPr>
          <a:xfrm rot="10800000" flipV="1">
            <a:off x="9083040" y="5941967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 rot="10800000" flipH="1">
            <a:off x="8940165" y="5771334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flipV="1">
            <a:off x="0" y="0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 flipH="1">
            <a:off x="-142875" y="-434340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直角三角形 9"/>
          <p:cNvSpPr/>
          <p:nvPr userDrawn="1"/>
        </p:nvSpPr>
        <p:spPr>
          <a:xfrm rot="10800000" flipV="1">
            <a:off x="9083040" y="5941967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 rot="10800000" flipH="1">
            <a:off x="8940165" y="5771334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flipV="1">
            <a:off x="0" y="0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 flipH="1">
            <a:off x="-142875" y="-434340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角三角形 8"/>
          <p:cNvSpPr/>
          <p:nvPr userDrawn="1"/>
        </p:nvSpPr>
        <p:spPr>
          <a:xfrm rot="10800000" flipV="1">
            <a:off x="9083040" y="5941967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 rot="10800000" flipH="1">
            <a:off x="8940165" y="5771334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0" b="26716"/>
          <a:stretch>
            <a:fillRect/>
          </a:stretch>
        </p:blipFill>
        <p:spPr>
          <a:xfrm>
            <a:off x="0" y="-25400"/>
            <a:ext cx="12192000" cy="36957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568700"/>
            <a:ext cx="12192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168900" y="2641600"/>
            <a:ext cx="1854200" cy="185420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latin typeface="Times New Roman" panose="02020603050405020304" charset="0"/>
                <a:cs typeface="Times New Roman" panose="02020603050405020304" charset="0"/>
              </a:rPr>
              <a:t>PPP</a:t>
            </a:r>
            <a:endParaRPr lang="en-US" altLang="zh-CN" sz="4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91895" y="4850762"/>
            <a:ext cx="9807575" cy="964565"/>
            <a:chOff x="3778250" y="5020059"/>
            <a:chExt cx="7586345" cy="704887"/>
          </a:xfrm>
        </p:grpSpPr>
        <p:sp>
          <p:nvSpPr>
            <p:cNvPr id="6" name="文本框 5"/>
            <p:cNvSpPr txBox="1"/>
            <p:nvPr/>
          </p:nvSpPr>
          <p:spPr>
            <a:xfrm>
              <a:off x="3778250" y="5068322"/>
              <a:ext cx="7586345" cy="60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北京市兴延高速公路PPP项目</a:t>
              </a:r>
              <a:endPara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06651" y="5020059"/>
              <a:ext cx="7110878" cy="222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006651" y="5721234"/>
              <a:ext cx="7134455" cy="37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337185" y="861695"/>
            <a:ext cx="3008630" cy="22225"/>
          </a:xfrm>
          <a:prstGeom prst="line">
            <a:avLst/>
          </a:prstGeom>
          <a:ln w="38100">
            <a:solidFill>
              <a:srgbClr val="553D4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15315" y="107950"/>
            <a:ext cx="2452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553D43"/>
                </a:solidFill>
              </a:rPr>
              <a:t>建设目的</a:t>
            </a:r>
            <a:endParaRPr lang="zh-CN" altLang="en-US" sz="4400" dirty="0" smtClean="0">
              <a:solidFill>
                <a:srgbClr val="553D43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7185" y="1757045"/>
            <a:ext cx="482155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缓解我国华北地区及本市西北方向现况交通压力，有力支持西北方向客货分流政策，进一步促进京津冀区域交通一体化建设，经市政府同意，采用PPP模式实施北京兴延高速公路项目。项目建成后，将在原有京藏高速、京新高速的基础上为京西北方向再增加一条快速通道。本项目预计总投资约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为136亿元。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54015" y="1757045"/>
            <a:ext cx="6356350" cy="378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0614352">
            <a:off x="10556949" y="-1919575"/>
            <a:ext cx="3839148" cy="3839148"/>
          </a:xfrm>
          <a:prstGeom prst="rect">
            <a:avLst/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0614352">
            <a:off x="9943945" y="-2992954"/>
            <a:ext cx="5344557" cy="5344557"/>
          </a:xfrm>
          <a:prstGeom prst="rect">
            <a:avLst/>
          </a:prstGeom>
          <a:noFill/>
          <a:ln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37185" y="861695"/>
            <a:ext cx="3008630" cy="22225"/>
          </a:xfrm>
          <a:prstGeom prst="line">
            <a:avLst/>
          </a:prstGeom>
          <a:ln w="38100">
            <a:solidFill>
              <a:srgbClr val="553D4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15315" y="107950"/>
            <a:ext cx="2452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 smtClean="0">
                <a:solidFill>
                  <a:srgbClr val="553D43"/>
                </a:solidFill>
              </a:rPr>
              <a:t>项目概况</a:t>
            </a:r>
            <a:endParaRPr lang="zh-CN" altLang="en-US" sz="4400" dirty="0" smtClean="0">
              <a:solidFill>
                <a:srgbClr val="553D43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7510" y="1690370"/>
            <a:ext cx="5064125" cy="4246245"/>
          </a:xfrm>
          <a:prstGeom prst="rect">
            <a:avLst/>
          </a:prstGeom>
          <a:ln w="38100">
            <a:solidFill>
              <a:srgbClr val="198898"/>
            </a:solidFill>
            <a:prstDash val="dashDot"/>
          </a:ln>
          <a:effectLst/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该项目是服务于2019年延庆世园会及申办2022年冬奥会的市中心与会场的重要交通快速联络通道之一。</a:t>
            </a:r>
            <a:endParaRPr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京兴延高速公路位于京藏高速公路以西，呈南北走向，南起西北六环路双横立交，北至京藏高速营城子立交收费站以北，路线全长约42.2km，采用一级公路标准建设。线路途径昌平、延庆两个区县，其中平原段约17.8km，山区段约24.4km。公路设计时速为平原地区每小时100公里，山区及隧道每小时80公里，双向四车道。</a:t>
            </a:r>
            <a:endParaRPr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0880" y="1690370"/>
            <a:ext cx="6045200" cy="424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55345" y="2111359"/>
            <a:ext cx="10884132" cy="713121"/>
            <a:chOff x="1495425" y="1972929"/>
            <a:chExt cx="10884132" cy="713121"/>
          </a:xfrm>
        </p:grpSpPr>
        <p:sp>
          <p:nvSpPr>
            <p:cNvPr id="22" name="矩形 21"/>
            <p:cNvSpPr/>
            <p:nvPr/>
          </p:nvSpPr>
          <p:spPr>
            <a:xfrm>
              <a:off x="2443077" y="2037102"/>
              <a:ext cx="99364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200" dirty="0" smtClean="0"/>
                <a:t>成为全国高速公路领域首例“约定同行费标准”</a:t>
              </a:r>
              <a:r>
                <a:rPr lang="zh-CN" altLang="en-US" sz="3200" dirty="0" smtClean="0"/>
                <a:t>的项目</a:t>
              </a:r>
              <a:endParaRPr lang="zh-CN" altLang="en-US" sz="3200" dirty="0" smtClean="0"/>
            </a:p>
          </p:txBody>
        </p:sp>
        <p:sp>
          <p:nvSpPr>
            <p:cNvPr id="23" name="椭圆 22"/>
            <p:cNvSpPr/>
            <p:nvPr/>
          </p:nvSpPr>
          <p:spPr>
            <a:xfrm>
              <a:off x="1495425" y="1972929"/>
              <a:ext cx="713121" cy="713121"/>
            </a:xfrm>
            <a:prstGeom prst="ellipse">
              <a:avLst/>
            </a:prstGeom>
            <a:solidFill>
              <a:srgbClr val="19889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1</a:t>
              </a:r>
              <a:endParaRPr lang="zh-CN" altLang="en-US" sz="32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5345" y="3940159"/>
            <a:ext cx="8039332" cy="713121"/>
            <a:chOff x="1495425" y="1972929"/>
            <a:chExt cx="8039332" cy="713121"/>
          </a:xfrm>
        </p:grpSpPr>
        <p:sp>
          <p:nvSpPr>
            <p:cNvPr id="26" name="矩形 25"/>
            <p:cNvSpPr/>
            <p:nvPr/>
          </p:nvSpPr>
          <p:spPr>
            <a:xfrm>
              <a:off x="2443077" y="2037102"/>
              <a:ext cx="70916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200" dirty="0" smtClean="0"/>
                <a:t>构建了合理的收益分配及风险分担机制</a:t>
              </a:r>
              <a:endParaRPr lang="zh-CN" altLang="en-US" sz="3200" dirty="0" smtClean="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495425" y="1972929"/>
              <a:ext cx="713121" cy="713121"/>
            </a:xfrm>
            <a:prstGeom prst="ellipse">
              <a:avLst/>
            </a:prstGeom>
            <a:solidFill>
              <a:srgbClr val="19889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/>
                <a:t>3</a:t>
              </a:r>
              <a:endParaRPr lang="zh-CN" altLang="en-US" sz="32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5345" y="3025758"/>
            <a:ext cx="8852132" cy="713121"/>
            <a:chOff x="1495425" y="1972929"/>
            <a:chExt cx="8852132" cy="713121"/>
          </a:xfrm>
        </p:grpSpPr>
        <p:sp>
          <p:nvSpPr>
            <p:cNvPr id="32" name="矩形 31"/>
            <p:cNvSpPr/>
            <p:nvPr/>
          </p:nvSpPr>
          <p:spPr>
            <a:xfrm>
              <a:off x="2443077" y="2037102"/>
              <a:ext cx="79044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200" dirty="0" smtClean="0"/>
                <a:t>合理设计了保底车流量和超额利益分成机制</a:t>
              </a:r>
              <a:endParaRPr lang="zh-CN" altLang="en-US" sz="3200" dirty="0" smtClean="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495425" y="1972929"/>
              <a:ext cx="713121" cy="713121"/>
            </a:xfrm>
            <a:prstGeom prst="ellipse">
              <a:avLst/>
            </a:prstGeom>
            <a:solidFill>
              <a:srgbClr val="19889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2</a:t>
              </a:r>
              <a:endParaRPr lang="zh-CN" altLang="en-US" sz="3200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15315" y="107950"/>
            <a:ext cx="556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 smtClean="0">
                <a:solidFill>
                  <a:srgbClr val="553D43"/>
                </a:solidFill>
              </a:rPr>
              <a:t>项目创新点</a:t>
            </a:r>
            <a:endParaRPr lang="zh-CN" altLang="en-US" sz="3600" dirty="0" smtClean="0">
              <a:solidFill>
                <a:srgbClr val="553D43"/>
              </a:solidFill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-1191260" y="1183640"/>
            <a:ext cx="7367270" cy="636905"/>
          </a:xfrm>
          <a:prstGeom prst="parallelogram">
            <a:avLst/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项目采用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PPP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模式的创新点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包括：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37185" y="861695"/>
            <a:ext cx="3588385" cy="8890"/>
          </a:xfrm>
          <a:prstGeom prst="line">
            <a:avLst/>
          </a:prstGeom>
          <a:ln w="38100">
            <a:solidFill>
              <a:srgbClr val="553D4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855345" y="4853924"/>
            <a:ext cx="7226532" cy="713121"/>
            <a:chOff x="1495425" y="1972929"/>
            <a:chExt cx="7226532" cy="713121"/>
          </a:xfrm>
        </p:grpSpPr>
        <p:sp>
          <p:nvSpPr>
            <p:cNvPr id="6" name="矩形 5"/>
            <p:cNvSpPr/>
            <p:nvPr/>
          </p:nvSpPr>
          <p:spPr>
            <a:xfrm>
              <a:off x="2443077" y="2037102"/>
              <a:ext cx="6278880" cy="58356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3200" dirty="0" smtClean="0"/>
                <a:t>评标方式采用了双信封综合评估法</a:t>
              </a:r>
              <a:endParaRPr lang="zh-CN" altLang="en-US" sz="3200" dirty="0" smtClean="0"/>
            </a:p>
          </p:txBody>
        </p:sp>
        <p:sp>
          <p:nvSpPr>
            <p:cNvPr id="7" name="椭圆 6"/>
            <p:cNvSpPr/>
            <p:nvPr/>
          </p:nvSpPr>
          <p:spPr>
            <a:xfrm>
              <a:off x="1495425" y="1972929"/>
              <a:ext cx="713121" cy="713121"/>
            </a:xfrm>
            <a:prstGeom prst="ellipse">
              <a:avLst/>
            </a:prstGeom>
            <a:solidFill>
              <a:srgbClr val="19889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dirty="0" smtClean="0"/>
                <a:t>4</a:t>
              </a:r>
              <a:endParaRPr lang="zh-CN" altLang="en-US" sz="3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55345" y="5767689"/>
            <a:ext cx="8669887" cy="713121"/>
            <a:chOff x="1495425" y="1972929"/>
            <a:chExt cx="8669887" cy="713121"/>
          </a:xfrm>
        </p:grpSpPr>
        <p:sp>
          <p:nvSpPr>
            <p:cNvPr id="11" name="矩形 10"/>
            <p:cNvSpPr/>
            <p:nvPr/>
          </p:nvSpPr>
          <p:spPr>
            <a:xfrm>
              <a:off x="2443077" y="2037102"/>
              <a:ext cx="7722235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200" dirty="0" smtClean="0"/>
                <a:t>创新编制高速公路PPP项目招标文件及合同</a:t>
              </a:r>
              <a:endParaRPr lang="zh-CN" altLang="en-US" sz="3200" dirty="0" smtClean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495425" y="1972929"/>
              <a:ext cx="713121" cy="713121"/>
            </a:xfrm>
            <a:prstGeom prst="ellipse">
              <a:avLst/>
            </a:prstGeom>
            <a:solidFill>
              <a:srgbClr val="19889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/>
                <a:t>5</a:t>
              </a:r>
              <a:endParaRPr lang="zh-CN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328,&quot;width&quot;:12936}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WPS 演示</Application>
  <PresentationFormat>宽屏</PresentationFormat>
  <Paragraphs>37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黑体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</vt:vector>
  </TitlesOfParts>
  <Company>ZheJiang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creator>哎呀小小草</dc:creator>
  <cp:keywords>https://800sucai.taobao.com</cp:keywords>
  <dc:description>https://800sucai.taobao.com</dc:description>
  <dc:subject>哎呀小小草</dc:subject>
  <cp:category>https://800sucai.taobao.com</cp:category>
  <cp:lastModifiedBy>半妖倾城</cp:lastModifiedBy>
  <cp:revision>65</cp:revision>
  <dcterms:created xsi:type="dcterms:W3CDTF">2015-06-12T13:12:00Z</dcterms:created>
  <dcterms:modified xsi:type="dcterms:W3CDTF">2022-04-04T11:00:22Z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AA754C16F3854AB7BDAAD08CB23FCDA8</vt:lpwstr>
  </property>
  <property fmtid="{D5CDD505-2E9C-101B-9397-08002B2CF9AE}" pid="3" name="KSOProductBuildVer">
    <vt:lpwstr>2052-11.1.0.11365</vt:lpwstr>
  </property>
</Properties>
</file>