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8"/>
  </p:handoutMasterIdLst>
  <p:sldIdLst>
    <p:sldId id="1637" r:id="rId2"/>
    <p:sldId id="1633" r:id="rId3"/>
    <p:sldId id="1640" r:id="rId4"/>
    <p:sldId id="1641" r:id="rId5"/>
    <p:sldId id="1635" r:id="rId6"/>
  </p:sldIdLst>
  <p:sldSz cx="9144000" cy="6858000" type="screen4x3"/>
  <p:notesSz cx="6761163" cy="9942513"/>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72">
          <p15:clr>
            <a:srgbClr val="A4A3A4"/>
          </p15:clr>
        </p15:guide>
        <p15:guide id="2" pos="723">
          <p15:clr>
            <a:srgbClr val="A4A3A4"/>
          </p15:clr>
        </p15:guide>
      </p15:sldGuideLst>
    </p:ext>
    <p:ext uri="{2D200454-40CA-4A62-9FC3-DE9A4176ACB9}">
      <p15:notesGuideLst xmlns:p15="http://schemas.microsoft.com/office/powerpoint/2012/main">
        <p15:guide id="1" orient="horz" pos="3149">
          <p15:clr>
            <a:srgbClr val="A4A3A4"/>
          </p15:clr>
        </p15:guide>
        <p15:guide id="2" pos="21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5" clrIdx="0"/>
  <p:cmAuthor id="1" name="bing" initials="b"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CDF"/>
    <a:srgbClr val="FEF6F0"/>
    <a:srgbClr val="FDEADA"/>
    <a:srgbClr val="FBFBFB"/>
    <a:srgbClr val="EEA41E"/>
    <a:srgbClr val="8F77AD"/>
    <a:srgbClr val="F7F7F7"/>
    <a:srgbClr val="D6D3BC"/>
    <a:srgbClr val="E88B0E"/>
    <a:srgbClr val="EDAE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56" autoAdjust="0"/>
    <p:restoredTop sz="96404" autoAdjust="0"/>
  </p:normalViewPr>
  <p:slideViewPr>
    <p:cSldViewPr>
      <p:cViewPr varScale="1">
        <p:scale>
          <a:sx n="48" d="100"/>
          <a:sy n="48" d="100"/>
        </p:scale>
        <p:origin x="1264" y="44"/>
      </p:cViewPr>
      <p:guideLst>
        <p:guide orient="horz" pos="2172"/>
        <p:guide pos="723"/>
      </p:guideLst>
    </p:cSldViewPr>
  </p:slideViewPr>
  <p:outlineViewPr>
    <p:cViewPr>
      <p:scale>
        <a:sx n="33" d="100"/>
        <a:sy n="33" d="100"/>
      </p:scale>
      <p:origin x="0" y="76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72"/>
      </p:cViewPr>
      <p:guideLst>
        <p:guide orient="horz" pos="3149"/>
        <p:guide pos="21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7126"/>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23DC52A2-5DD9-4543-8FE7-CF772EED5F34}" type="datetimeFigureOut">
              <a:rPr lang="zh-CN" altLang="en-US"/>
              <a:t>2022/9/10</a:t>
            </a:fld>
            <a:endParaRPr lang="zh-CN" altLang="en-US"/>
          </a:p>
        </p:txBody>
      </p:sp>
      <p:sp>
        <p:nvSpPr>
          <p:cNvPr id="4" name="页脚占位符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29761" y="9443662"/>
            <a:ext cx="2929837" cy="497126"/>
          </a:xfrm>
          <a:prstGeom prst="rect">
            <a:avLst/>
          </a:prstGeom>
        </p:spPr>
        <p:txBody>
          <a:bodyPr vert="horz" wrap="square" lIns="91440" tIns="45720" rIns="91440" bIns="45720" numCol="1" anchor="b" anchorCtr="0" compatLnSpc="1"/>
          <a:lstStyle>
            <a:lvl1pPr algn="r" eaLnBrk="1" hangingPunct="1">
              <a:defRPr sz="1200">
                <a:ea typeface="宋体" panose="02010600030101010101" pitchFamily="2" charset="-122"/>
              </a:defRPr>
            </a:lvl1pPr>
          </a:lstStyle>
          <a:p>
            <a:pPr>
              <a:defRPr/>
            </a:pPr>
            <a:fld id="{FF95C194-74E5-4A9B-A4BC-161BB1B17405}"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7126"/>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29761" y="0"/>
            <a:ext cx="2929837" cy="497126"/>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846ADB82-22C3-4494-ACC0-6BEEC5D9C864}" type="datetimeFigureOut">
              <a:rPr lang="zh-CN" altLang="en-US"/>
              <a:t>2022/9/10</a:t>
            </a:fld>
            <a:endParaRPr lang="zh-CN" altLang="en-US"/>
          </a:p>
        </p:txBody>
      </p:sp>
      <p:sp>
        <p:nvSpPr>
          <p:cNvPr id="4" name="幻灯片图像占位符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29761" y="9443662"/>
            <a:ext cx="2929837" cy="497126"/>
          </a:xfrm>
          <a:prstGeom prst="rect">
            <a:avLst/>
          </a:prstGeom>
        </p:spPr>
        <p:txBody>
          <a:bodyPr vert="horz" wrap="square" lIns="91440" tIns="45720" rIns="91440" bIns="45720" numCol="1" anchor="b" anchorCtr="0" compatLnSpc="1"/>
          <a:lstStyle>
            <a:lvl1pPr algn="r" eaLnBrk="1" hangingPunct="1">
              <a:defRPr sz="1200">
                <a:ea typeface="宋体" panose="02010600030101010101" pitchFamily="2" charset="-122"/>
              </a:defRPr>
            </a:lvl1pPr>
          </a:lstStyle>
          <a:p>
            <a:pPr>
              <a:defRPr/>
            </a:pPr>
            <a:fld id="{3E2AF94F-46DB-48E9-9BE4-47CC3C0E9BAD}"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TextEdit="1"/>
          </p:cNvSpPr>
          <p:nvPr>
            <p:ph type="sldImg"/>
          </p:nvPr>
        </p:nvSpPr>
        <p:spPr bwMode="auto">
          <a:noFill/>
          <a:ln>
            <a:solidFill>
              <a:srgbClr val="000000"/>
            </a:solidFill>
            <a:miter lim="800000"/>
          </a:ln>
        </p:spPr>
      </p:sp>
      <p:sp>
        <p:nvSpPr>
          <p:cNvPr id="3072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0723" name="灯片编号占位符 3"/>
          <p:cNvSpPr>
            <a:spLocks noGrp="1"/>
          </p:cNvSpPr>
          <p:nvPr>
            <p:ph type="sldNum" sz="quarter" idx="5"/>
          </p:nvPr>
        </p:nvSpPr>
        <p:spPr bwMode="auto">
          <a:noFill/>
          <a:ln>
            <a:miter lim="800000"/>
          </a:ln>
        </p:spPr>
        <p:txBody>
          <a:bodyPr/>
          <a:lstStyle/>
          <a:p>
            <a:fld id="{A64DC639-FE4A-4ED4-95C2-F86505992B9D}" type="slidenum">
              <a:rPr lang="zh-CN" altLang="en-US" smtClean="0">
                <a:solidFill>
                  <a:srgbClr val="000000"/>
                </a:solidFill>
                <a:ea typeface="宋体" panose="02010600030101010101" pitchFamily="2" charset="-122"/>
              </a:rPr>
              <a:t>1</a:t>
            </a:fld>
            <a:endParaRPr lang="zh-CN" altLang="en-US">
              <a:solidFill>
                <a:srgbClr val="000000"/>
              </a:solidFill>
              <a:ea typeface="宋体" panose="02010600030101010101" pitchFamily="2" charset="-122"/>
            </a:endParaRPr>
          </a:p>
        </p:txBody>
      </p:sp>
    </p:spTree>
    <p:extLst>
      <p:ext uri="{BB962C8B-B14F-4D97-AF65-F5344CB8AC3E}">
        <p14:creationId xmlns:p14="http://schemas.microsoft.com/office/powerpoint/2010/main" val="3542610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noFill/>
          <a:ln>
            <a:solidFill>
              <a:srgbClr val="000000"/>
            </a:solidFill>
            <a:miter lim="800000"/>
          </a:ln>
        </p:spPr>
      </p:sp>
      <p:sp>
        <p:nvSpPr>
          <p:cNvPr id="87042" name="Rectangle 3"/>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z="1400"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TextEdit="1"/>
          </p:cNvSpPr>
          <p:nvPr>
            <p:ph type="sldImg"/>
          </p:nvPr>
        </p:nvSpPr>
        <p:spPr bwMode="auto">
          <a:noFill/>
          <a:ln>
            <a:solidFill>
              <a:srgbClr val="000000"/>
            </a:solidFill>
            <a:miter lim="800000"/>
          </a:ln>
        </p:spPr>
      </p:sp>
      <p:sp>
        <p:nvSpPr>
          <p:cNvPr id="93186" name="Rectangle 3"/>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z="1400" dirty="0">
              <a:latin typeface="Arial" panose="020B0604020202020204" pitchFamily="34" charset="0"/>
            </a:endParaRPr>
          </a:p>
        </p:txBody>
      </p:sp>
    </p:spTree>
    <p:extLst>
      <p:ext uri="{BB962C8B-B14F-4D97-AF65-F5344CB8AC3E}">
        <p14:creationId xmlns:p14="http://schemas.microsoft.com/office/powerpoint/2010/main" val="4140167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TextEdit="1"/>
          </p:cNvSpPr>
          <p:nvPr>
            <p:ph type="sldImg"/>
          </p:nvPr>
        </p:nvSpPr>
        <p:spPr bwMode="auto">
          <a:noFill/>
          <a:ln>
            <a:solidFill>
              <a:srgbClr val="000000"/>
            </a:solidFill>
            <a:miter lim="800000"/>
          </a:ln>
        </p:spPr>
      </p:sp>
      <p:sp>
        <p:nvSpPr>
          <p:cNvPr id="93186" name="Rectangle 3"/>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z="1400">
              <a:latin typeface="Arial" panose="020B0604020202020204" pitchFamily="34" charset="0"/>
            </a:endParaRPr>
          </a:p>
        </p:txBody>
      </p:sp>
    </p:spTree>
    <p:extLst>
      <p:ext uri="{BB962C8B-B14F-4D97-AF65-F5344CB8AC3E}">
        <p14:creationId xmlns:p14="http://schemas.microsoft.com/office/powerpoint/2010/main" val="215566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TextEdit="1"/>
          </p:cNvSpPr>
          <p:nvPr>
            <p:ph type="sldImg"/>
          </p:nvPr>
        </p:nvSpPr>
        <p:spPr bwMode="auto">
          <a:noFill/>
          <a:ln>
            <a:solidFill>
              <a:srgbClr val="000000"/>
            </a:solidFill>
            <a:miter lim="800000"/>
          </a:ln>
        </p:spPr>
      </p:sp>
      <p:sp>
        <p:nvSpPr>
          <p:cNvPr id="93186" name="Rectangle 3"/>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z="1400">
              <a:latin typeface="Arial" panose="020B0604020202020204" pitchFamily="34" charset="0"/>
            </a:endParaRPr>
          </a:p>
        </p:txBody>
      </p:sp>
    </p:spTree>
    <p:extLst>
      <p:ext uri="{BB962C8B-B14F-4D97-AF65-F5344CB8AC3E}">
        <p14:creationId xmlns:p14="http://schemas.microsoft.com/office/powerpoint/2010/main" val="4288250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F40F8CF1-28FC-442E-A385-32484E3A4AA6}" type="datetimeFigureOut">
              <a:rPr lang="zh-CN" altLang="en-US"/>
              <a:t>2022/9/10</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a:defRPr/>
            </a:pPr>
            <a:fld id="{A0E76F7C-221A-4D24-B0B9-7A418D082511}"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7D3CA969-7A83-4C4D-A736-FC8D595626EB}" type="datetimeFigureOut">
              <a:rPr lang="zh-CN" altLang="en-US"/>
              <a:t>2022/9/10</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a:defRPr/>
            </a:pPr>
            <a:fld id="{8E7A0794-689A-4517-A2EE-EB3B67AF5094}"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7D3CA969-7A83-4C4D-A736-FC8D595626EB}" type="datetimeFigureOut">
              <a:rPr lang="zh-CN" altLang="en-US"/>
              <a:t>2022/9/10</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lstStyle>
            <a:lvl1pPr eaLnBrk="1" hangingPunct="1">
              <a:defRPr>
                <a:ea typeface="宋体" panose="02010600030101010101" pitchFamily="2" charset="-122"/>
              </a:defRPr>
            </a:lvl1pPr>
          </a:lstStyle>
          <a:p>
            <a:pPr>
              <a:defRPr/>
            </a:pPr>
            <a:fld id="{8E7A0794-689A-4517-A2EE-EB3B67AF5094}" type="slidenum">
              <a:rPr lang="zh-CN" altLang="en-US"/>
              <a:t>‹#›</a:t>
            </a:fld>
            <a:endParaRPr lang="zh-CN" altLang="en-US"/>
          </a:p>
        </p:txBody>
      </p:sp>
      <p:sp>
        <p:nvSpPr>
          <p:cNvPr id="5" name="文本框 4"/>
          <p:cNvSpPr txBox="1"/>
          <p:nvPr userDrawn="1"/>
        </p:nvSpPr>
        <p:spPr>
          <a:xfrm>
            <a:off x="0" y="836712"/>
            <a:ext cx="9144000" cy="5472608"/>
          </a:xfrm>
          <a:prstGeom prst="rect">
            <a:avLst/>
          </a:prstGeom>
          <a:solidFill>
            <a:srgbClr val="FBFBFB"/>
          </a:solidFill>
        </p:spPr>
        <p:txBody>
          <a:bodyPr wrap="square" rtlCol="0">
            <a:spAutoFit/>
          </a:bodyPr>
          <a:lstStyle/>
          <a:p>
            <a:endParaRPr lang="zh-CN" altLang="en-US" dirty="0"/>
          </a:p>
        </p:txBody>
      </p:sp>
      <p:sp>
        <p:nvSpPr>
          <p:cNvPr id="6" name="矩形 5"/>
          <p:cNvSpPr/>
          <p:nvPr userDrawn="1"/>
        </p:nvSpPr>
        <p:spPr>
          <a:xfrm>
            <a:off x="107504" y="908719"/>
            <a:ext cx="8928992" cy="5812755"/>
          </a:xfrm>
          <a:prstGeom prst="rect">
            <a:avLst/>
          </a:prstGeom>
          <a:solidFill>
            <a:srgbClr val="FEF6F0"/>
          </a:solidFill>
          <a:ln>
            <a:solidFill>
              <a:srgbClr val="FEF6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
        <p:nvSpPr>
          <p:cNvPr id="2" name="矩形 1"/>
          <p:cNvSpPr/>
          <p:nvPr userDrawn="1"/>
        </p:nvSpPr>
        <p:spPr>
          <a:xfrm>
            <a:off x="0" y="2825750"/>
            <a:ext cx="9144000" cy="1336675"/>
          </a:xfrm>
          <a:prstGeom prst="rect">
            <a:avLst/>
          </a:prstGeom>
          <a:gradFill flip="none" rotWithShape="1">
            <a:gsLst>
              <a:gs pos="0">
                <a:srgbClr val="FFFFFF"/>
              </a:gs>
              <a:gs pos="0">
                <a:schemeClr val="bg1"/>
              </a:gs>
              <a:gs pos="97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091" tIns="40046" rIns="80091" bIns="40046" anchor="ctr"/>
          <a:lstStyle/>
          <a:p>
            <a:pPr algn="ctr" eaLnBrk="0" hangingPunct="0">
              <a:defRPr/>
            </a:pPr>
            <a:endParaRPr lang="en-US" dirty="0">
              <a:solidFill>
                <a:prstClr val="white"/>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AutoShape 9"/>
          <p:cNvSpPr>
            <a:spLocks noChangeArrowheads="1"/>
          </p:cNvSpPr>
          <p:nvPr/>
        </p:nvSpPr>
        <p:spPr bwMode="auto">
          <a:xfrm>
            <a:off x="496888" y="738188"/>
            <a:ext cx="8150225" cy="100012"/>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2B4EE"/>
          </a:solidFill>
          <a:ln w="12700">
            <a:solidFill>
              <a:srgbClr val="4F81BD"/>
            </a:solidFill>
            <a:round/>
          </a:ln>
        </p:spPr>
        <p:txBody>
          <a:bodyPr/>
          <a:lstStyle/>
          <a:p>
            <a:pPr fontAlgn="auto">
              <a:spcBef>
                <a:spcPts val="0"/>
              </a:spcBef>
              <a:spcAft>
                <a:spcPts val="0"/>
              </a:spcAft>
              <a:defRPr/>
            </a:pPr>
            <a:endParaRPr lang="zh-CN" altLang="zh-CN" sz="240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2060575"/>
            <a:ext cx="9144000" cy="1512888"/>
          </a:xfrm>
          <a:prstGeom prst="rect">
            <a:avLst/>
          </a:prstGeom>
          <a:solidFill>
            <a:schemeClr val="accent5">
              <a:lumMod val="75000"/>
            </a:schemeClr>
          </a:solidFill>
          <a:ln w="9525">
            <a:noFill/>
            <a:round/>
          </a:ln>
          <a:effectLst/>
        </p:spPr>
        <p:txBody>
          <a:bodyPr/>
          <a:lstStyle/>
          <a:p>
            <a:pPr fontAlgn="auto">
              <a:spcBef>
                <a:spcPts val="0"/>
              </a:spcBef>
              <a:spcAft>
                <a:spcPts val="0"/>
              </a:spcAft>
              <a:defRPr/>
            </a:pPr>
            <a:endParaRPr lang="zh-CN" altLang="en-US">
              <a:solidFill>
                <a:prstClr val="black"/>
              </a:solidFill>
              <a:latin typeface="Times New Roman" panose="02020603050405020304" pitchFamily="18" charset="0"/>
              <a:ea typeface="+mn-ea"/>
              <a:cs typeface="Times New Roman" panose="02020603050405020304" pitchFamily="18" charset="0"/>
            </a:endParaRPr>
          </a:p>
        </p:txBody>
      </p:sp>
      <p:sp>
        <p:nvSpPr>
          <p:cNvPr id="29698" name="Text Box 12"/>
          <p:cNvSpPr txBox="1">
            <a:spLocks noChangeArrowheads="1"/>
          </p:cNvSpPr>
          <p:nvPr/>
        </p:nvSpPr>
        <p:spPr bwMode="auto">
          <a:xfrm>
            <a:off x="324135" y="2420575"/>
            <a:ext cx="8676456" cy="645160"/>
          </a:xfrm>
          <a:prstGeom prst="rect">
            <a:avLst/>
          </a:prstGeom>
          <a:noFill/>
          <a:ln w="9525">
            <a:noFill/>
            <a:miter lim="800000"/>
          </a:ln>
        </p:spPr>
        <p:txBody>
          <a:bodyPr wrap="square">
            <a:spAutoFit/>
          </a:bodyPr>
          <a:lstStyle/>
          <a:p>
            <a:pPr algn="ctr">
              <a:spcBef>
                <a:spcPts val="1200"/>
              </a:spcBef>
            </a:pPr>
            <a:r>
              <a:rPr lang="zh-CN" altLang="en-US" sz="36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雄安新区数字人民币充电桩试点</a:t>
            </a:r>
          </a:p>
        </p:txBody>
      </p:sp>
      <p:sp>
        <p:nvSpPr>
          <p:cNvPr id="102" name="Rectangle 5"/>
          <p:cNvSpPr>
            <a:spLocks noChangeArrowheads="1"/>
          </p:cNvSpPr>
          <p:nvPr/>
        </p:nvSpPr>
        <p:spPr bwMode="auto">
          <a:xfrm>
            <a:off x="5184775" y="3632200"/>
            <a:ext cx="3959225" cy="46038"/>
          </a:xfrm>
          <a:prstGeom prst="rect">
            <a:avLst/>
          </a:prstGeom>
          <a:solidFill>
            <a:schemeClr val="accent3">
              <a:alpha val="81175"/>
            </a:schemeClr>
          </a:solidFill>
          <a:ln w="9525" algn="ctr">
            <a:noFill/>
            <a:miter lim="800000"/>
          </a:ln>
          <a:effectLst/>
        </p:spPr>
        <p:txBody>
          <a:bodyPr rot="10800000" anchor="ctr"/>
          <a:lstStyle/>
          <a:p>
            <a:pPr algn="ctr" fontAlgn="auto">
              <a:spcBef>
                <a:spcPts val="0"/>
              </a:spcBef>
              <a:spcAft>
                <a:spcPts val="0"/>
              </a:spcAft>
              <a:defRPr/>
            </a:pPr>
            <a:endParaRPr lang="zh-CN" altLang="zh-CN" sz="4400">
              <a:solidFill>
                <a:srgbClr val="1F497D"/>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77757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8"/>
          <p:cNvSpPr/>
          <p:nvPr/>
        </p:nvSpPr>
        <p:spPr bwMode="auto">
          <a:xfrm>
            <a:off x="827584" y="1628801"/>
            <a:ext cx="7632848" cy="1080120"/>
          </a:xfrm>
          <a:prstGeom prst="roundRect">
            <a:avLst>
              <a:gd name="adj" fmla="val 0"/>
            </a:avLst>
          </a:prstGeom>
          <a:solidFill>
            <a:srgbClr val="FCEBDD"/>
          </a:solidFill>
          <a:ln w="9525" algn="ctr">
            <a:noFill/>
            <a:round/>
          </a:ln>
        </p:spPr>
        <p:txBody>
          <a:bodyPr anchor="ctr"/>
          <a:lstStyle/>
          <a:p>
            <a:pPr marL="0" marR="0" lvl="0" indent="457200" algn="just" defTabSz="914400" eaLnBrk="1" fontAlgn="auto" latinLnBrk="0" hangingPunct="1">
              <a:spcBef>
                <a:spcPct val="50000"/>
              </a:spcBef>
              <a:spcAft>
                <a:spcPts val="0"/>
              </a:spcAft>
              <a:buClrTx/>
              <a:buSzTx/>
              <a:buFont typeface="Wingdings" panose="05000000000000000000" charset="0"/>
              <a:buNone/>
              <a:defRPr/>
            </a:pPr>
            <a:r>
              <a:rPr lang="zh-CN" altLang="en-US" b="1" kern="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在雄安新区党工委管委会、中国人民银行石家庄中心支行的指导与支持下，中国银行、中国电信和国家电网率先在雄安新区将数字人民币硬钱包应用于新能源汽车充电场景，探索实现物物支付新技术落地。</a:t>
            </a:r>
            <a:endParaRPr lang="zh-CN" altLang="en-US" sz="2000" b="1" kern="0" noProof="0" dirty="0">
              <a:ln>
                <a:noFill/>
              </a:ln>
              <a:solidFill>
                <a:srgbClr val="000000"/>
              </a:solidFill>
              <a:effectLst/>
              <a:uLnTx/>
              <a:uFillTx/>
              <a:latin typeface="微软雅黑" panose="020B0503020204020204" pitchFamily="34" charset="-122"/>
              <a:ea typeface="微软雅黑" panose="020B0503020204020204" pitchFamily="34" charset="-122"/>
              <a:sym typeface="+mn-ea"/>
            </a:endParaRPr>
          </a:p>
        </p:txBody>
      </p:sp>
      <p:sp>
        <p:nvSpPr>
          <p:cNvPr id="13" name="矩形 12"/>
          <p:cNvSpPr/>
          <p:nvPr/>
        </p:nvSpPr>
        <p:spPr>
          <a:xfrm>
            <a:off x="539553" y="188640"/>
            <a:ext cx="4680520" cy="460375"/>
          </a:xfrm>
          <a:prstGeom prst="rect">
            <a:avLst/>
          </a:prstGeom>
        </p:spPr>
        <p:txBody>
          <a:bodyPr wrap="square">
            <a:spAutoFit/>
          </a:bodyPr>
          <a:lstStyle/>
          <a:p>
            <a:pPr fontAlgn="auto">
              <a:spcBef>
                <a:spcPts val="0"/>
              </a:spcBef>
              <a:spcAft>
                <a:spcPts val="0"/>
              </a:spcAft>
              <a:defRPr/>
            </a:pPr>
            <a:r>
              <a:rPr lang="zh-CN" altLang="en-US" sz="2400" b="1" kern="0" dirty="0">
                <a:solidFill>
                  <a:prstClr val="black"/>
                </a:solidFill>
                <a:latin typeface="微软雅黑" panose="020B0503020204020204" pitchFamily="34" charset="-122"/>
                <a:ea typeface="微软雅黑" panose="020B0503020204020204" pitchFamily="34" charset="-122"/>
              </a:rPr>
              <a:t>项目介绍</a:t>
            </a:r>
          </a:p>
        </p:txBody>
      </p:sp>
      <p:sp>
        <p:nvSpPr>
          <p:cNvPr id="6" name="矩形 5">
            <a:extLst>
              <a:ext uri="{FF2B5EF4-FFF2-40B4-BE49-F238E27FC236}">
                <a16:creationId xmlns:a16="http://schemas.microsoft.com/office/drawing/2014/main" id="{F76BEDAC-5821-4DE5-19AF-E1D5ACA319FC}"/>
              </a:ext>
            </a:extLst>
          </p:cNvPr>
          <p:cNvSpPr/>
          <p:nvPr/>
        </p:nvSpPr>
        <p:spPr>
          <a:xfrm>
            <a:off x="611560" y="1002450"/>
            <a:ext cx="2592288" cy="4603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cs typeface="Dubai" panose="020B0503030403030204" pitchFamily="34" charset="-78"/>
              </a:rPr>
              <a:t>项目建设背景</a:t>
            </a:r>
          </a:p>
        </p:txBody>
      </p:sp>
      <p:pic>
        <p:nvPicPr>
          <p:cNvPr id="2" name="图片 1">
            <a:extLst>
              <a:ext uri="{FF2B5EF4-FFF2-40B4-BE49-F238E27FC236}">
                <a16:creationId xmlns:a16="http://schemas.microsoft.com/office/drawing/2014/main" id="{36077B3D-DC4F-A7FB-7A16-778CA8045BB7}"/>
              </a:ext>
            </a:extLst>
          </p:cNvPr>
          <p:cNvPicPr>
            <a:picLocks noChangeAspect="1"/>
          </p:cNvPicPr>
          <p:nvPr/>
        </p:nvPicPr>
        <p:blipFill rotWithShape="1">
          <a:blip r:embed="rId3"/>
          <a:srcRect b="10476"/>
          <a:stretch/>
        </p:blipFill>
        <p:spPr>
          <a:xfrm>
            <a:off x="2195736" y="2849156"/>
            <a:ext cx="4953000" cy="36922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39553" y="188640"/>
            <a:ext cx="4680520" cy="460375"/>
          </a:xfrm>
          <a:prstGeom prst="rect">
            <a:avLst/>
          </a:prstGeom>
        </p:spPr>
        <p:txBody>
          <a:bodyPr wrap="square">
            <a:spAutoFit/>
          </a:bodyPr>
          <a:lstStyle/>
          <a:p>
            <a:pPr fontAlgn="auto">
              <a:spcBef>
                <a:spcPts val="0"/>
              </a:spcBef>
              <a:spcAft>
                <a:spcPts val="0"/>
              </a:spcAft>
              <a:defRPr/>
            </a:pPr>
            <a:r>
              <a:rPr lang="zh-CN" altLang="en-US" sz="2400" b="1" kern="0" dirty="0">
                <a:solidFill>
                  <a:prstClr val="black"/>
                </a:solidFill>
                <a:latin typeface="微软雅黑" panose="020B0503020204020204" pitchFamily="34" charset="-122"/>
                <a:ea typeface="微软雅黑" panose="020B0503020204020204" pitchFamily="34" charset="-122"/>
              </a:rPr>
              <a:t>项目介绍</a:t>
            </a:r>
          </a:p>
        </p:txBody>
      </p:sp>
      <p:sp>
        <p:nvSpPr>
          <p:cNvPr id="7" name="文本框 6">
            <a:extLst>
              <a:ext uri="{FF2B5EF4-FFF2-40B4-BE49-F238E27FC236}">
                <a16:creationId xmlns:a16="http://schemas.microsoft.com/office/drawing/2014/main" id="{B60EBA90-BEFA-B458-D8C4-9B8ACD1FCAB4}"/>
              </a:ext>
            </a:extLst>
          </p:cNvPr>
          <p:cNvSpPr txBox="1"/>
          <p:nvPr/>
        </p:nvSpPr>
        <p:spPr>
          <a:xfrm>
            <a:off x="4716016" y="1394352"/>
            <a:ext cx="4104456" cy="4352282"/>
          </a:xfrm>
          <a:prstGeom prst="rect">
            <a:avLst/>
          </a:prstGeom>
          <a:noFill/>
        </p:spPr>
        <p:txBody>
          <a:bodyPr wrap="square">
            <a:spAutoFit/>
          </a:bodyPr>
          <a:lstStyle/>
          <a:p>
            <a:pPr marL="285750" indent="-285750" algn="just">
              <a:lnSpc>
                <a:spcPct val="150000"/>
              </a:lnSpc>
              <a:spcAft>
                <a:spcPts val="600"/>
              </a:spcAft>
              <a:buFont typeface="Wingdings" panose="05000000000000000000" pitchFamily="2" charset="2"/>
              <a:buChar char="Ø"/>
            </a:pPr>
            <a:r>
              <a:rPr lang="zh-CN" altLang="en-US" b="1" kern="100" dirty="0">
                <a:latin typeface="微软雅黑" panose="020B0503020204020204" pitchFamily="34" charset="-122"/>
                <a:ea typeface="微软雅黑" panose="020B0503020204020204" pitchFamily="34" charset="-122"/>
                <a:sym typeface="+mn-ea"/>
              </a:rPr>
              <a:t>数字人民币硬钱包是一种加载了数字人民币电子钱包信息的实物芯片。</a:t>
            </a:r>
            <a:endParaRPr lang="en-US" altLang="zh-CN" b="1" kern="100" dirty="0">
              <a:latin typeface="微软雅黑" panose="020B0503020204020204" pitchFamily="34" charset="-122"/>
              <a:ea typeface="微软雅黑" panose="020B0503020204020204" pitchFamily="34" charset="-122"/>
              <a:sym typeface="+mn-ea"/>
            </a:endParaRPr>
          </a:p>
          <a:p>
            <a:pPr marL="285750" indent="-285750" algn="just">
              <a:lnSpc>
                <a:spcPct val="150000"/>
              </a:lnSpc>
              <a:spcAft>
                <a:spcPts val="600"/>
              </a:spcAft>
              <a:buFont typeface="Wingdings" panose="05000000000000000000" pitchFamily="2" charset="2"/>
              <a:buChar char="Ø"/>
            </a:pPr>
            <a:r>
              <a:rPr lang="zh-CN" altLang="en-US" b="1" kern="100" dirty="0">
                <a:latin typeface="微软雅黑" panose="020B0503020204020204" pitchFamily="34" charset="-122"/>
                <a:ea typeface="微软雅黑" panose="020B0503020204020204" pitchFamily="34" charset="-122"/>
                <a:sym typeface="+mn-ea"/>
              </a:rPr>
              <a:t>将硬钱包分别内置于电动车充电口和充电枪之后，在车主为车辆充电时，充电设备可以自动读取车主钱包信息并开始计费</a:t>
            </a:r>
            <a:endParaRPr lang="en-US" altLang="zh-CN" b="1" kern="100" dirty="0">
              <a:latin typeface="微软雅黑" panose="020B0503020204020204" pitchFamily="34" charset="-122"/>
              <a:ea typeface="微软雅黑" panose="020B0503020204020204" pitchFamily="34" charset="-122"/>
              <a:sym typeface="+mn-ea"/>
            </a:endParaRPr>
          </a:p>
          <a:p>
            <a:pPr marL="285750" indent="-285750" algn="just">
              <a:lnSpc>
                <a:spcPct val="150000"/>
              </a:lnSpc>
              <a:spcAft>
                <a:spcPts val="600"/>
              </a:spcAft>
              <a:buFont typeface="Wingdings" panose="05000000000000000000" pitchFamily="2" charset="2"/>
              <a:buChar char="Ø"/>
            </a:pPr>
            <a:r>
              <a:rPr lang="zh-CN" altLang="en-US" b="1" kern="100" dirty="0">
                <a:latin typeface="微软雅黑" panose="020B0503020204020204" pitchFamily="34" charset="-122"/>
                <a:ea typeface="微软雅黑" panose="020B0503020204020204" pitchFamily="34" charset="-122"/>
                <a:sym typeface="+mn-ea"/>
              </a:rPr>
              <a:t>在充电结束时自动完成电费扣款，无需车主再进行支付操作，真正为客户提供了便捷充电、无感支付的良好产品体验。</a:t>
            </a:r>
            <a:endParaRPr lang="zh-CN" altLang="en-US" kern="100" dirty="0">
              <a:latin typeface="微软雅黑" panose="020B0503020204020204" pitchFamily="34" charset="-122"/>
              <a:ea typeface="微软雅黑" panose="020B0503020204020204" pitchFamily="34" charset="-122"/>
              <a:sym typeface="+mn-ea"/>
            </a:endParaRPr>
          </a:p>
        </p:txBody>
      </p:sp>
      <p:pic>
        <p:nvPicPr>
          <p:cNvPr id="3" name="图片 2">
            <a:extLst>
              <a:ext uri="{FF2B5EF4-FFF2-40B4-BE49-F238E27FC236}">
                <a16:creationId xmlns:a16="http://schemas.microsoft.com/office/drawing/2014/main" id="{0BD9C612-89B6-78D5-DFCB-E2F6181F7513}"/>
              </a:ext>
            </a:extLst>
          </p:cNvPr>
          <p:cNvPicPr>
            <a:picLocks noChangeAspect="1"/>
          </p:cNvPicPr>
          <p:nvPr/>
        </p:nvPicPr>
        <p:blipFill rotWithShape="1">
          <a:blip r:embed="rId3"/>
          <a:srcRect b="19687"/>
          <a:stretch/>
        </p:blipFill>
        <p:spPr>
          <a:xfrm>
            <a:off x="683568" y="906197"/>
            <a:ext cx="3888432" cy="2522803"/>
          </a:xfrm>
          <a:prstGeom prst="rect">
            <a:avLst/>
          </a:prstGeom>
        </p:spPr>
      </p:pic>
      <p:pic>
        <p:nvPicPr>
          <p:cNvPr id="4" name="图片 3">
            <a:extLst>
              <a:ext uri="{FF2B5EF4-FFF2-40B4-BE49-F238E27FC236}">
                <a16:creationId xmlns:a16="http://schemas.microsoft.com/office/drawing/2014/main" id="{645D85CD-C929-7AC3-7F15-3FEA1079B317}"/>
              </a:ext>
            </a:extLst>
          </p:cNvPr>
          <p:cNvPicPr>
            <a:picLocks noChangeAspect="1"/>
          </p:cNvPicPr>
          <p:nvPr/>
        </p:nvPicPr>
        <p:blipFill rotWithShape="1">
          <a:blip r:embed="rId4"/>
          <a:srcRect b="8097"/>
          <a:stretch/>
        </p:blipFill>
        <p:spPr>
          <a:xfrm>
            <a:off x="683567" y="3570493"/>
            <a:ext cx="3888431" cy="2975678"/>
          </a:xfrm>
          <a:prstGeom prst="rect">
            <a:avLst/>
          </a:prstGeom>
        </p:spPr>
      </p:pic>
    </p:spTree>
    <p:extLst>
      <p:ext uri="{BB962C8B-B14F-4D97-AF65-F5344CB8AC3E}">
        <p14:creationId xmlns:p14="http://schemas.microsoft.com/office/powerpoint/2010/main" val="2924702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39553" y="188640"/>
            <a:ext cx="4680520" cy="460375"/>
          </a:xfrm>
          <a:prstGeom prst="rect">
            <a:avLst/>
          </a:prstGeom>
        </p:spPr>
        <p:txBody>
          <a:bodyPr wrap="square">
            <a:spAutoFit/>
          </a:bodyPr>
          <a:lstStyle/>
          <a:p>
            <a:pPr fontAlgn="auto">
              <a:spcBef>
                <a:spcPts val="0"/>
              </a:spcBef>
              <a:spcAft>
                <a:spcPts val="0"/>
              </a:spcAft>
              <a:defRPr/>
            </a:pPr>
            <a:r>
              <a:rPr lang="zh-CN" altLang="en-US" sz="2400" b="1" kern="0" dirty="0">
                <a:solidFill>
                  <a:prstClr val="black"/>
                </a:solidFill>
                <a:latin typeface="微软雅黑" panose="020B0503020204020204" pitchFamily="34" charset="-122"/>
                <a:ea typeface="微软雅黑" panose="020B0503020204020204" pitchFamily="34" charset="-122"/>
              </a:rPr>
              <a:t>项目介绍</a:t>
            </a:r>
          </a:p>
        </p:txBody>
      </p:sp>
      <p:sp>
        <p:nvSpPr>
          <p:cNvPr id="7" name="文本框 6">
            <a:extLst>
              <a:ext uri="{FF2B5EF4-FFF2-40B4-BE49-F238E27FC236}">
                <a16:creationId xmlns:a16="http://schemas.microsoft.com/office/drawing/2014/main" id="{B60EBA90-BEFA-B458-D8C4-9B8ACD1FCAB4}"/>
              </a:ext>
            </a:extLst>
          </p:cNvPr>
          <p:cNvSpPr txBox="1"/>
          <p:nvPr/>
        </p:nvSpPr>
        <p:spPr>
          <a:xfrm>
            <a:off x="755576" y="980728"/>
            <a:ext cx="7704856" cy="1477328"/>
          </a:xfrm>
          <a:prstGeom prst="rect">
            <a:avLst/>
          </a:prstGeom>
          <a:noFill/>
        </p:spPr>
        <p:txBody>
          <a:bodyPr wrap="square">
            <a:spAutoFit/>
          </a:bodyPr>
          <a:lstStyle/>
          <a:p>
            <a:pPr algn="just">
              <a:spcAft>
                <a:spcPts val="600"/>
              </a:spcAft>
            </a:pPr>
            <a:r>
              <a:rPr lang="zh-CN" altLang="en-US" b="1" kern="100" dirty="0">
                <a:latin typeface="微软雅黑" panose="020B0503020204020204" pitchFamily="34" charset="-122"/>
                <a:ea typeface="微软雅黑" panose="020B0503020204020204" pitchFamily="34" charset="-122"/>
                <a:sym typeface="+mn-ea"/>
              </a:rPr>
              <a:t>依托雄安数字货币试点，国网雄安新区供电公司与中国银行、中国电信、国网电动汽车公司等单位研发的“数字人民币充电桩”具有车桩智能物联、自动缴费以及安全、快捷、无感支付等特性，将进一步推动数字货币技术与能源互联网的融合发展。近日，该产品已在雄安市民服务中心停车场投入使用，为后续大规模推广应用奠定了基础。</a:t>
            </a:r>
            <a:endParaRPr lang="zh-CN" altLang="en-US" kern="0" noProof="0" dirty="0">
              <a:ln>
                <a:noFill/>
              </a:ln>
              <a:solidFill>
                <a:srgbClr val="000000"/>
              </a:solidFill>
              <a:effectLst/>
              <a:uLnTx/>
              <a:uFillTx/>
              <a:latin typeface="微软雅黑" panose="020B0503020204020204" pitchFamily="34" charset="-122"/>
              <a:ea typeface="微软雅黑" panose="020B0503020204020204" pitchFamily="34" charset="-122"/>
              <a:sym typeface="+mn-ea"/>
            </a:endParaRPr>
          </a:p>
        </p:txBody>
      </p:sp>
      <p:pic>
        <p:nvPicPr>
          <p:cNvPr id="2" name="图片 1">
            <a:extLst>
              <a:ext uri="{FF2B5EF4-FFF2-40B4-BE49-F238E27FC236}">
                <a16:creationId xmlns:a16="http://schemas.microsoft.com/office/drawing/2014/main" id="{D22F2E2B-6772-5886-C96E-FEAC79E34DE4}"/>
              </a:ext>
            </a:extLst>
          </p:cNvPr>
          <p:cNvPicPr>
            <a:picLocks noChangeAspect="1"/>
          </p:cNvPicPr>
          <p:nvPr/>
        </p:nvPicPr>
        <p:blipFill>
          <a:blip r:embed="rId3"/>
          <a:stretch>
            <a:fillRect/>
          </a:stretch>
        </p:blipFill>
        <p:spPr>
          <a:xfrm>
            <a:off x="1907704" y="2458056"/>
            <a:ext cx="5544616" cy="4158462"/>
          </a:xfrm>
          <a:prstGeom prst="rect">
            <a:avLst/>
          </a:prstGeom>
        </p:spPr>
      </p:pic>
    </p:spTree>
    <p:extLst>
      <p:ext uri="{BB962C8B-B14F-4D97-AF65-F5344CB8AC3E}">
        <p14:creationId xmlns:p14="http://schemas.microsoft.com/office/powerpoint/2010/main" val="2667706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39553" y="188640"/>
            <a:ext cx="4680520" cy="460375"/>
          </a:xfrm>
          <a:prstGeom prst="rect">
            <a:avLst/>
          </a:prstGeom>
        </p:spPr>
        <p:txBody>
          <a:bodyPr wrap="square">
            <a:spAutoFit/>
          </a:bodyPr>
          <a:lstStyle/>
          <a:p>
            <a:pPr fontAlgn="auto">
              <a:spcBef>
                <a:spcPts val="0"/>
              </a:spcBef>
              <a:spcAft>
                <a:spcPts val="0"/>
              </a:spcAft>
              <a:defRPr/>
            </a:pPr>
            <a:r>
              <a:rPr lang="zh-CN" altLang="en-US" sz="2400" b="1" kern="0" dirty="0">
                <a:solidFill>
                  <a:prstClr val="black"/>
                </a:solidFill>
                <a:latin typeface="微软雅黑" panose="020B0503020204020204" pitchFamily="34" charset="-122"/>
                <a:ea typeface="微软雅黑" panose="020B0503020204020204" pitchFamily="34" charset="-122"/>
              </a:rPr>
              <a:t>项目介绍</a:t>
            </a:r>
          </a:p>
        </p:txBody>
      </p:sp>
      <p:sp>
        <p:nvSpPr>
          <p:cNvPr id="7" name="文本框 6">
            <a:extLst>
              <a:ext uri="{FF2B5EF4-FFF2-40B4-BE49-F238E27FC236}">
                <a16:creationId xmlns:a16="http://schemas.microsoft.com/office/drawing/2014/main" id="{B60EBA90-BEFA-B458-D8C4-9B8ACD1FCAB4}"/>
              </a:ext>
            </a:extLst>
          </p:cNvPr>
          <p:cNvSpPr txBox="1"/>
          <p:nvPr/>
        </p:nvSpPr>
        <p:spPr>
          <a:xfrm>
            <a:off x="719572" y="980728"/>
            <a:ext cx="7704856" cy="3105787"/>
          </a:xfrm>
          <a:prstGeom prst="rect">
            <a:avLst/>
          </a:prstGeom>
          <a:noFill/>
        </p:spPr>
        <p:txBody>
          <a:bodyPr wrap="square">
            <a:spAutoFit/>
          </a:bodyPr>
          <a:lstStyle/>
          <a:p>
            <a:pPr algn="just">
              <a:lnSpc>
                <a:spcPct val="150000"/>
              </a:lnSpc>
              <a:spcAft>
                <a:spcPts val="600"/>
              </a:spcAft>
            </a:pPr>
            <a:r>
              <a:rPr lang="zh-CN" altLang="en-US" b="1" kern="100" dirty="0">
                <a:latin typeface="微软雅黑" panose="020B0503020204020204" pitchFamily="34" charset="-122"/>
                <a:ea typeface="微软雅黑" panose="020B0503020204020204" pitchFamily="34" charset="-122"/>
                <a:sym typeface="+mn-ea"/>
              </a:rPr>
              <a:t>数字人民币有两大特色功能：</a:t>
            </a:r>
            <a:endParaRPr lang="en-US" altLang="zh-CN" b="1" kern="100" dirty="0">
              <a:latin typeface="微软雅黑" panose="020B0503020204020204" pitchFamily="34" charset="-122"/>
              <a:ea typeface="微软雅黑" panose="020B0503020204020204" pitchFamily="34" charset="-122"/>
              <a:sym typeface="+mn-ea"/>
            </a:endParaRPr>
          </a:p>
          <a:p>
            <a:pPr marL="285750" indent="-285750" algn="just">
              <a:lnSpc>
                <a:spcPct val="150000"/>
              </a:lnSpc>
              <a:spcAft>
                <a:spcPts val="600"/>
              </a:spcAft>
              <a:buFont typeface="Wingdings" panose="05000000000000000000" pitchFamily="2" charset="2"/>
              <a:buChar char="Ø"/>
            </a:pPr>
            <a:r>
              <a:rPr lang="zh-CN" altLang="en-US" b="1" kern="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首先它是法定货币，与微信和阿里的网络支付体系和比特币以太坊等数字加密币不同；</a:t>
            </a:r>
            <a:endParaRPr lang="en-US" altLang="zh-CN" b="1" kern="0" noProof="0" dirty="0">
              <a:ln>
                <a:noFill/>
              </a:ln>
              <a:solidFill>
                <a:srgbClr val="000000"/>
              </a:solidFill>
              <a:effectLst/>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Aft>
                <a:spcPts val="600"/>
              </a:spcAft>
              <a:buFont typeface="Wingdings" panose="05000000000000000000" pitchFamily="2" charset="2"/>
              <a:buChar char="Ø"/>
            </a:pPr>
            <a:r>
              <a:rPr lang="zh-CN" altLang="en-US" b="1" kern="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其次它具有可完成离线支付的硬钱包功能，也就是可以把芯片装在诸如可穿戴设备和物联网设备上而不必依赖联网手机，使老人孩子和更多商业场合都可使用数字人民币，从而有望打开比依托手机完成支付等市场更大的应用空间。</a:t>
            </a:r>
          </a:p>
        </p:txBody>
      </p:sp>
    </p:spTree>
    <p:extLst>
      <p:ext uri="{BB962C8B-B14F-4D97-AF65-F5344CB8AC3E}">
        <p14:creationId xmlns:p14="http://schemas.microsoft.com/office/powerpoint/2010/main" val="3412430139"/>
      </p:ext>
    </p:extLst>
  </p:cSld>
  <p:clrMapOvr>
    <a:masterClrMapping/>
  </p:clrMapOvr>
</p:sld>
</file>

<file path=ppt/theme/theme1.xml><?xml version="1.0" encoding="utf-8"?>
<a:theme xmlns:a="http://schemas.openxmlformats.org/drawingml/2006/main" name="新建 Microsoft Office PowerPoint 演示文稿">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新建 Microsoft Office PowerPoint 演示文稿</Template>
  <TotalTime>253</TotalTime>
  <Words>334</Words>
  <Application>Microsoft Office PowerPoint</Application>
  <PresentationFormat>全屏显示(4:3)</PresentationFormat>
  <Paragraphs>15</Paragraphs>
  <Slides>5</Slides>
  <Notes>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5</vt:i4>
      </vt:variant>
    </vt:vector>
  </HeadingPairs>
  <TitlesOfParts>
    <vt:vector size="11" baseType="lpstr">
      <vt:lpstr>微软雅黑</vt:lpstr>
      <vt:lpstr>Arial</vt:lpstr>
      <vt:lpstr>Calibri</vt:lpstr>
      <vt:lpstr>Times New Roman</vt:lpstr>
      <vt:lpstr>Wingdings</vt:lpstr>
      <vt:lpstr>新建 Microsoft Office 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崔纪鹏</dc:creator>
  <cp:lastModifiedBy>wang zijun</cp:lastModifiedBy>
  <cp:revision>1841</cp:revision>
  <cp:lastPrinted>2021-05-10T06:11:00Z</cp:lastPrinted>
  <dcterms:created xsi:type="dcterms:W3CDTF">2014-05-12T01:14:00Z</dcterms:created>
  <dcterms:modified xsi:type="dcterms:W3CDTF">2022-09-10T03:11:50Z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A938221F98424A54B797B2B7179879E5</vt:lpwstr>
  </property>
  <property fmtid="{D5CDD505-2E9C-101B-9397-08002B2CF9AE}" pid="3" name="KSOProductBuildVer">
    <vt:lpwstr>2052-11.1.0.11045</vt:lpwstr>
  </property>
</Properties>
</file>