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637" r:id="rId2"/>
    <p:sldId id="1633" r:id="rId3"/>
    <p:sldId id="1635" r:id="rId4"/>
    <p:sldId id="1634" r:id="rId5"/>
    <p:sldId id="1638" r:id="rId6"/>
    <p:sldId id="1639" r:id="rId7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DF"/>
    <a:srgbClr val="FEF6F0"/>
    <a:srgbClr val="FDEADA"/>
    <a:srgbClr val="FBFBFB"/>
    <a:srgbClr val="EEA41E"/>
    <a:srgbClr val="8F77AD"/>
    <a:srgbClr val="F7F7F7"/>
    <a:srgbClr val="D6D3BC"/>
    <a:srgbClr val="E88B0E"/>
    <a:srgbClr val="EDA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6404" autoAdjust="0"/>
  </p:normalViewPr>
  <p:slideViewPr>
    <p:cSldViewPr>
      <p:cViewPr varScale="1">
        <p:scale>
          <a:sx n="44" d="100"/>
          <a:sy n="44" d="100"/>
        </p:scale>
        <p:origin x="1384" y="48"/>
      </p:cViewPr>
      <p:guideLst>
        <p:guide orient="horz" pos="2172"/>
        <p:guide pos="723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49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96F52-9C0D-4FFE-904D-7E3AFFA8A46E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899C1FCF-0E4D-4137-9C43-980489C94C25}">
      <dgm:prSet/>
      <dgm:spPr/>
      <dgm:t>
        <a:bodyPr/>
        <a:lstStyle/>
        <a:p>
          <a:r>
            <a:rPr lang="en-US" b="1" dirty="0"/>
            <a:t>1.</a:t>
          </a:r>
          <a:r>
            <a:rPr lang="zh-CN" b="1" dirty="0"/>
            <a:t>面向社会道路的大规模智能网联应用</a:t>
          </a:r>
          <a:endParaRPr lang="zh-CN" dirty="0"/>
        </a:p>
      </dgm:t>
    </dgm:pt>
    <dgm:pt modelId="{D3E005E7-AB79-48B1-82DD-11C4979C6042}" type="parTrans" cxnId="{5B3D5342-C0A2-4FDD-B15E-74DBFE424778}">
      <dgm:prSet/>
      <dgm:spPr/>
      <dgm:t>
        <a:bodyPr/>
        <a:lstStyle/>
        <a:p>
          <a:endParaRPr lang="zh-CN" altLang="en-US"/>
        </a:p>
      </dgm:t>
    </dgm:pt>
    <dgm:pt modelId="{E661FAF6-ED4C-470A-B587-18F5B0448C1D}" type="sibTrans" cxnId="{5B3D5342-C0A2-4FDD-B15E-74DBFE424778}">
      <dgm:prSet/>
      <dgm:spPr/>
      <dgm:t>
        <a:bodyPr/>
        <a:lstStyle/>
        <a:p>
          <a:endParaRPr lang="zh-CN" altLang="en-US"/>
        </a:p>
      </dgm:t>
    </dgm:pt>
    <dgm:pt modelId="{CE3FBF01-7D4C-4F74-AB5F-7B6A06BC7CF8}">
      <dgm:prSet/>
      <dgm:spPr/>
      <dgm:t>
        <a:bodyPr/>
        <a:lstStyle/>
        <a:p>
          <a:r>
            <a:rPr lang="en-US" b="1"/>
            <a:t>2.</a:t>
          </a:r>
          <a:r>
            <a:rPr lang="zh-CN" b="1"/>
            <a:t>紧密结合车企需求，助力传统车辆升级改造</a:t>
          </a:r>
          <a:endParaRPr lang="zh-CN"/>
        </a:p>
      </dgm:t>
    </dgm:pt>
    <dgm:pt modelId="{CC319CE0-1624-43E2-AD05-C0D367D7BAE0}" type="parTrans" cxnId="{D4C987C5-09F0-470A-ADEE-E2D9E2B6B2F3}">
      <dgm:prSet/>
      <dgm:spPr/>
      <dgm:t>
        <a:bodyPr/>
        <a:lstStyle/>
        <a:p>
          <a:endParaRPr lang="zh-CN" altLang="en-US"/>
        </a:p>
      </dgm:t>
    </dgm:pt>
    <dgm:pt modelId="{FDD33BFF-4382-441B-8673-0EAF6E3B1BF3}" type="sibTrans" cxnId="{D4C987C5-09F0-470A-ADEE-E2D9E2B6B2F3}">
      <dgm:prSet/>
      <dgm:spPr/>
      <dgm:t>
        <a:bodyPr/>
        <a:lstStyle/>
        <a:p>
          <a:endParaRPr lang="zh-CN" altLang="en-US"/>
        </a:p>
      </dgm:t>
    </dgm:pt>
    <dgm:pt modelId="{BA662AEF-2F59-4F33-A909-B437B7CD76C3}">
      <dgm:prSet/>
      <dgm:spPr/>
      <dgm:t>
        <a:bodyPr/>
        <a:lstStyle/>
        <a:p>
          <a:r>
            <a:rPr lang="en-US" b="1"/>
            <a:t>3.</a:t>
          </a:r>
          <a:r>
            <a:rPr lang="zh-CN" b="1"/>
            <a:t>推动各类应用场景落地</a:t>
          </a:r>
          <a:endParaRPr lang="zh-CN"/>
        </a:p>
      </dgm:t>
    </dgm:pt>
    <dgm:pt modelId="{9FEB8F15-D060-4E00-B5C9-9320EE684D42}" type="parTrans" cxnId="{B70A975A-3C7C-4832-A64E-4BC3E6FD4B99}">
      <dgm:prSet/>
      <dgm:spPr/>
      <dgm:t>
        <a:bodyPr/>
        <a:lstStyle/>
        <a:p>
          <a:endParaRPr lang="zh-CN" altLang="en-US"/>
        </a:p>
      </dgm:t>
    </dgm:pt>
    <dgm:pt modelId="{B7FAEF51-0CEE-4B2A-88B6-77768A22CF6A}" type="sibTrans" cxnId="{B70A975A-3C7C-4832-A64E-4BC3E6FD4B99}">
      <dgm:prSet/>
      <dgm:spPr/>
      <dgm:t>
        <a:bodyPr/>
        <a:lstStyle/>
        <a:p>
          <a:endParaRPr lang="zh-CN" altLang="en-US"/>
        </a:p>
      </dgm:t>
    </dgm:pt>
    <dgm:pt modelId="{8E26231A-DE0B-4BBF-B210-1FE59BC583FB}">
      <dgm:prSet/>
      <dgm:spPr/>
      <dgm:t>
        <a:bodyPr/>
        <a:lstStyle/>
        <a:p>
          <a:r>
            <a:rPr lang="en-US" b="1"/>
            <a:t>4.</a:t>
          </a:r>
          <a:r>
            <a:rPr lang="zh-CN" b="1"/>
            <a:t>在中小型城市内复制推广车联网</a:t>
          </a:r>
          <a:r>
            <a:rPr lang="en-US" b="1"/>
            <a:t>“</a:t>
          </a:r>
          <a:r>
            <a:rPr lang="zh-CN" b="1"/>
            <a:t>柳州模式</a:t>
          </a:r>
          <a:r>
            <a:rPr lang="en-US" b="1"/>
            <a:t>”</a:t>
          </a:r>
          <a:endParaRPr lang="zh-CN"/>
        </a:p>
      </dgm:t>
    </dgm:pt>
    <dgm:pt modelId="{3155C527-1A21-4382-9CCF-1C10FF2044E3}" type="parTrans" cxnId="{2869CB8D-13F5-4DB5-827A-585CA72DB5FB}">
      <dgm:prSet/>
      <dgm:spPr/>
      <dgm:t>
        <a:bodyPr/>
        <a:lstStyle/>
        <a:p>
          <a:endParaRPr lang="zh-CN" altLang="en-US"/>
        </a:p>
      </dgm:t>
    </dgm:pt>
    <dgm:pt modelId="{3593BBEA-9181-4B78-8BD6-021A941A932C}" type="sibTrans" cxnId="{2869CB8D-13F5-4DB5-827A-585CA72DB5FB}">
      <dgm:prSet/>
      <dgm:spPr/>
      <dgm:t>
        <a:bodyPr/>
        <a:lstStyle/>
        <a:p>
          <a:endParaRPr lang="zh-CN" altLang="en-US"/>
        </a:p>
      </dgm:t>
    </dgm:pt>
    <dgm:pt modelId="{1978CEBD-235F-46F8-8529-AB8EC746D0F5}" type="pres">
      <dgm:prSet presAssocID="{35B96F52-9C0D-4FFE-904D-7E3AFFA8A46E}" presName="linearFlow" presStyleCnt="0">
        <dgm:presLayoutVars>
          <dgm:dir/>
          <dgm:resizeHandles val="exact"/>
        </dgm:presLayoutVars>
      </dgm:prSet>
      <dgm:spPr/>
    </dgm:pt>
    <dgm:pt modelId="{B0BB13F0-5138-4C31-BE1B-E7636B54D61C}" type="pres">
      <dgm:prSet presAssocID="{899C1FCF-0E4D-4137-9C43-980489C94C25}" presName="composite" presStyleCnt="0"/>
      <dgm:spPr/>
    </dgm:pt>
    <dgm:pt modelId="{3C6A6238-E207-432B-9628-6557C18F44E4}" type="pres">
      <dgm:prSet presAssocID="{899C1FCF-0E4D-4137-9C43-980489C94C25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汽车"/>
        </a:ext>
      </dgm:extLst>
    </dgm:pt>
    <dgm:pt modelId="{5662AD35-F21F-47F2-B11D-D87C7D3D8F53}" type="pres">
      <dgm:prSet presAssocID="{899C1FCF-0E4D-4137-9C43-980489C94C25}" presName="txShp" presStyleLbl="node1" presStyleIdx="0" presStyleCnt="4">
        <dgm:presLayoutVars>
          <dgm:bulletEnabled val="1"/>
        </dgm:presLayoutVars>
      </dgm:prSet>
      <dgm:spPr/>
    </dgm:pt>
    <dgm:pt modelId="{CB2ECA7E-94C2-44F7-9CC9-04D165EB2A14}" type="pres">
      <dgm:prSet presAssocID="{E661FAF6-ED4C-470A-B587-18F5B0448C1D}" presName="spacing" presStyleCnt="0"/>
      <dgm:spPr/>
    </dgm:pt>
    <dgm:pt modelId="{C01D2CE8-2556-40D4-8BF8-D20759D75523}" type="pres">
      <dgm:prSet presAssocID="{CE3FBF01-7D4C-4F74-AB5F-7B6A06BC7CF8}" presName="composite" presStyleCnt="0"/>
      <dgm:spPr/>
    </dgm:pt>
    <dgm:pt modelId="{742B1EDF-8CCE-43EF-AC96-FB005C9D6A55}" type="pres">
      <dgm:prSet presAssocID="{CE3FBF01-7D4C-4F74-AB5F-7B6A06BC7CF8}" presName="imgShp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解除锁定"/>
        </a:ext>
      </dgm:extLst>
    </dgm:pt>
    <dgm:pt modelId="{B055B33E-BB69-4C44-A98B-86EC0C3E1C69}" type="pres">
      <dgm:prSet presAssocID="{CE3FBF01-7D4C-4F74-AB5F-7B6A06BC7CF8}" presName="txShp" presStyleLbl="node1" presStyleIdx="1" presStyleCnt="4">
        <dgm:presLayoutVars>
          <dgm:bulletEnabled val="1"/>
        </dgm:presLayoutVars>
      </dgm:prSet>
      <dgm:spPr/>
    </dgm:pt>
    <dgm:pt modelId="{62A30C3A-A477-405F-BDA9-164AEB164A3B}" type="pres">
      <dgm:prSet presAssocID="{FDD33BFF-4382-441B-8673-0EAF6E3B1BF3}" presName="spacing" presStyleCnt="0"/>
      <dgm:spPr/>
    </dgm:pt>
    <dgm:pt modelId="{5C0349F5-0805-45E0-B655-A92429204E5C}" type="pres">
      <dgm:prSet presAssocID="{BA662AEF-2F59-4F33-A909-B437B7CD76C3}" presName="composite" presStyleCnt="0"/>
      <dgm:spPr/>
    </dgm:pt>
    <dgm:pt modelId="{B771A2AD-4B18-4ADC-9060-3CC9D1E39E3A}" type="pres">
      <dgm:prSet presAssocID="{BA662AEF-2F59-4F33-A909-B437B7CD76C3}" presName="imgShp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有轨电车"/>
        </a:ext>
      </dgm:extLst>
    </dgm:pt>
    <dgm:pt modelId="{8D18FAED-A15D-416E-9772-ED1314635F66}" type="pres">
      <dgm:prSet presAssocID="{BA662AEF-2F59-4F33-A909-B437B7CD76C3}" presName="txShp" presStyleLbl="node1" presStyleIdx="2" presStyleCnt="4">
        <dgm:presLayoutVars>
          <dgm:bulletEnabled val="1"/>
        </dgm:presLayoutVars>
      </dgm:prSet>
      <dgm:spPr/>
    </dgm:pt>
    <dgm:pt modelId="{A7EBCA79-7F03-42F8-A94B-5C8F7F1DCB02}" type="pres">
      <dgm:prSet presAssocID="{B7FAEF51-0CEE-4B2A-88B6-77768A22CF6A}" presName="spacing" presStyleCnt="0"/>
      <dgm:spPr/>
    </dgm:pt>
    <dgm:pt modelId="{88FE52B7-3943-4387-9A6E-9B1D7EC9F775}" type="pres">
      <dgm:prSet presAssocID="{8E26231A-DE0B-4BBF-B210-1FE59BC583FB}" presName="composite" presStyleCnt="0"/>
      <dgm:spPr/>
    </dgm:pt>
    <dgm:pt modelId="{5AD0F0FF-813F-466E-9CC6-B5826DFE53B3}" type="pres">
      <dgm:prSet presAssocID="{8E26231A-DE0B-4BBF-B210-1FE59BC583FB}" presName="imgShp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监控摄像头"/>
        </a:ext>
      </dgm:extLst>
    </dgm:pt>
    <dgm:pt modelId="{7BC9F7D2-EB16-4DD3-AD38-5C25F269BE81}" type="pres">
      <dgm:prSet presAssocID="{8E26231A-DE0B-4BBF-B210-1FE59BC583FB}" presName="txShp" presStyleLbl="node1" presStyleIdx="3" presStyleCnt="4">
        <dgm:presLayoutVars>
          <dgm:bulletEnabled val="1"/>
        </dgm:presLayoutVars>
      </dgm:prSet>
      <dgm:spPr/>
    </dgm:pt>
  </dgm:ptLst>
  <dgm:cxnLst>
    <dgm:cxn modelId="{5B3D5342-C0A2-4FDD-B15E-74DBFE424778}" srcId="{35B96F52-9C0D-4FFE-904D-7E3AFFA8A46E}" destId="{899C1FCF-0E4D-4137-9C43-980489C94C25}" srcOrd="0" destOrd="0" parTransId="{D3E005E7-AB79-48B1-82DD-11C4979C6042}" sibTransId="{E661FAF6-ED4C-470A-B587-18F5B0448C1D}"/>
    <dgm:cxn modelId="{6CBB5669-915E-47F9-80E8-931217F8ABDC}" type="presOf" srcId="{BA662AEF-2F59-4F33-A909-B437B7CD76C3}" destId="{8D18FAED-A15D-416E-9772-ED1314635F66}" srcOrd="0" destOrd="0" presId="urn:microsoft.com/office/officeart/2005/8/layout/vList3"/>
    <dgm:cxn modelId="{B70A975A-3C7C-4832-A64E-4BC3E6FD4B99}" srcId="{35B96F52-9C0D-4FFE-904D-7E3AFFA8A46E}" destId="{BA662AEF-2F59-4F33-A909-B437B7CD76C3}" srcOrd="2" destOrd="0" parTransId="{9FEB8F15-D060-4E00-B5C9-9320EE684D42}" sibTransId="{B7FAEF51-0CEE-4B2A-88B6-77768A22CF6A}"/>
    <dgm:cxn modelId="{80B19E83-8E90-4DF3-BEC0-AEE616A3C82D}" type="presOf" srcId="{899C1FCF-0E4D-4137-9C43-980489C94C25}" destId="{5662AD35-F21F-47F2-B11D-D87C7D3D8F53}" srcOrd="0" destOrd="0" presId="urn:microsoft.com/office/officeart/2005/8/layout/vList3"/>
    <dgm:cxn modelId="{2869CB8D-13F5-4DB5-827A-585CA72DB5FB}" srcId="{35B96F52-9C0D-4FFE-904D-7E3AFFA8A46E}" destId="{8E26231A-DE0B-4BBF-B210-1FE59BC583FB}" srcOrd="3" destOrd="0" parTransId="{3155C527-1A21-4382-9CCF-1C10FF2044E3}" sibTransId="{3593BBEA-9181-4B78-8BD6-021A941A932C}"/>
    <dgm:cxn modelId="{D1C64AC0-0482-439C-8315-B4AA3FFFB7D4}" type="presOf" srcId="{8E26231A-DE0B-4BBF-B210-1FE59BC583FB}" destId="{7BC9F7D2-EB16-4DD3-AD38-5C25F269BE81}" srcOrd="0" destOrd="0" presId="urn:microsoft.com/office/officeart/2005/8/layout/vList3"/>
    <dgm:cxn modelId="{F957D0C4-84E2-422D-A0EF-7D23FD2ACD28}" type="presOf" srcId="{CE3FBF01-7D4C-4F74-AB5F-7B6A06BC7CF8}" destId="{B055B33E-BB69-4C44-A98B-86EC0C3E1C69}" srcOrd="0" destOrd="0" presId="urn:microsoft.com/office/officeart/2005/8/layout/vList3"/>
    <dgm:cxn modelId="{D4C987C5-09F0-470A-ADEE-E2D9E2B6B2F3}" srcId="{35B96F52-9C0D-4FFE-904D-7E3AFFA8A46E}" destId="{CE3FBF01-7D4C-4F74-AB5F-7B6A06BC7CF8}" srcOrd="1" destOrd="0" parTransId="{CC319CE0-1624-43E2-AD05-C0D367D7BAE0}" sibTransId="{FDD33BFF-4382-441B-8673-0EAF6E3B1BF3}"/>
    <dgm:cxn modelId="{E36D7CE7-593A-4697-8221-F5C89E36CAB0}" type="presOf" srcId="{35B96F52-9C0D-4FFE-904D-7E3AFFA8A46E}" destId="{1978CEBD-235F-46F8-8529-AB8EC746D0F5}" srcOrd="0" destOrd="0" presId="urn:microsoft.com/office/officeart/2005/8/layout/vList3"/>
    <dgm:cxn modelId="{07298ACE-117E-4729-805A-F1DA19C269C1}" type="presParOf" srcId="{1978CEBD-235F-46F8-8529-AB8EC746D0F5}" destId="{B0BB13F0-5138-4C31-BE1B-E7636B54D61C}" srcOrd="0" destOrd="0" presId="urn:microsoft.com/office/officeart/2005/8/layout/vList3"/>
    <dgm:cxn modelId="{2DDFA04A-54AE-4648-A5F5-2720FAA1DBB2}" type="presParOf" srcId="{B0BB13F0-5138-4C31-BE1B-E7636B54D61C}" destId="{3C6A6238-E207-432B-9628-6557C18F44E4}" srcOrd="0" destOrd="0" presId="urn:microsoft.com/office/officeart/2005/8/layout/vList3"/>
    <dgm:cxn modelId="{285B9489-D7C0-4F29-8907-9F5242AE73AC}" type="presParOf" srcId="{B0BB13F0-5138-4C31-BE1B-E7636B54D61C}" destId="{5662AD35-F21F-47F2-B11D-D87C7D3D8F53}" srcOrd="1" destOrd="0" presId="urn:microsoft.com/office/officeart/2005/8/layout/vList3"/>
    <dgm:cxn modelId="{2EE2DB1C-44FC-434D-A674-19FDE8D23114}" type="presParOf" srcId="{1978CEBD-235F-46F8-8529-AB8EC746D0F5}" destId="{CB2ECA7E-94C2-44F7-9CC9-04D165EB2A14}" srcOrd="1" destOrd="0" presId="urn:microsoft.com/office/officeart/2005/8/layout/vList3"/>
    <dgm:cxn modelId="{470AD488-CDAB-4F86-B7B5-53582CC5311D}" type="presParOf" srcId="{1978CEBD-235F-46F8-8529-AB8EC746D0F5}" destId="{C01D2CE8-2556-40D4-8BF8-D20759D75523}" srcOrd="2" destOrd="0" presId="urn:microsoft.com/office/officeart/2005/8/layout/vList3"/>
    <dgm:cxn modelId="{1FCE62DA-748E-4D58-86C5-EB7909BFEAA7}" type="presParOf" srcId="{C01D2CE8-2556-40D4-8BF8-D20759D75523}" destId="{742B1EDF-8CCE-43EF-AC96-FB005C9D6A55}" srcOrd="0" destOrd="0" presId="urn:microsoft.com/office/officeart/2005/8/layout/vList3"/>
    <dgm:cxn modelId="{EDD62AA0-AD55-4B7C-972B-F3EF89F5D610}" type="presParOf" srcId="{C01D2CE8-2556-40D4-8BF8-D20759D75523}" destId="{B055B33E-BB69-4C44-A98B-86EC0C3E1C69}" srcOrd="1" destOrd="0" presId="urn:microsoft.com/office/officeart/2005/8/layout/vList3"/>
    <dgm:cxn modelId="{477A0544-D6B6-4D21-8B66-826E2C927AC3}" type="presParOf" srcId="{1978CEBD-235F-46F8-8529-AB8EC746D0F5}" destId="{62A30C3A-A477-405F-BDA9-164AEB164A3B}" srcOrd="3" destOrd="0" presId="urn:microsoft.com/office/officeart/2005/8/layout/vList3"/>
    <dgm:cxn modelId="{0B656270-F9F7-48C0-8F55-CE947EA4FD29}" type="presParOf" srcId="{1978CEBD-235F-46F8-8529-AB8EC746D0F5}" destId="{5C0349F5-0805-45E0-B655-A92429204E5C}" srcOrd="4" destOrd="0" presId="urn:microsoft.com/office/officeart/2005/8/layout/vList3"/>
    <dgm:cxn modelId="{61DEA92B-D45C-4EF5-8211-4AC65E7D710C}" type="presParOf" srcId="{5C0349F5-0805-45E0-B655-A92429204E5C}" destId="{B771A2AD-4B18-4ADC-9060-3CC9D1E39E3A}" srcOrd="0" destOrd="0" presId="urn:microsoft.com/office/officeart/2005/8/layout/vList3"/>
    <dgm:cxn modelId="{78BA7A84-37F2-46B4-82AC-C166802DDD7F}" type="presParOf" srcId="{5C0349F5-0805-45E0-B655-A92429204E5C}" destId="{8D18FAED-A15D-416E-9772-ED1314635F66}" srcOrd="1" destOrd="0" presId="urn:microsoft.com/office/officeart/2005/8/layout/vList3"/>
    <dgm:cxn modelId="{6A3FF990-8DC4-437E-9213-A9A95C655D55}" type="presParOf" srcId="{1978CEBD-235F-46F8-8529-AB8EC746D0F5}" destId="{A7EBCA79-7F03-42F8-A94B-5C8F7F1DCB02}" srcOrd="5" destOrd="0" presId="urn:microsoft.com/office/officeart/2005/8/layout/vList3"/>
    <dgm:cxn modelId="{BE6BCF39-0F39-4215-91B4-AC12C51040C9}" type="presParOf" srcId="{1978CEBD-235F-46F8-8529-AB8EC746D0F5}" destId="{88FE52B7-3943-4387-9A6E-9B1D7EC9F775}" srcOrd="6" destOrd="0" presId="urn:microsoft.com/office/officeart/2005/8/layout/vList3"/>
    <dgm:cxn modelId="{B950B16B-02C2-4372-B441-1134EBE8EE54}" type="presParOf" srcId="{88FE52B7-3943-4387-9A6E-9B1D7EC9F775}" destId="{5AD0F0FF-813F-466E-9CC6-B5826DFE53B3}" srcOrd="0" destOrd="0" presId="urn:microsoft.com/office/officeart/2005/8/layout/vList3"/>
    <dgm:cxn modelId="{D202DBDF-A9EC-4095-BF3F-B1F81AF5A3F5}" type="presParOf" srcId="{88FE52B7-3943-4387-9A6E-9B1D7EC9F775}" destId="{7BC9F7D2-EB16-4DD3-AD38-5C25F269BE8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2AD35-F21F-47F2-B11D-D87C7D3D8F53}">
      <dsp:nvSpPr>
        <dsp:cNvPr id="0" name=""/>
        <dsp:cNvSpPr/>
      </dsp:nvSpPr>
      <dsp:spPr>
        <a:xfrm rot="10800000">
          <a:off x="1595992" y="2795"/>
          <a:ext cx="5626187" cy="71548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50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1.</a:t>
          </a:r>
          <a:r>
            <a:rPr lang="zh-CN" sz="1900" b="1" kern="1200" dirty="0"/>
            <a:t>面向社会道路的大规模智能网联应用</a:t>
          </a:r>
          <a:endParaRPr lang="zh-CN" sz="1900" kern="1200" dirty="0"/>
        </a:p>
      </dsp:txBody>
      <dsp:txXfrm rot="10800000">
        <a:off x="1774862" y="2795"/>
        <a:ext cx="5447317" cy="715480"/>
      </dsp:txXfrm>
    </dsp:sp>
    <dsp:sp modelId="{3C6A6238-E207-432B-9628-6557C18F44E4}">
      <dsp:nvSpPr>
        <dsp:cNvPr id="0" name=""/>
        <dsp:cNvSpPr/>
      </dsp:nvSpPr>
      <dsp:spPr>
        <a:xfrm>
          <a:off x="1238252" y="2795"/>
          <a:ext cx="715480" cy="7154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5B33E-BB69-4C44-A98B-86EC0C3E1C69}">
      <dsp:nvSpPr>
        <dsp:cNvPr id="0" name=""/>
        <dsp:cNvSpPr/>
      </dsp:nvSpPr>
      <dsp:spPr>
        <a:xfrm rot="10800000">
          <a:off x="1595992" y="931852"/>
          <a:ext cx="5626187" cy="71548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50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2.</a:t>
          </a:r>
          <a:r>
            <a:rPr lang="zh-CN" sz="1900" b="1" kern="1200"/>
            <a:t>紧密结合车企需求，助力传统车辆升级改造</a:t>
          </a:r>
          <a:endParaRPr lang="zh-CN" sz="1900" kern="1200"/>
        </a:p>
      </dsp:txBody>
      <dsp:txXfrm rot="10800000">
        <a:off x="1774862" y="931852"/>
        <a:ext cx="5447317" cy="715480"/>
      </dsp:txXfrm>
    </dsp:sp>
    <dsp:sp modelId="{742B1EDF-8CCE-43EF-AC96-FB005C9D6A55}">
      <dsp:nvSpPr>
        <dsp:cNvPr id="0" name=""/>
        <dsp:cNvSpPr/>
      </dsp:nvSpPr>
      <dsp:spPr>
        <a:xfrm>
          <a:off x="1238252" y="931852"/>
          <a:ext cx="715480" cy="71548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8FAED-A15D-416E-9772-ED1314635F66}">
      <dsp:nvSpPr>
        <dsp:cNvPr id="0" name=""/>
        <dsp:cNvSpPr/>
      </dsp:nvSpPr>
      <dsp:spPr>
        <a:xfrm rot="10800000">
          <a:off x="1595992" y="1860909"/>
          <a:ext cx="5626187" cy="71548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50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3.</a:t>
          </a:r>
          <a:r>
            <a:rPr lang="zh-CN" sz="1900" b="1" kern="1200"/>
            <a:t>推动各类应用场景落地</a:t>
          </a:r>
          <a:endParaRPr lang="zh-CN" sz="1900" kern="1200"/>
        </a:p>
      </dsp:txBody>
      <dsp:txXfrm rot="10800000">
        <a:off x="1774862" y="1860909"/>
        <a:ext cx="5447317" cy="715480"/>
      </dsp:txXfrm>
    </dsp:sp>
    <dsp:sp modelId="{B771A2AD-4B18-4ADC-9060-3CC9D1E39E3A}">
      <dsp:nvSpPr>
        <dsp:cNvPr id="0" name=""/>
        <dsp:cNvSpPr/>
      </dsp:nvSpPr>
      <dsp:spPr>
        <a:xfrm>
          <a:off x="1238252" y="1860909"/>
          <a:ext cx="715480" cy="71548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9F7D2-EB16-4DD3-AD38-5C25F269BE81}">
      <dsp:nvSpPr>
        <dsp:cNvPr id="0" name=""/>
        <dsp:cNvSpPr/>
      </dsp:nvSpPr>
      <dsp:spPr>
        <a:xfrm rot="10800000">
          <a:off x="1595992" y="2789966"/>
          <a:ext cx="5626187" cy="71548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50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4.</a:t>
          </a:r>
          <a:r>
            <a:rPr lang="zh-CN" sz="1900" b="1" kern="1200"/>
            <a:t>在中小型城市内复制推广车联网</a:t>
          </a:r>
          <a:r>
            <a:rPr lang="en-US" sz="1900" b="1" kern="1200"/>
            <a:t>“</a:t>
          </a:r>
          <a:r>
            <a:rPr lang="zh-CN" sz="1900" b="1" kern="1200"/>
            <a:t>柳州模式</a:t>
          </a:r>
          <a:r>
            <a:rPr lang="en-US" sz="1900" b="1" kern="1200"/>
            <a:t>”</a:t>
          </a:r>
          <a:endParaRPr lang="zh-CN" sz="1900" kern="1200"/>
        </a:p>
      </dsp:txBody>
      <dsp:txXfrm rot="10800000">
        <a:off x="1774862" y="2789966"/>
        <a:ext cx="5447317" cy="715480"/>
      </dsp:txXfrm>
    </dsp:sp>
    <dsp:sp modelId="{5AD0F0FF-813F-466E-9CC6-B5826DFE53B3}">
      <dsp:nvSpPr>
        <dsp:cNvPr id="0" name=""/>
        <dsp:cNvSpPr/>
      </dsp:nvSpPr>
      <dsp:spPr>
        <a:xfrm>
          <a:off x="1238252" y="2789966"/>
          <a:ext cx="715480" cy="715480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2022/6/22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2022/6/22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261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5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9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24135" y="2420575"/>
            <a:ext cx="8676456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柳州市车联网先导区建设项目（一期）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5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8"/>
          <p:cNvSpPr/>
          <p:nvPr/>
        </p:nvSpPr>
        <p:spPr bwMode="auto">
          <a:xfrm>
            <a:off x="827584" y="1628800"/>
            <a:ext cx="7632848" cy="4752528"/>
          </a:xfrm>
          <a:prstGeom prst="roundRect">
            <a:avLst>
              <a:gd name="adj" fmla="val 0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L="0" marR="0" lvl="0" indent="457200" algn="just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项目将积极把握新一代信息通信技术发展机遇，借助</a:t>
            </a:r>
            <a:r>
              <a:rPr lang="en-US" altLang="zh-CN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LTE-V</a:t>
            </a: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5G</a:t>
            </a: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等新技术引领车联网和智能网联汽车产业发展，构建完整的车联网新型数字基础设施和应用场景，建成国内一流、国际领先的</a:t>
            </a:r>
            <a:r>
              <a:rPr lang="en-US" altLang="zh-CN" b="1" kern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RoboTaxi</a:t>
            </a: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示范线路，为大众提供安全高效的全新驾乘体验。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457200" algn="just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时，依托项目建设的基础设施及环境，针对车联网和智能网联汽车通用规范、核心技术与关键产品应用，推动产业标准体系建设，强化产业上下游产业链协同联动，助力形成聚集研发、测试、产业化、教育培训等于一体的国内领先、国际一流的产业创新示范区，为广西省乃至中国汽车与</a:t>
            </a:r>
            <a:r>
              <a:rPr lang="en-US" altLang="zh-CN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ICT</a:t>
            </a: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产业发展提供有力支撑。本标段项目的建设目标分为以下的两个场景和三部分内容。</a:t>
            </a:r>
            <a:endParaRPr lang="zh-CN" altLang="en-US" sz="20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76BEDAC-5821-4DE5-19AF-E1D5ACA319FC}"/>
              </a:ext>
            </a:extLst>
          </p:cNvPr>
          <p:cNvSpPr/>
          <p:nvPr/>
        </p:nvSpPr>
        <p:spPr>
          <a:xfrm>
            <a:off x="611560" y="1002450"/>
            <a:ext cx="2592288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Dubai" panose="020B0503030403030204" pitchFamily="34" charset="-78"/>
              </a:rPr>
              <a:t>项目建设目标及内容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建设内容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C295352-C3C6-FA4F-84F6-F61A3F0964B9}"/>
              </a:ext>
            </a:extLst>
          </p:cNvPr>
          <p:cNvSpPr/>
          <p:nvPr/>
        </p:nvSpPr>
        <p:spPr>
          <a:xfrm>
            <a:off x="611560" y="1002450"/>
            <a:ext cx="1800200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Dubai" panose="020B0503030403030204" pitchFamily="34" charset="-78"/>
              </a:rPr>
              <a:t>两个建设场景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5FA0727-476A-FF90-71F0-D21814F78611}"/>
              </a:ext>
            </a:extLst>
          </p:cNvPr>
          <p:cNvSpPr txBox="1"/>
          <p:nvPr/>
        </p:nvSpPr>
        <p:spPr>
          <a:xfrm>
            <a:off x="755576" y="4035553"/>
            <a:ext cx="7920880" cy="2679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智能网联景区体验场景：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面向共享观光体验，通过沿线实现路侧智能网联设施部署，在园区道路部署基于车路协同的城市</a:t>
            </a:r>
            <a:r>
              <a:rPr lang="en-US" altLang="zh-CN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C-V2X</a:t>
            </a:r>
            <a:r>
              <a:rPr lang="zh-CN" altLang="en-US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共享观光车，为大众提供安全高效的全新驾乘体验，同时方便人们在该综合文化中心观光休闲，在柳东新区龙湖景区领域，实现园区接驳，并可播报道路相关信息等典型场景下的车联网示范应用，让科技走进人们的生活，融科技体验于公园游览观光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60EBA90-BEFA-B458-D8C4-9B8ACD1FCAB4}"/>
              </a:ext>
            </a:extLst>
          </p:cNvPr>
          <p:cNvSpPr txBox="1"/>
          <p:nvPr/>
        </p:nvSpPr>
        <p:spPr>
          <a:xfrm>
            <a:off x="755576" y="1771472"/>
            <a:ext cx="7704856" cy="1843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城市</a:t>
            </a:r>
            <a:r>
              <a:rPr lang="en-US" altLang="zh-CN" b="1" kern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RoboTaxi</a:t>
            </a:r>
            <a:r>
              <a:rPr lang="zh-CN" altLang="en-US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（自动驾驶出租车）场景：</a:t>
            </a:r>
            <a:endParaRPr lang="en-US" altLang="zh-CN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altLang="zh-CN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结合对观光游览应用场景的需求，以柳东企业总部、柳州市民服务中心、柳东新区文化广场为主要服务范围，采用无人驾驶技术、车路协同技术，建成广西区内首条</a:t>
            </a:r>
            <a:r>
              <a:rPr lang="en-US" altLang="zh-CN" kern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RoboTaxi</a:t>
            </a:r>
            <a:r>
              <a:rPr lang="zh-CN" altLang="en-US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示范线路，让市民切身体验车联网的技术发展。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43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建设内容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C295352-C3C6-FA4F-84F6-F61A3F0964B9}"/>
              </a:ext>
            </a:extLst>
          </p:cNvPr>
          <p:cNvSpPr/>
          <p:nvPr/>
        </p:nvSpPr>
        <p:spPr>
          <a:xfrm>
            <a:off x="611560" y="1002450"/>
            <a:ext cx="1800200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Dubai" panose="020B0503030403030204" pitchFamily="34" charset="-78"/>
              </a:rPr>
              <a:t>三个建设内容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2AEEE1B-BFD3-B48C-F397-34F85E059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88" y="2132856"/>
            <a:ext cx="4968552" cy="2695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20AC461-0FFB-8EC8-3127-9A4876E0C164}"/>
              </a:ext>
            </a:extLst>
          </p:cNvPr>
          <p:cNvSpPr txBox="1"/>
          <p:nvPr/>
        </p:nvSpPr>
        <p:spPr>
          <a:xfrm>
            <a:off x="179512" y="1628800"/>
            <a:ext cx="3594928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>
              <a:spcAft>
                <a:spcPts val="600"/>
              </a:spcAft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该项目整体建设框架包含接入层、传输层、数据中心层、平台层、应用层五大部分：</a:t>
            </a:r>
            <a:endParaRPr lang="en-US" altLang="zh-CN" sz="1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04800" algn="just">
              <a:spcAft>
                <a:spcPts val="600"/>
              </a:spcAft>
            </a:pPr>
            <a:endParaRPr lang="zh-CN" altLang="zh-CN" sz="1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接入层：实现对路侧数据、车端数据、环境数据的统一接入。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传输层：包括用于各类测试终端接入的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C-V2X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5G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移动网络，用于构建高速接入网络的光纤网络，以及用于测试调试的</a:t>
            </a:r>
            <a:r>
              <a:rPr lang="en-US" altLang="zh-CN" sz="1600" kern="10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WiFi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网络等，实现数据的计算、存储、网络设施建设，实现统一的总控。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数据中心层：依托基础云环境，通过统一接入、数据管理、地图数据服务、设备运维管理、安全管理等平台基础能力，实现对所有信息的汇聚、处理、存储与交换，支撑平台上层车联网业务应用服务。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77C76E0-74A3-5A18-AAF3-5FD35812D5C4}"/>
              </a:ext>
            </a:extLst>
          </p:cNvPr>
          <p:cNvSpPr txBox="1"/>
          <p:nvPr/>
        </p:nvSpPr>
        <p:spPr>
          <a:xfrm>
            <a:off x="4024170" y="5373216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平台层：柳州车联网公共服务平台旨在构建全新的车联网产业协同架构，依托该平台实现技术协同创新、产业协同发展、安全可靠防护。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8AF8C61-0A47-165C-8689-918176E6C514}"/>
              </a:ext>
            </a:extLst>
          </p:cNvPr>
          <p:cNvSpPr txBox="1"/>
          <p:nvPr/>
        </p:nvSpPr>
        <p:spPr>
          <a:xfrm>
            <a:off x="5652120" y="1551839"/>
            <a:ext cx="11079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总体架构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建设内容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4E7F056-58B9-DC63-69F7-CD6E04A560F3}"/>
              </a:ext>
            </a:extLst>
          </p:cNvPr>
          <p:cNvSpPr txBox="1"/>
          <p:nvPr/>
        </p:nvSpPr>
        <p:spPr>
          <a:xfrm>
            <a:off x="575870" y="1827630"/>
            <a:ext cx="7639655" cy="172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通信系统</a:t>
            </a:r>
          </a:p>
          <a:p>
            <a:pPr indent="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通信系统包括</a:t>
            </a:r>
            <a:r>
              <a:rPr lang="en-US" altLang="zh-CN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LTE-V2X</a:t>
            </a:r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及有线传输系统，提供多网络安全稳定可靠接入，实现数据中心业务与网络的联动以及物理、虚拟网络统一运维应求。对外提供标准接口，支持与用户云平台</a:t>
            </a:r>
            <a:r>
              <a:rPr lang="en-US" altLang="zh-CN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业务平台、虚拟化平台对接。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C63FFCE-D398-5918-5CCE-0D4A976F64D5}"/>
              </a:ext>
            </a:extLst>
          </p:cNvPr>
          <p:cNvSpPr/>
          <p:nvPr/>
        </p:nvSpPr>
        <p:spPr>
          <a:xfrm>
            <a:off x="611560" y="1002450"/>
            <a:ext cx="1800200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Dubai" panose="020B0503030403030204" pitchFamily="34" charset="-78"/>
              </a:rPr>
              <a:t>三个建设内容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84ED283-89A1-0A4C-ECF0-32712B5DF756}"/>
              </a:ext>
            </a:extLst>
          </p:cNvPr>
          <p:cNvSpPr txBox="1"/>
          <p:nvPr/>
        </p:nvSpPr>
        <p:spPr>
          <a:xfrm>
            <a:off x="752172" y="3789040"/>
            <a:ext cx="7639655" cy="172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感知系统</a:t>
            </a:r>
            <a:endParaRPr lang="zh-CN" altLang="en-US" sz="18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感知系统由前端传感器节点（包括但不限于高清摄像机、毫米波雷达、激光雷达）、边缘计算设备、网络设备等组成，感知系统进行道路目标高精度感知，为智能网联车辆提供信息服务。</a:t>
            </a:r>
          </a:p>
        </p:txBody>
      </p:sp>
    </p:spTree>
    <p:extLst>
      <p:ext uri="{BB962C8B-B14F-4D97-AF65-F5344CB8AC3E}">
        <p14:creationId xmlns:p14="http://schemas.microsoft.com/office/powerpoint/2010/main" val="242616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BE638DF-DC6A-CF31-7B6B-23DFEC4F722B}"/>
              </a:ext>
            </a:extLst>
          </p:cNvPr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项目亮点</a:t>
            </a:r>
          </a:p>
        </p:txBody>
      </p:sp>
      <p:graphicFrame>
        <p:nvGraphicFramePr>
          <p:cNvPr id="5" name="图示 4">
            <a:extLst>
              <a:ext uri="{FF2B5EF4-FFF2-40B4-BE49-F238E27FC236}">
                <a16:creationId xmlns:a16="http://schemas.microsoft.com/office/drawing/2014/main" id="{4B38E4D4-6869-B771-C767-088D2A350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178523"/>
              </p:ext>
            </p:extLst>
          </p:nvPr>
        </p:nvGraphicFramePr>
        <p:xfrm>
          <a:off x="341784" y="1916832"/>
          <a:ext cx="8460432" cy="350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651399"/>
      </p:ext>
    </p:extLst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180</TotalTime>
  <Words>693</Words>
  <Application>Microsoft Office PowerPoint</Application>
  <PresentationFormat>全屏显示(4:3)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微软雅黑</vt:lpstr>
      <vt:lpstr>Arial</vt:lpstr>
      <vt:lpstr>Calibri</vt:lpstr>
      <vt:lpstr>Times New Roman</vt:lpstr>
      <vt:lpstr>Wingdings</vt:lpstr>
      <vt:lpstr>新建 Microsoft Office 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崔纪鹏</dc:creator>
  <cp:lastModifiedBy>wang zijun</cp:lastModifiedBy>
  <cp:revision>1837</cp:revision>
  <cp:lastPrinted>2021-05-10T06:11:00Z</cp:lastPrinted>
  <dcterms:created xsi:type="dcterms:W3CDTF">2014-05-12T01:14:00Z</dcterms:created>
  <dcterms:modified xsi:type="dcterms:W3CDTF">2022-06-22T13:46:18Z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A938221F98424A54B797B2B7179879E5</vt:lpwstr>
  </property>
  <property fmtid="{D5CDD505-2E9C-101B-9397-08002B2CF9AE}" pid="3" name="KSOProductBuildVer">
    <vt:lpwstr>2052-11.1.0.11045</vt:lpwstr>
  </property>
</Properties>
</file>