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917" r:id="rId2"/>
    <p:sldId id="1628" r:id="rId3"/>
    <p:sldId id="1629" r:id="rId4"/>
    <p:sldId id="1630" r:id="rId5"/>
    <p:sldId id="1631" r:id="rId6"/>
  </p:sldIdLst>
  <p:sldSz cx="9144000" cy="6858000" type="screen4x3"/>
  <p:notesSz cx="6761163" cy="99425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7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7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}" initials="" lastIdx="5" clrIdx="0"/>
  <p:cmAuthor id="1" name="bing" initials="b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CDF"/>
    <a:srgbClr val="FEF6F0"/>
    <a:srgbClr val="FDEADA"/>
    <a:srgbClr val="FBFBFB"/>
    <a:srgbClr val="EEA41E"/>
    <a:srgbClr val="8F77AD"/>
    <a:srgbClr val="F7F7F7"/>
    <a:srgbClr val="D6D3BC"/>
    <a:srgbClr val="E88B0E"/>
    <a:srgbClr val="EDAE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56" autoAdjust="0"/>
    <p:restoredTop sz="96404" autoAdjust="0"/>
  </p:normalViewPr>
  <p:slideViewPr>
    <p:cSldViewPr>
      <p:cViewPr varScale="1">
        <p:scale>
          <a:sx n="74" d="100"/>
          <a:sy n="74" d="100"/>
        </p:scale>
        <p:origin x="1276" y="48"/>
      </p:cViewPr>
      <p:guideLst>
        <p:guide orient="horz" pos="2160"/>
        <p:guide pos="740"/>
      </p:guideLst>
    </p:cSldViewPr>
  </p:slideViewPr>
  <p:outlineViewPr>
    <p:cViewPr>
      <p:scale>
        <a:sx n="33" d="100"/>
        <a:sy n="33" d="100"/>
      </p:scale>
      <p:origin x="0" y="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72"/>
      </p:cViewPr>
      <p:guideLst>
        <p:guide orient="horz" pos="3131"/>
        <p:guide pos="217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3DC52A2-5DD9-4543-8FE7-CF772EED5F34}" type="datetimeFigureOut">
              <a:rPr lang="zh-CN" altLang="en-US"/>
              <a:t>2022/4/13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F95C194-74E5-4A9B-A4BC-161BB1B1740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46ADB82-22C3-4494-ACC0-6BEEC5D9C864}" type="datetimeFigureOut">
              <a:rPr lang="zh-CN" altLang="en-US"/>
              <a:t>2022/4/13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E2AF94F-46DB-48E9-9BE4-47CC3C0E9BA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64DC639-FE4A-4ED4-95C2-F86505992B9D}" type="slidenum">
              <a:rPr lang="zh-CN" altLang="en-US" smtClean="0">
                <a:solidFill>
                  <a:srgbClr val="000000"/>
                </a:solidFill>
                <a:ea typeface="宋体" panose="02010600030101010101" pitchFamily="2" charset="-122"/>
              </a:rPr>
              <a:t>1</a:t>
            </a:fld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40F8CF1-28FC-442E-A385-32484E3A4AA6}" type="datetimeFigureOut">
              <a:rPr lang="zh-CN" altLang="en-US"/>
              <a:t>2022/4/13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0E76F7C-221A-4D24-B0B9-7A418D0825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D3CA969-7A83-4C4D-A736-FC8D595626EB}" type="datetimeFigureOut">
              <a:rPr lang="zh-CN" altLang="en-US"/>
              <a:t>2022/4/13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E7A0794-689A-4517-A2EE-EB3B67AF50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D3CA969-7A83-4C4D-A736-FC8D595626EB}" type="datetimeFigureOut">
              <a:rPr lang="zh-CN" altLang="en-US"/>
              <a:t>2022/4/13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E7A0794-689A-4517-A2EE-EB3B67AF5094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0" y="836712"/>
            <a:ext cx="9144000" cy="5472608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107504" y="908719"/>
            <a:ext cx="8928992" cy="5812755"/>
          </a:xfrm>
          <a:prstGeom prst="rect">
            <a:avLst/>
          </a:prstGeom>
          <a:solidFill>
            <a:srgbClr val="FEF6F0"/>
          </a:solidFill>
          <a:ln>
            <a:solidFill>
              <a:srgbClr val="FEF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2825750"/>
            <a:ext cx="9144000" cy="133667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0">
                <a:schemeClr val="bg1"/>
              </a:gs>
              <a:gs pos="97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91" tIns="40046" rIns="80091" bIns="40046"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496888" y="738188"/>
            <a:ext cx="8150225" cy="100012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32B4EE"/>
          </a:solidFill>
          <a:ln w="12700">
            <a:solidFill>
              <a:srgbClr val="4F81BD"/>
            </a:solidFill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240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2060575"/>
            <a:ext cx="9144000" cy="15128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698" name="Text Box 12"/>
          <p:cNvSpPr txBox="1">
            <a:spLocks noChangeArrowheads="1"/>
          </p:cNvSpPr>
          <p:nvPr/>
        </p:nvSpPr>
        <p:spPr bwMode="auto">
          <a:xfrm>
            <a:off x="378110" y="2251665"/>
            <a:ext cx="867645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北京市</a:t>
            </a:r>
            <a:r>
              <a:rPr lang="zh-CN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地铁</a:t>
            </a:r>
            <a:r>
              <a:rPr lang="en-US" altLang="zh-CN" sz="36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16</a:t>
            </a:r>
            <a:r>
              <a:rPr lang="zh-CN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号线</a:t>
            </a:r>
            <a:r>
              <a:rPr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PPP项目</a:t>
            </a:r>
            <a:endParaRPr sz="36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2" name="Rectangle 5"/>
          <p:cNvSpPr>
            <a:spLocks noChangeArrowheads="1"/>
          </p:cNvSpPr>
          <p:nvPr/>
        </p:nvSpPr>
        <p:spPr bwMode="auto">
          <a:xfrm>
            <a:off x="5184775" y="3632200"/>
            <a:ext cx="3959225" cy="46038"/>
          </a:xfrm>
          <a:prstGeom prst="rect">
            <a:avLst/>
          </a:prstGeom>
          <a:solidFill>
            <a:schemeClr val="accent3">
              <a:alpha val="81175"/>
            </a:schemeClr>
          </a:solidFill>
          <a:ln w="9525" algn="ctr">
            <a:noFill/>
            <a:miter lim="800000"/>
          </a:ln>
          <a:effectLst/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4400">
              <a:solidFill>
                <a:srgbClr val="1F497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/>
          <p:cNvSpPr/>
          <p:nvPr/>
        </p:nvSpPr>
        <p:spPr bwMode="auto">
          <a:xfrm>
            <a:off x="5004048" y="3973195"/>
            <a:ext cx="3805555" cy="2590800"/>
          </a:xfrm>
          <a:prstGeom prst="roundRect">
            <a:avLst>
              <a:gd name="adj" fmla="val 3872"/>
            </a:avLst>
          </a:prstGeom>
          <a:solidFill>
            <a:srgbClr val="FCEBDD"/>
          </a:solidFill>
          <a:ln w="9525" algn="ctr">
            <a:noFill/>
            <a:round/>
          </a:ln>
        </p:spPr>
        <p:txBody>
          <a:bodyPr anchor="ctr"/>
          <a:lstStyle/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lang="zh-CN" altLang="en-US" sz="16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</a:t>
            </a:r>
            <a:r>
              <a:rPr lang="en-US" altLang="zh-CN" sz="16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6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sz="16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月建成通车</a:t>
            </a:r>
            <a:endParaRPr lang="en-US" altLang="zh-CN" sz="1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北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起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苏州街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宛平城。</a:t>
            </a:r>
          </a:p>
        </p:txBody>
      </p:sp>
      <p:sp>
        <p:nvSpPr>
          <p:cNvPr id="93" name="Rounded Rectangle 8"/>
          <p:cNvSpPr/>
          <p:nvPr/>
        </p:nvSpPr>
        <p:spPr bwMode="auto">
          <a:xfrm>
            <a:off x="4932045" y="1124585"/>
            <a:ext cx="3805555" cy="2548255"/>
          </a:xfrm>
          <a:prstGeom prst="roundRect">
            <a:avLst>
              <a:gd name="adj" fmla="val 3872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业主单位：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北京市交通委员会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政府出资代表：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北京市基础设施投资公司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执行单位：</a:t>
            </a:r>
            <a:r>
              <a:rPr lang="zh-CN" altLang="en-US" sz="16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中铁十四局集团有限公司</a:t>
            </a:r>
            <a:r>
              <a:rPr lang="zh-CN" altLang="en-US" sz="16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</a:t>
            </a:r>
            <a:endParaRPr lang="zh-CN" altLang="en-US" sz="1600" b="1" kern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采用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PPP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</a:p>
        </p:txBody>
      </p:sp>
      <p:sp>
        <p:nvSpPr>
          <p:cNvPr id="13" name="矩形 12"/>
          <p:cNvSpPr/>
          <p:nvPr/>
        </p:nvSpPr>
        <p:spPr>
          <a:xfrm>
            <a:off x="539553" y="188640"/>
            <a:ext cx="46805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项目简介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7BBFBFE-E696-484E-AF4D-B359C1543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13" y="953468"/>
            <a:ext cx="3916664" cy="2738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1205148-5C4C-4082-98EC-8745A080D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13" y="3816986"/>
            <a:ext cx="3799417" cy="285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3177C0B-0264-4605-A6E5-1F886A616340}"/>
              </a:ext>
            </a:extLst>
          </p:cNvPr>
          <p:cNvSpPr txBox="1"/>
          <p:nvPr/>
        </p:nvSpPr>
        <p:spPr>
          <a:xfrm>
            <a:off x="107504" y="1689843"/>
            <a:ext cx="3888432" cy="4198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zh-CN" altLang="en-US" b="1" i="0" dirty="0">
                <a:solidFill>
                  <a:srgbClr val="3232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     北京地铁十六号线是北京市轨道交通线网规划中的</a:t>
            </a:r>
            <a:r>
              <a:rPr lang="zh-CN" altLang="en-US" b="1" i="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中心城区南北向骨干线路</a:t>
            </a:r>
            <a:r>
              <a:rPr lang="zh-CN" altLang="en-US" b="1" i="0" dirty="0">
                <a:solidFill>
                  <a:srgbClr val="3232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，服务于海淀山后、三里河行政中心区、丰台火车站、丽泽商务区、丰台科技园区等重要城市功能区。</a:t>
            </a:r>
            <a:endParaRPr lang="en-US" altLang="zh-CN" b="1" i="0" dirty="0">
              <a:solidFill>
                <a:srgbClr val="323232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 algn="just">
              <a:lnSpc>
                <a:spcPct val="150000"/>
              </a:lnSpc>
            </a:pPr>
            <a:r>
              <a:rPr lang="zh-CN" altLang="en-US" b="1" i="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    全长约</a:t>
            </a:r>
            <a:r>
              <a:rPr lang="en-US" altLang="zh-CN" b="1" i="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50</a:t>
            </a:r>
            <a:r>
              <a:rPr lang="zh-CN" altLang="en-US" b="1" i="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公里</a:t>
            </a:r>
            <a:r>
              <a:rPr lang="zh-CN" altLang="en-US" b="1" i="0" dirty="0">
                <a:solidFill>
                  <a:srgbClr val="3232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，采用</a:t>
            </a:r>
            <a:r>
              <a:rPr lang="en-US" altLang="zh-CN" b="1" i="0" dirty="0">
                <a:solidFill>
                  <a:srgbClr val="3232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r>
              <a:rPr lang="zh-CN" altLang="en-US" b="1" i="0" dirty="0">
                <a:solidFill>
                  <a:srgbClr val="3232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节</a:t>
            </a:r>
            <a:r>
              <a:rPr lang="en-US" altLang="zh-CN" b="1" i="0" dirty="0">
                <a:solidFill>
                  <a:srgbClr val="3232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A</a:t>
            </a:r>
            <a:r>
              <a:rPr lang="zh-CN" altLang="en-US" b="1" i="0" dirty="0">
                <a:solidFill>
                  <a:srgbClr val="3232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型车编组，项目总投资约为</a:t>
            </a:r>
            <a:r>
              <a:rPr lang="en-US" altLang="zh-CN" b="1" i="0" dirty="0">
                <a:solidFill>
                  <a:srgbClr val="3232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495</a:t>
            </a:r>
            <a:r>
              <a:rPr lang="zh-CN" altLang="en-US" b="1" i="0" dirty="0">
                <a:solidFill>
                  <a:srgbClr val="3232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亿元。</a:t>
            </a:r>
            <a:endParaRPr lang="en-US" altLang="zh-CN" b="1" i="0" dirty="0">
              <a:solidFill>
                <a:srgbClr val="323232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 algn="just">
              <a:lnSpc>
                <a:spcPct val="150000"/>
              </a:lnSpc>
            </a:pPr>
            <a:endParaRPr lang="en-US" altLang="zh-CN" b="1" i="0" dirty="0">
              <a:solidFill>
                <a:srgbClr val="323232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BF367FE-3A2F-4AED-9F60-9625B161C41F}"/>
              </a:ext>
            </a:extLst>
          </p:cNvPr>
          <p:cNvSpPr/>
          <p:nvPr/>
        </p:nvSpPr>
        <p:spPr>
          <a:xfrm>
            <a:off x="539553" y="188640"/>
            <a:ext cx="46805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项目概述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3F3240E-AF99-4BBF-B847-491050B8A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340768"/>
            <a:ext cx="431998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5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09C84BC-15D1-478A-AEDF-2D0E6DBF8760}"/>
              </a:ext>
            </a:extLst>
          </p:cNvPr>
          <p:cNvSpPr txBox="1"/>
          <p:nvPr/>
        </p:nvSpPr>
        <p:spPr>
          <a:xfrm>
            <a:off x="323528" y="1268760"/>
            <a:ext cx="3816547" cy="5034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3232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2015</a:t>
            </a:r>
            <a:r>
              <a:rPr lang="zh-CN" altLang="en-US" b="1" dirty="0">
                <a:solidFill>
                  <a:srgbClr val="3232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CN" b="1" dirty="0">
                <a:solidFill>
                  <a:srgbClr val="3232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</a:t>
            </a:r>
            <a:r>
              <a:rPr lang="zh-CN" altLang="en-US" b="1" dirty="0">
                <a:solidFill>
                  <a:srgbClr val="3232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CN" b="1" dirty="0">
                <a:solidFill>
                  <a:srgbClr val="3232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28</a:t>
            </a:r>
            <a:r>
              <a:rPr lang="zh-CN" altLang="en-US" b="1" dirty="0">
                <a:solidFill>
                  <a:srgbClr val="3232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日，京港地铁与北京市政府正式签署</a:t>
            </a:r>
            <a:r>
              <a:rPr lang="en-US" altLang="zh-CN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北京地铁十六号线项目特许协议</a:t>
            </a:r>
            <a:r>
              <a:rPr lang="en-US" altLang="zh-CN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b="1" dirty="0">
                <a:solidFill>
                  <a:srgbClr val="3232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。按照</a:t>
            </a:r>
            <a:r>
              <a:rPr lang="en-US" altLang="zh-CN" b="1" dirty="0">
                <a:solidFill>
                  <a:srgbClr val="3232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b="1" dirty="0">
                <a:solidFill>
                  <a:srgbClr val="3232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特许协议</a:t>
            </a:r>
            <a:r>
              <a:rPr lang="en-US" altLang="zh-CN" b="1" dirty="0">
                <a:solidFill>
                  <a:srgbClr val="3232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b="1" dirty="0">
                <a:solidFill>
                  <a:srgbClr val="3232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，京港地铁以</a:t>
            </a:r>
            <a:r>
              <a:rPr lang="en-US" altLang="zh-CN" b="1" dirty="0">
                <a:solidFill>
                  <a:srgbClr val="3232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PPP</a:t>
            </a:r>
            <a:r>
              <a:rPr lang="zh-CN" altLang="en-US" b="1" dirty="0">
                <a:solidFill>
                  <a:srgbClr val="3232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模式参与投资、建设并负责运营北京地铁</a:t>
            </a:r>
            <a:r>
              <a:rPr lang="en-US" altLang="zh-CN" b="1" dirty="0">
                <a:solidFill>
                  <a:srgbClr val="3232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</a:t>
            </a:r>
            <a:r>
              <a:rPr lang="zh-CN" altLang="en-US" b="1" dirty="0">
                <a:solidFill>
                  <a:srgbClr val="3232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号线，特许经营期限为</a:t>
            </a:r>
            <a:r>
              <a:rPr lang="en-US" altLang="zh-CN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30</a:t>
            </a:r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zh-CN" altLang="en-US" b="1" dirty="0">
                <a:solidFill>
                  <a:srgbClr val="3232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zh-CN" altLang="en-US" b="1" i="0" dirty="0">
                <a:solidFill>
                  <a:srgbClr val="3232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十六号线全部建设内容分为</a:t>
            </a:r>
            <a:r>
              <a:rPr lang="en-US" altLang="zh-CN" b="1" i="0" dirty="0">
                <a:solidFill>
                  <a:srgbClr val="3232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A</a:t>
            </a:r>
            <a:r>
              <a:rPr lang="zh-CN" altLang="en-US" b="1" i="0" dirty="0">
                <a:solidFill>
                  <a:srgbClr val="3232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CN" b="1" i="0" dirty="0">
                <a:solidFill>
                  <a:srgbClr val="3232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B</a:t>
            </a:r>
            <a:r>
              <a:rPr lang="zh-CN" altLang="en-US" b="1" i="0" dirty="0">
                <a:solidFill>
                  <a:srgbClr val="3232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两部分，</a:t>
            </a:r>
            <a:r>
              <a:rPr lang="en-US" altLang="zh-CN" b="1" i="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A</a:t>
            </a:r>
            <a:r>
              <a:rPr lang="zh-CN" altLang="en-US" b="1" i="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部分</a:t>
            </a:r>
            <a:r>
              <a:rPr lang="zh-CN" altLang="en-US" b="1" i="0" dirty="0">
                <a:solidFill>
                  <a:srgbClr val="3232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主要为土建工程部分，投资额约为</a:t>
            </a:r>
            <a:r>
              <a:rPr lang="en-US" altLang="zh-CN" b="1" i="0" dirty="0">
                <a:solidFill>
                  <a:srgbClr val="3232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345</a:t>
            </a:r>
            <a:r>
              <a:rPr lang="zh-CN" altLang="en-US" b="1" i="0" dirty="0">
                <a:solidFill>
                  <a:srgbClr val="3232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亿元，由</a:t>
            </a:r>
            <a:r>
              <a:rPr lang="zh-CN" altLang="en-US" b="1" i="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十六号线公司负责投资建设</a:t>
            </a:r>
            <a:r>
              <a:rPr lang="zh-CN" altLang="en-US" b="1" i="0" dirty="0">
                <a:solidFill>
                  <a:srgbClr val="3232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r>
              <a:rPr lang="en-US" altLang="zh-CN" b="1" i="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B</a:t>
            </a:r>
            <a:r>
              <a:rPr lang="zh-CN" altLang="en-US" b="1" i="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部门</a:t>
            </a:r>
            <a:r>
              <a:rPr lang="zh-CN" altLang="en-US" b="1" i="0" dirty="0">
                <a:solidFill>
                  <a:srgbClr val="3232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主要包括车辆、信号等机电设备，投资额为</a:t>
            </a:r>
            <a:r>
              <a:rPr lang="en-US" altLang="zh-CN" b="1" i="0" dirty="0">
                <a:solidFill>
                  <a:srgbClr val="3232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150</a:t>
            </a:r>
            <a:r>
              <a:rPr lang="zh-CN" altLang="en-US" b="1" i="0" dirty="0">
                <a:solidFill>
                  <a:srgbClr val="3232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亿元，由</a:t>
            </a:r>
            <a:r>
              <a:rPr lang="zh-CN" altLang="en-US" b="1" i="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特许公司负责投资建设</a:t>
            </a:r>
            <a:r>
              <a:rPr lang="zh-CN" altLang="en-US" b="1" i="0" dirty="0">
                <a:solidFill>
                  <a:srgbClr val="3232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EA69FD4-11F5-49A5-9A64-C1D515EB6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075" y="1424766"/>
            <a:ext cx="4752405" cy="439508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F583059-F883-45FA-9A9A-23796A59CE85}"/>
              </a:ext>
            </a:extLst>
          </p:cNvPr>
          <p:cNvSpPr/>
          <p:nvPr/>
        </p:nvSpPr>
        <p:spPr>
          <a:xfrm>
            <a:off x="539553" y="188640"/>
            <a:ext cx="46805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项目投资</a:t>
            </a:r>
          </a:p>
        </p:txBody>
      </p:sp>
    </p:spTree>
    <p:extLst>
      <p:ext uri="{BB962C8B-B14F-4D97-AF65-F5344CB8AC3E}">
        <p14:creationId xmlns:p14="http://schemas.microsoft.com/office/powerpoint/2010/main" val="3582168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30929ED-C6EE-4B9F-851D-67ACEBDE1AEA}"/>
              </a:ext>
            </a:extLst>
          </p:cNvPr>
          <p:cNvSpPr/>
          <p:nvPr/>
        </p:nvSpPr>
        <p:spPr>
          <a:xfrm>
            <a:off x="539553" y="188640"/>
            <a:ext cx="46805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复合</a:t>
            </a:r>
            <a:r>
              <a:rPr lang="en-US" altLang="zh-CN" sz="24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PPP</a:t>
            </a:r>
            <a:r>
              <a:rPr lang="zh-CN" altLang="en-US" sz="24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689C605-370E-49CE-B0C2-FF1375229BB8}"/>
              </a:ext>
            </a:extLst>
          </p:cNvPr>
          <p:cNvSpPr txBox="1"/>
          <p:nvPr/>
        </p:nvSpPr>
        <p:spPr>
          <a:xfrm>
            <a:off x="731027" y="3301963"/>
            <a:ext cx="7920880" cy="336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号线采用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复合型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PPP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模式：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首次在轨道交通项目中引入保险股权投资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采用“股权融资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特许经营”的融资模式引入社会资本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合计引资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270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亿元。其中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股权融资规模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特许经营融资规模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该复合型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PPP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模式是一次全新尝试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融资模式和资金规模都开创国内之先。北京市政府有望仅仅使用少量资本金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撬动各类社会资本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270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债务融资约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极大缓解政府资金压力。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CBE7679-2E10-4390-AD6A-2DF28267CF12}"/>
              </a:ext>
            </a:extLst>
          </p:cNvPr>
          <p:cNvSpPr txBox="1"/>
          <p:nvPr/>
        </p:nvSpPr>
        <p:spPr>
          <a:xfrm>
            <a:off x="524131" y="1084319"/>
            <a:ext cx="8334672" cy="2034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PPP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通过特许经营方式引入社会投资者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社会投资者负责部分项目的投资和一定期限的运营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通过财政补贴的方式收回投资并获得合理收益。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缺点：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1.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轨道交通投资额高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资金需求规模大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对社会资本的出资能力要求高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2.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轨道交通运营专业性很强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潜在的社会投资者有限。</a:t>
            </a:r>
          </a:p>
        </p:txBody>
      </p:sp>
    </p:spTree>
    <p:extLst>
      <p:ext uri="{BB962C8B-B14F-4D97-AF65-F5344CB8AC3E}">
        <p14:creationId xmlns:p14="http://schemas.microsoft.com/office/powerpoint/2010/main" val="442442901"/>
      </p:ext>
    </p:extLst>
  </p:cSld>
  <p:clrMapOvr>
    <a:masterClrMapping/>
  </p:clrMapOvr>
</p:sld>
</file>

<file path=ppt/theme/theme1.xml><?xml version="1.0" encoding="utf-8"?>
<a:theme xmlns:a="http://schemas.openxmlformats.org/drawingml/2006/main" name="新建 Microsoft Office PowerPoint 演示文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新建 Microsoft Office PowerPoint 演示文稿</Template>
  <TotalTime>42</TotalTime>
  <Words>431</Words>
  <Application>Microsoft Office PowerPoint</Application>
  <PresentationFormat>全屏显示(4:3)</PresentationFormat>
  <Paragraphs>24</Paragraphs>
  <Slides>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Microsoft Yahei</vt:lpstr>
      <vt:lpstr>Microsoft Yahei</vt:lpstr>
      <vt:lpstr>Arial</vt:lpstr>
      <vt:lpstr>Calibri</vt:lpstr>
      <vt:lpstr>Times New Roman</vt:lpstr>
      <vt:lpstr>Wingdings</vt:lpstr>
      <vt:lpstr>新建 Microsoft Office 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legend peng</dc:creator>
  <cp:lastModifiedBy>wang zijun</cp:lastModifiedBy>
  <cp:revision>1834</cp:revision>
  <cp:lastPrinted>2021-05-10T06:11:00Z</cp:lastPrinted>
  <dcterms:created xsi:type="dcterms:W3CDTF">2014-05-12T01:14:00Z</dcterms:created>
  <dcterms:modified xsi:type="dcterms:W3CDTF">2022-04-13T05:35:39Z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2722270A1A5945C38D928CE1D1449076</vt:lpwstr>
  </property>
  <property fmtid="{D5CDD505-2E9C-101B-9397-08002B2CF9AE}" pid="3" name="KSOProductBuildVer">
    <vt:lpwstr>2052-11.1.0.11045</vt:lpwstr>
  </property>
</Properties>
</file>