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8"/>
  </p:handoutMasterIdLst>
  <p:sldIdLst>
    <p:sldId id="917" r:id="rId2"/>
    <p:sldId id="1628" r:id="rId3"/>
    <p:sldId id="1629" r:id="rId4"/>
    <p:sldId id="1630" r:id="rId5"/>
    <p:sldId id="1631" r:id="rId6"/>
  </p:sldIdLst>
  <p:sldSz cx="9144000" cy="6858000" type="screen4x3"/>
  <p:notesSz cx="6761163" cy="9942513"/>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740">
          <p15:clr>
            <a:srgbClr val="A4A3A4"/>
          </p15:clr>
        </p15:guide>
      </p15:sldGuideLst>
    </p:ext>
    <p:ext uri="{2D200454-40CA-4A62-9FC3-DE9A4176ACB9}">
      <p15:notesGuideLst xmlns:p15="http://schemas.microsoft.com/office/powerpoint/2012/main">
        <p15:guide id="1" orient="horz" pos="3131">
          <p15:clr>
            <a:srgbClr val="A4A3A4"/>
          </p15:clr>
        </p15:guide>
        <p15:guide id="2" pos="217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5" clrIdx="0"/>
  <p:cmAuthor id="1" name="bing" initials="b"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D3F5"/>
    <a:srgbClr val="64C6F2"/>
    <a:srgbClr val="32B4EE"/>
    <a:srgbClr val="FDEADA"/>
    <a:srgbClr val="FDECDF"/>
    <a:srgbClr val="FEF6F0"/>
    <a:srgbClr val="FBFBFB"/>
    <a:srgbClr val="EEA41E"/>
    <a:srgbClr val="8F77AD"/>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56" autoAdjust="0"/>
    <p:restoredTop sz="96404" autoAdjust="0"/>
  </p:normalViewPr>
  <p:slideViewPr>
    <p:cSldViewPr>
      <p:cViewPr varScale="1">
        <p:scale>
          <a:sx n="76" d="100"/>
          <a:sy n="76" d="100"/>
        </p:scale>
        <p:origin x="72" y="158"/>
      </p:cViewPr>
      <p:guideLst>
        <p:guide orient="horz" pos="2160"/>
        <p:guide pos="740"/>
      </p:guideLst>
    </p:cSldViewPr>
  </p:slideViewPr>
  <p:outlineViewPr>
    <p:cViewPr>
      <p:scale>
        <a:sx n="33" d="100"/>
        <a:sy n="33" d="100"/>
      </p:scale>
      <p:origin x="0" y="76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72"/>
      </p:cViewPr>
      <p:guideLst>
        <p:guide orient="horz" pos="3131"/>
        <p:guide pos="217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07B13A-83A2-4E04-83D5-256B889E8CC5}" type="doc">
      <dgm:prSet loTypeId="urn:microsoft.com/office/officeart/2005/8/layout/matrix3" loCatId="matrix" qsTypeId="urn:microsoft.com/office/officeart/2005/8/quickstyle/simple1" qsCatId="simple" csTypeId="urn:microsoft.com/office/officeart/2005/8/colors/accent5_1" csCatId="accent5"/>
      <dgm:spPr/>
      <dgm:t>
        <a:bodyPr/>
        <a:lstStyle/>
        <a:p>
          <a:endParaRPr lang="zh-CN" altLang="en-US"/>
        </a:p>
      </dgm:t>
    </dgm:pt>
    <dgm:pt modelId="{8322734A-F4DA-49AD-8100-78DC1D60F429}">
      <dgm:prSet/>
      <dgm:spPr/>
      <dgm:t>
        <a:bodyPr/>
        <a:lstStyle/>
        <a:p>
          <a:r>
            <a:rPr lang="zh-CN" b="1"/>
            <a:t>实现多源数</a:t>
          </a:r>
          <a:r>
            <a:rPr lang="en-US" b="1"/>
            <a:t>/</a:t>
          </a:r>
          <a:r>
            <a:rPr lang="zh-CN" b="1"/>
            <a:t>据标准接入、规范处理，依托大数据平台，实现信号控制系统的交通数据分析及数据可视化展示；</a:t>
          </a:r>
          <a:endParaRPr lang="zh-CN"/>
        </a:p>
      </dgm:t>
    </dgm:pt>
    <dgm:pt modelId="{053EDAE5-F18E-4AB8-9498-8A36047D545D}" type="parTrans" cxnId="{E89EBB25-43D5-4320-A42E-A3E99F745326}">
      <dgm:prSet/>
      <dgm:spPr/>
      <dgm:t>
        <a:bodyPr/>
        <a:lstStyle/>
        <a:p>
          <a:endParaRPr lang="zh-CN" altLang="en-US"/>
        </a:p>
      </dgm:t>
    </dgm:pt>
    <dgm:pt modelId="{3CCDCDD5-6F79-4AA6-B587-A636319824D4}" type="sibTrans" cxnId="{E89EBB25-43D5-4320-A42E-A3E99F745326}">
      <dgm:prSet/>
      <dgm:spPr/>
      <dgm:t>
        <a:bodyPr/>
        <a:lstStyle/>
        <a:p>
          <a:endParaRPr lang="zh-CN" altLang="en-US"/>
        </a:p>
      </dgm:t>
    </dgm:pt>
    <dgm:pt modelId="{D9522059-8C52-4B8F-A7FC-C76CFA523C35}">
      <dgm:prSet/>
      <dgm:spPr/>
      <dgm:t>
        <a:bodyPr/>
        <a:lstStyle/>
        <a:p>
          <a:r>
            <a:rPr lang="zh-CN" b="1"/>
            <a:t>对</a:t>
          </a:r>
          <a:r>
            <a:rPr lang="en-US" b="1"/>
            <a:t>658</a:t>
          </a:r>
          <a:r>
            <a:rPr lang="zh-CN" b="1"/>
            <a:t>个信号路口升级改造，并接入交通信号控制平台进行管理；</a:t>
          </a:r>
          <a:endParaRPr lang="zh-CN"/>
        </a:p>
      </dgm:t>
    </dgm:pt>
    <dgm:pt modelId="{6BC2CFE4-6BA4-42C5-B43B-BAED33298E08}" type="parTrans" cxnId="{B3F15EA7-B43A-4B5D-9FA9-029B09AD7D93}">
      <dgm:prSet/>
      <dgm:spPr/>
      <dgm:t>
        <a:bodyPr/>
        <a:lstStyle/>
        <a:p>
          <a:endParaRPr lang="zh-CN" altLang="en-US"/>
        </a:p>
      </dgm:t>
    </dgm:pt>
    <dgm:pt modelId="{01474CEB-9CB2-4EFD-92E3-D671783361E3}" type="sibTrans" cxnId="{B3F15EA7-B43A-4B5D-9FA9-029B09AD7D93}">
      <dgm:prSet/>
      <dgm:spPr/>
      <dgm:t>
        <a:bodyPr/>
        <a:lstStyle/>
        <a:p>
          <a:endParaRPr lang="zh-CN" altLang="en-US"/>
        </a:p>
      </dgm:t>
    </dgm:pt>
    <dgm:pt modelId="{E19A164B-BEB0-4353-927A-372E991C3CC7}">
      <dgm:prSet/>
      <dgm:spPr/>
      <dgm:t>
        <a:bodyPr/>
        <a:lstStyle/>
        <a:p>
          <a:r>
            <a:rPr lang="zh-CN" b="1"/>
            <a:t>基于视频流量采集系统实时数据，实现路口感应控制、反溢控制、行人感应控制等控制策略；</a:t>
          </a:r>
          <a:endParaRPr lang="zh-CN"/>
        </a:p>
      </dgm:t>
    </dgm:pt>
    <dgm:pt modelId="{484C7F49-4E1E-4C6F-8FCF-8773F551239D}" type="parTrans" cxnId="{24034CD4-F10C-4F91-A835-46A154676CBD}">
      <dgm:prSet/>
      <dgm:spPr/>
      <dgm:t>
        <a:bodyPr/>
        <a:lstStyle/>
        <a:p>
          <a:endParaRPr lang="zh-CN" altLang="en-US"/>
        </a:p>
      </dgm:t>
    </dgm:pt>
    <dgm:pt modelId="{500DF19A-0C81-4BF4-8E1F-9A44C5910522}" type="sibTrans" cxnId="{24034CD4-F10C-4F91-A835-46A154676CBD}">
      <dgm:prSet/>
      <dgm:spPr/>
      <dgm:t>
        <a:bodyPr/>
        <a:lstStyle/>
        <a:p>
          <a:endParaRPr lang="zh-CN" altLang="en-US"/>
        </a:p>
      </dgm:t>
    </dgm:pt>
    <dgm:pt modelId="{9AA77F96-0DED-45DE-ADF6-30D022B01FFD}">
      <dgm:prSet/>
      <dgm:spPr/>
      <dgm:t>
        <a:bodyPr/>
        <a:lstStyle/>
        <a:p>
          <a:r>
            <a:rPr lang="zh-CN" b="1"/>
            <a:t>利用交通组织、信号控制等多种优化手段手段，通州区车辆平均车速提升</a:t>
          </a:r>
          <a:r>
            <a:rPr lang="en-US" b="1"/>
            <a:t>15.6%</a:t>
          </a:r>
          <a:r>
            <a:rPr lang="zh-CN" b="1"/>
            <a:t>，城市主干路平均旅行时间缩短</a:t>
          </a:r>
          <a:r>
            <a:rPr lang="en-US" b="1"/>
            <a:t>32.5%</a:t>
          </a:r>
          <a:r>
            <a:rPr lang="zh-CN" b="1"/>
            <a:t>。</a:t>
          </a:r>
          <a:endParaRPr lang="zh-CN"/>
        </a:p>
      </dgm:t>
    </dgm:pt>
    <dgm:pt modelId="{8F8C0A92-1464-4C8C-A9FA-427FD81A1251}" type="parTrans" cxnId="{035A249E-E3D4-4581-836B-9F55CBFEE79F}">
      <dgm:prSet/>
      <dgm:spPr/>
      <dgm:t>
        <a:bodyPr/>
        <a:lstStyle/>
        <a:p>
          <a:endParaRPr lang="zh-CN" altLang="en-US"/>
        </a:p>
      </dgm:t>
    </dgm:pt>
    <dgm:pt modelId="{A8123579-C997-45B5-B42E-46D86E71E859}" type="sibTrans" cxnId="{035A249E-E3D4-4581-836B-9F55CBFEE79F}">
      <dgm:prSet/>
      <dgm:spPr/>
      <dgm:t>
        <a:bodyPr/>
        <a:lstStyle/>
        <a:p>
          <a:endParaRPr lang="zh-CN" altLang="en-US"/>
        </a:p>
      </dgm:t>
    </dgm:pt>
    <dgm:pt modelId="{6531BEC2-0669-48EB-93D1-06FE3480221E}" type="pres">
      <dgm:prSet presAssocID="{1007B13A-83A2-4E04-83D5-256B889E8CC5}" presName="matrix" presStyleCnt="0">
        <dgm:presLayoutVars>
          <dgm:chMax val="1"/>
          <dgm:dir/>
          <dgm:resizeHandles val="exact"/>
        </dgm:presLayoutVars>
      </dgm:prSet>
      <dgm:spPr/>
    </dgm:pt>
    <dgm:pt modelId="{A5E8BE84-914F-4DCA-AFA6-16B99EFA4A32}" type="pres">
      <dgm:prSet presAssocID="{1007B13A-83A2-4E04-83D5-256B889E8CC5}" presName="diamond" presStyleLbl="bgShp" presStyleIdx="0" presStyleCnt="1"/>
      <dgm:spPr/>
    </dgm:pt>
    <dgm:pt modelId="{0116AD86-0EA6-4A22-8A1D-241D79729315}" type="pres">
      <dgm:prSet presAssocID="{1007B13A-83A2-4E04-83D5-256B889E8CC5}" presName="quad1" presStyleLbl="node1" presStyleIdx="0" presStyleCnt="4">
        <dgm:presLayoutVars>
          <dgm:chMax val="0"/>
          <dgm:chPref val="0"/>
          <dgm:bulletEnabled val="1"/>
        </dgm:presLayoutVars>
      </dgm:prSet>
      <dgm:spPr/>
    </dgm:pt>
    <dgm:pt modelId="{05062BD2-C78C-4271-A8AB-C4280003819B}" type="pres">
      <dgm:prSet presAssocID="{1007B13A-83A2-4E04-83D5-256B889E8CC5}" presName="quad2" presStyleLbl="node1" presStyleIdx="1" presStyleCnt="4">
        <dgm:presLayoutVars>
          <dgm:chMax val="0"/>
          <dgm:chPref val="0"/>
          <dgm:bulletEnabled val="1"/>
        </dgm:presLayoutVars>
      </dgm:prSet>
      <dgm:spPr/>
    </dgm:pt>
    <dgm:pt modelId="{790B0695-D47A-4EC2-8BB3-F2F500C3A375}" type="pres">
      <dgm:prSet presAssocID="{1007B13A-83A2-4E04-83D5-256B889E8CC5}" presName="quad3" presStyleLbl="node1" presStyleIdx="2" presStyleCnt="4">
        <dgm:presLayoutVars>
          <dgm:chMax val="0"/>
          <dgm:chPref val="0"/>
          <dgm:bulletEnabled val="1"/>
        </dgm:presLayoutVars>
      </dgm:prSet>
      <dgm:spPr/>
    </dgm:pt>
    <dgm:pt modelId="{461FB527-3587-4276-94E3-A7F8428D80A9}" type="pres">
      <dgm:prSet presAssocID="{1007B13A-83A2-4E04-83D5-256B889E8CC5}" presName="quad4" presStyleLbl="node1" presStyleIdx="3" presStyleCnt="4">
        <dgm:presLayoutVars>
          <dgm:chMax val="0"/>
          <dgm:chPref val="0"/>
          <dgm:bulletEnabled val="1"/>
        </dgm:presLayoutVars>
      </dgm:prSet>
      <dgm:spPr/>
    </dgm:pt>
  </dgm:ptLst>
  <dgm:cxnLst>
    <dgm:cxn modelId="{E89EBB25-43D5-4320-A42E-A3E99F745326}" srcId="{1007B13A-83A2-4E04-83D5-256B889E8CC5}" destId="{8322734A-F4DA-49AD-8100-78DC1D60F429}" srcOrd="0" destOrd="0" parTransId="{053EDAE5-F18E-4AB8-9498-8A36047D545D}" sibTransId="{3CCDCDD5-6F79-4AA6-B587-A636319824D4}"/>
    <dgm:cxn modelId="{539C6E5D-A077-4BD7-B4E8-2120EEDEB9FC}" type="presOf" srcId="{E19A164B-BEB0-4353-927A-372E991C3CC7}" destId="{790B0695-D47A-4EC2-8BB3-F2F500C3A375}" srcOrd="0" destOrd="0" presId="urn:microsoft.com/office/officeart/2005/8/layout/matrix3"/>
    <dgm:cxn modelId="{07FE7C9C-A6F5-4A72-BAF8-E55BB4C80A75}" type="presOf" srcId="{1007B13A-83A2-4E04-83D5-256B889E8CC5}" destId="{6531BEC2-0669-48EB-93D1-06FE3480221E}" srcOrd="0" destOrd="0" presId="urn:microsoft.com/office/officeart/2005/8/layout/matrix3"/>
    <dgm:cxn modelId="{035A249E-E3D4-4581-836B-9F55CBFEE79F}" srcId="{1007B13A-83A2-4E04-83D5-256B889E8CC5}" destId="{9AA77F96-0DED-45DE-ADF6-30D022B01FFD}" srcOrd="3" destOrd="0" parTransId="{8F8C0A92-1464-4C8C-A9FA-427FD81A1251}" sibTransId="{A8123579-C997-45B5-B42E-46D86E71E859}"/>
    <dgm:cxn modelId="{B3F15EA7-B43A-4B5D-9FA9-029B09AD7D93}" srcId="{1007B13A-83A2-4E04-83D5-256B889E8CC5}" destId="{D9522059-8C52-4B8F-A7FC-C76CFA523C35}" srcOrd="1" destOrd="0" parTransId="{6BC2CFE4-6BA4-42C5-B43B-BAED33298E08}" sibTransId="{01474CEB-9CB2-4EFD-92E3-D671783361E3}"/>
    <dgm:cxn modelId="{14701DA8-9523-44C7-AA33-C27920C5CDC1}" type="presOf" srcId="{D9522059-8C52-4B8F-A7FC-C76CFA523C35}" destId="{05062BD2-C78C-4271-A8AB-C4280003819B}" srcOrd="0" destOrd="0" presId="urn:microsoft.com/office/officeart/2005/8/layout/matrix3"/>
    <dgm:cxn modelId="{5F567CCE-4473-4291-A025-DF8ABE36CDA6}" type="presOf" srcId="{8322734A-F4DA-49AD-8100-78DC1D60F429}" destId="{0116AD86-0EA6-4A22-8A1D-241D79729315}" srcOrd="0" destOrd="0" presId="urn:microsoft.com/office/officeart/2005/8/layout/matrix3"/>
    <dgm:cxn modelId="{24034CD4-F10C-4F91-A835-46A154676CBD}" srcId="{1007B13A-83A2-4E04-83D5-256B889E8CC5}" destId="{E19A164B-BEB0-4353-927A-372E991C3CC7}" srcOrd="2" destOrd="0" parTransId="{484C7F49-4E1E-4C6F-8FCF-8773F551239D}" sibTransId="{500DF19A-0C81-4BF4-8E1F-9A44C5910522}"/>
    <dgm:cxn modelId="{A55536FD-C604-4ABF-A679-AE8DD4BCE18E}" type="presOf" srcId="{9AA77F96-0DED-45DE-ADF6-30D022B01FFD}" destId="{461FB527-3587-4276-94E3-A7F8428D80A9}" srcOrd="0" destOrd="0" presId="urn:microsoft.com/office/officeart/2005/8/layout/matrix3"/>
    <dgm:cxn modelId="{8EF95F74-6945-43F3-A277-18EA4E21581C}" type="presParOf" srcId="{6531BEC2-0669-48EB-93D1-06FE3480221E}" destId="{A5E8BE84-914F-4DCA-AFA6-16B99EFA4A32}" srcOrd="0" destOrd="0" presId="urn:microsoft.com/office/officeart/2005/8/layout/matrix3"/>
    <dgm:cxn modelId="{9D3AF92F-01A1-47A3-93E6-4C11FC3C595C}" type="presParOf" srcId="{6531BEC2-0669-48EB-93D1-06FE3480221E}" destId="{0116AD86-0EA6-4A22-8A1D-241D79729315}" srcOrd="1" destOrd="0" presId="urn:microsoft.com/office/officeart/2005/8/layout/matrix3"/>
    <dgm:cxn modelId="{91E29CFF-36E4-4332-B83E-B58431AE4CBD}" type="presParOf" srcId="{6531BEC2-0669-48EB-93D1-06FE3480221E}" destId="{05062BD2-C78C-4271-A8AB-C4280003819B}" srcOrd="2" destOrd="0" presId="urn:microsoft.com/office/officeart/2005/8/layout/matrix3"/>
    <dgm:cxn modelId="{8B2106D9-0656-4E95-8A9E-BF0628E21DC7}" type="presParOf" srcId="{6531BEC2-0669-48EB-93D1-06FE3480221E}" destId="{790B0695-D47A-4EC2-8BB3-F2F500C3A375}" srcOrd="3" destOrd="0" presId="urn:microsoft.com/office/officeart/2005/8/layout/matrix3"/>
    <dgm:cxn modelId="{7B3D5A74-F30B-4508-A88F-B0AE0F07C9B7}" type="presParOf" srcId="{6531BEC2-0669-48EB-93D1-06FE3480221E}" destId="{461FB527-3587-4276-94E3-A7F8428D80A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CE6344-43EE-4188-AA1C-8761C25B7344}" type="doc">
      <dgm:prSet loTypeId="urn:microsoft.com/office/officeart/2005/8/layout/vList3" loCatId="list" qsTypeId="urn:microsoft.com/office/officeart/2005/8/quickstyle/simple1" qsCatId="simple" csTypeId="urn:microsoft.com/office/officeart/2005/8/colors/accent5_2" csCatId="accent5" phldr="1"/>
      <dgm:spPr/>
      <dgm:t>
        <a:bodyPr/>
        <a:lstStyle/>
        <a:p>
          <a:endParaRPr lang="zh-CN" altLang="en-US"/>
        </a:p>
      </dgm:t>
    </dgm:pt>
    <dgm:pt modelId="{B0F6BD18-7C97-4B22-8A97-8B4043EBD78A}">
      <dgm:prSet/>
      <dgm:spPr/>
      <dgm:t>
        <a:bodyPr/>
        <a:lstStyle/>
        <a:p>
          <a:r>
            <a:rPr lang="zh-CN" b="1"/>
            <a:t>对通州区重点路口进行信号控制系统升级，实现通州区信号机统一联网控制；</a:t>
          </a:r>
        </a:p>
      </dgm:t>
    </dgm:pt>
    <dgm:pt modelId="{60685D09-E60D-4A5E-812A-91AA319E5D5F}" type="parTrans" cxnId="{A84A7A5F-70F6-456D-93D1-0E65F18DDD13}">
      <dgm:prSet/>
      <dgm:spPr/>
      <dgm:t>
        <a:bodyPr/>
        <a:lstStyle/>
        <a:p>
          <a:endParaRPr lang="zh-CN" altLang="en-US" b="1"/>
        </a:p>
      </dgm:t>
    </dgm:pt>
    <dgm:pt modelId="{D4BC91CF-7747-48E3-839D-9DADFB7A1706}" type="sibTrans" cxnId="{A84A7A5F-70F6-456D-93D1-0E65F18DDD13}">
      <dgm:prSet/>
      <dgm:spPr/>
      <dgm:t>
        <a:bodyPr/>
        <a:lstStyle/>
        <a:p>
          <a:endParaRPr lang="zh-CN" altLang="en-US" b="1"/>
        </a:p>
      </dgm:t>
    </dgm:pt>
    <dgm:pt modelId="{9AB0814E-6A99-4FD3-93E8-51C09A9C4CF1}">
      <dgm:prSet/>
      <dgm:spPr/>
      <dgm:t>
        <a:bodyPr/>
        <a:lstStyle/>
        <a:p>
          <a:r>
            <a:rPr lang="zh-CN" b="1"/>
            <a:t>建设视频流量监测系统，实现多模式信号控制手段；</a:t>
          </a:r>
        </a:p>
      </dgm:t>
    </dgm:pt>
    <dgm:pt modelId="{FB69B972-77E6-4B0A-824C-95839FD5350F}" type="parTrans" cxnId="{C48E588D-771F-4E64-BE0B-72FD207F9355}">
      <dgm:prSet/>
      <dgm:spPr/>
      <dgm:t>
        <a:bodyPr/>
        <a:lstStyle/>
        <a:p>
          <a:endParaRPr lang="zh-CN" altLang="en-US" b="1"/>
        </a:p>
      </dgm:t>
    </dgm:pt>
    <dgm:pt modelId="{A269A52E-27BF-4833-907E-AC3D758236D7}" type="sibTrans" cxnId="{C48E588D-771F-4E64-BE0B-72FD207F9355}">
      <dgm:prSet/>
      <dgm:spPr/>
      <dgm:t>
        <a:bodyPr/>
        <a:lstStyle/>
        <a:p>
          <a:endParaRPr lang="zh-CN" altLang="en-US" b="1"/>
        </a:p>
      </dgm:t>
    </dgm:pt>
    <dgm:pt modelId="{65780602-5D84-4070-9BB2-4A001F7A198E}">
      <dgm:prSet/>
      <dgm:spPr/>
      <dgm:t>
        <a:bodyPr/>
        <a:lstStyle/>
        <a:p>
          <a:r>
            <a:rPr lang="zh-CN" b="1"/>
            <a:t>建设了一个大数据平台，实现多源数据的共享交换、可视化展示、全面监管；</a:t>
          </a:r>
        </a:p>
      </dgm:t>
    </dgm:pt>
    <dgm:pt modelId="{711A7F9E-A792-4BEA-A7DF-B5674EC1D27B}" type="parTrans" cxnId="{ADF16662-C54E-48F3-8549-535D0D110B64}">
      <dgm:prSet/>
      <dgm:spPr/>
      <dgm:t>
        <a:bodyPr/>
        <a:lstStyle/>
        <a:p>
          <a:endParaRPr lang="zh-CN" altLang="en-US" b="1"/>
        </a:p>
      </dgm:t>
    </dgm:pt>
    <dgm:pt modelId="{A02DED9E-E59C-4F09-A93C-DA7658B601F5}" type="sibTrans" cxnId="{ADF16662-C54E-48F3-8549-535D0D110B64}">
      <dgm:prSet/>
      <dgm:spPr/>
      <dgm:t>
        <a:bodyPr/>
        <a:lstStyle/>
        <a:p>
          <a:endParaRPr lang="zh-CN" altLang="en-US" b="1"/>
        </a:p>
      </dgm:t>
    </dgm:pt>
    <dgm:pt modelId="{07E4F905-0DCA-4287-9F5A-46BBA8CBF5EA}">
      <dgm:prSet/>
      <dgm:spPr/>
      <dgm:t>
        <a:bodyPr/>
        <a:lstStyle/>
        <a:p>
          <a:r>
            <a:rPr lang="zh-CN" b="1"/>
            <a:t>通过“外场信号升级改造</a:t>
          </a:r>
          <a:r>
            <a:rPr lang="en-US" b="1"/>
            <a:t>+</a:t>
          </a:r>
          <a:r>
            <a:rPr lang="zh-CN" b="1"/>
            <a:t>指挥中心智慧应用建设”的“双管齐下”模式，大幅提升城区通行效率。</a:t>
          </a:r>
        </a:p>
      </dgm:t>
    </dgm:pt>
    <dgm:pt modelId="{2579F835-B688-48F0-9DCF-C4CE9472F7A7}" type="parTrans" cxnId="{985E5373-F4A4-4124-A592-54CFE84AA952}">
      <dgm:prSet/>
      <dgm:spPr/>
      <dgm:t>
        <a:bodyPr/>
        <a:lstStyle/>
        <a:p>
          <a:endParaRPr lang="zh-CN" altLang="en-US" b="1"/>
        </a:p>
      </dgm:t>
    </dgm:pt>
    <dgm:pt modelId="{CF78F523-399F-441A-A58E-48EDD535112E}" type="sibTrans" cxnId="{985E5373-F4A4-4124-A592-54CFE84AA952}">
      <dgm:prSet/>
      <dgm:spPr/>
      <dgm:t>
        <a:bodyPr/>
        <a:lstStyle/>
        <a:p>
          <a:endParaRPr lang="zh-CN" altLang="en-US" b="1"/>
        </a:p>
      </dgm:t>
    </dgm:pt>
    <dgm:pt modelId="{52E115C9-0F56-4176-AB96-D632078142E4}" type="pres">
      <dgm:prSet presAssocID="{07CE6344-43EE-4188-AA1C-8761C25B7344}" presName="linearFlow" presStyleCnt="0">
        <dgm:presLayoutVars>
          <dgm:dir/>
          <dgm:resizeHandles val="exact"/>
        </dgm:presLayoutVars>
      </dgm:prSet>
      <dgm:spPr/>
    </dgm:pt>
    <dgm:pt modelId="{41944319-E394-4E86-BAB4-AA9A789EA35A}" type="pres">
      <dgm:prSet presAssocID="{B0F6BD18-7C97-4B22-8A97-8B4043EBD78A}" presName="composite" presStyleCnt="0"/>
      <dgm:spPr/>
    </dgm:pt>
    <dgm:pt modelId="{AD2826E2-64B3-4850-AA54-3511CAA89FC5}" type="pres">
      <dgm:prSet presAssocID="{B0F6BD18-7C97-4B22-8A97-8B4043EBD78A}"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钥匙"/>
        </a:ext>
      </dgm:extLst>
    </dgm:pt>
    <dgm:pt modelId="{133DDA4A-B896-47E6-87AA-5CAA6F67504C}" type="pres">
      <dgm:prSet presAssocID="{B0F6BD18-7C97-4B22-8A97-8B4043EBD78A}" presName="txShp" presStyleLbl="node1" presStyleIdx="0" presStyleCnt="4">
        <dgm:presLayoutVars>
          <dgm:bulletEnabled val="1"/>
        </dgm:presLayoutVars>
      </dgm:prSet>
      <dgm:spPr/>
    </dgm:pt>
    <dgm:pt modelId="{24E48E09-F541-45FE-85F6-A40C0518F74A}" type="pres">
      <dgm:prSet presAssocID="{D4BC91CF-7747-48E3-839D-9DADFB7A1706}" presName="spacing" presStyleCnt="0"/>
      <dgm:spPr/>
    </dgm:pt>
    <dgm:pt modelId="{9A3BD2C5-481C-4C04-8A3F-5475513866DE}" type="pres">
      <dgm:prSet presAssocID="{9AB0814E-6A99-4FD3-93E8-51C09A9C4CF1}" presName="composite" presStyleCnt="0"/>
      <dgm:spPr/>
    </dgm:pt>
    <dgm:pt modelId="{3EA1DC48-DAB2-493E-B890-8E716B6FC2C0}" type="pres">
      <dgm:prSet presAssocID="{9AB0814E-6A99-4FD3-93E8-51C09A9C4CF1}" presName="imgShp"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锁定"/>
        </a:ext>
      </dgm:extLst>
    </dgm:pt>
    <dgm:pt modelId="{74B3F2B6-EE2C-4AD5-A1C4-EF4C5BFC60BD}" type="pres">
      <dgm:prSet presAssocID="{9AB0814E-6A99-4FD3-93E8-51C09A9C4CF1}" presName="txShp" presStyleLbl="node1" presStyleIdx="1" presStyleCnt="4">
        <dgm:presLayoutVars>
          <dgm:bulletEnabled val="1"/>
        </dgm:presLayoutVars>
      </dgm:prSet>
      <dgm:spPr/>
    </dgm:pt>
    <dgm:pt modelId="{FF5EC56C-891E-42F5-86AE-14203055D952}" type="pres">
      <dgm:prSet presAssocID="{A269A52E-27BF-4833-907E-AC3D758236D7}" presName="spacing" presStyleCnt="0"/>
      <dgm:spPr/>
    </dgm:pt>
    <dgm:pt modelId="{39B08755-7145-494E-9410-989CA02A7FC1}" type="pres">
      <dgm:prSet presAssocID="{65780602-5D84-4070-9BB2-4A001F7A198E}" presName="composite" presStyleCnt="0"/>
      <dgm:spPr/>
    </dgm:pt>
    <dgm:pt modelId="{E1C3EE35-A1CC-40CD-BAEE-30CBBABC39B6}" type="pres">
      <dgm:prSet presAssocID="{65780602-5D84-4070-9BB2-4A001F7A198E}" presName="imgShp"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监控摄像头"/>
        </a:ext>
      </dgm:extLst>
    </dgm:pt>
    <dgm:pt modelId="{3DAAE4F6-8619-49FC-8969-912822FDCBE5}" type="pres">
      <dgm:prSet presAssocID="{65780602-5D84-4070-9BB2-4A001F7A198E}" presName="txShp" presStyleLbl="node1" presStyleIdx="2" presStyleCnt="4">
        <dgm:presLayoutVars>
          <dgm:bulletEnabled val="1"/>
        </dgm:presLayoutVars>
      </dgm:prSet>
      <dgm:spPr/>
    </dgm:pt>
    <dgm:pt modelId="{52D4D49C-978F-49A3-8C36-44E0E9C4255A}" type="pres">
      <dgm:prSet presAssocID="{A02DED9E-E59C-4F09-A93C-DA7658B601F5}" presName="spacing" presStyleCnt="0"/>
      <dgm:spPr/>
    </dgm:pt>
    <dgm:pt modelId="{DBE7608E-12E3-49DA-9793-1DDAD219004F}" type="pres">
      <dgm:prSet presAssocID="{07E4F905-0DCA-4287-9F5A-46BBA8CBF5EA}" presName="composite" presStyleCnt="0"/>
      <dgm:spPr/>
    </dgm:pt>
    <dgm:pt modelId="{DF13C209-30D1-41F8-B213-6FBF4ED4057B}" type="pres">
      <dgm:prSet presAssocID="{07E4F905-0DCA-4287-9F5A-46BBA8CBF5EA}" presName="imgShp"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解除锁定"/>
        </a:ext>
      </dgm:extLst>
    </dgm:pt>
    <dgm:pt modelId="{3B9BD015-4963-492A-82FD-FEC59C63B9AC}" type="pres">
      <dgm:prSet presAssocID="{07E4F905-0DCA-4287-9F5A-46BBA8CBF5EA}" presName="txShp" presStyleLbl="node1" presStyleIdx="3" presStyleCnt="4">
        <dgm:presLayoutVars>
          <dgm:bulletEnabled val="1"/>
        </dgm:presLayoutVars>
      </dgm:prSet>
      <dgm:spPr/>
    </dgm:pt>
  </dgm:ptLst>
  <dgm:cxnLst>
    <dgm:cxn modelId="{41A70F0E-F597-48DB-B58F-423A7288C056}" type="presOf" srcId="{9AB0814E-6A99-4FD3-93E8-51C09A9C4CF1}" destId="{74B3F2B6-EE2C-4AD5-A1C4-EF4C5BFC60BD}" srcOrd="0" destOrd="0" presId="urn:microsoft.com/office/officeart/2005/8/layout/vList3"/>
    <dgm:cxn modelId="{AAAC3111-8832-4169-91C9-68A0FE002861}" type="presOf" srcId="{07E4F905-0DCA-4287-9F5A-46BBA8CBF5EA}" destId="{3B9BD015-4963-492A-82FD-FEC59C63B9AC}" srcOrd="0" destOrd="0" presId="urn:microsoft.com/office/officeart/2005/8/layout/vList3"/>
    <dgm:cxn modelId="{A84A7A5F-70F6-456D-93D1-0E65F18DDD13}" srcId="{07CE6344-43EE-4188-AA1C-8761C25B7344}" destId="{B0F6BD18-7C97-4B22-8A97-8B4043EBD78A}" srcOrd="0" destOrd="0" parTransId="{60685D09-E60D-4A5E-812A-91AA319E5D5F}" sibTransId="{D4BC91CF-7747-48E3-839D-9DADFB7A1706}"/>
    <dgm:cxn modelId="{ADF16662-C54E-48F3-8549-535D0D110B64}" srcId="{07CE6344-43EE-4188-AA1C-8761C25B7344}" destId="{65780602-5D84-4070-9BB2-4A001F7A198E}" srcOrd="2" destOrd="0" parTransId="{711A7F9E-A792-4BEA-A7DF-B5674EC1D27B}" sibTransId="{A02DED9E-E59C-4F09-A93C-DA7658B601F5}"/>
    <dgm:cxn modelId="{985E5373-F4A4-4124-A592-54CFE84AA952}" srcId="{07CE6344-43EE-4188-AA1C-8761C25B7344}" destId="{07E4F905-0DCA-4287-9F5A-46BBA8CBF5EA}" srcOrd="3" destOrd="0" parTransId="{2579F835-B688-48F0-9DCF-C4CE9472F7A7}" sibTransId="{CF78F523-399F-441A-A58E-48EDD535112E}"/>
    <dgm:cxn modelId="{6CEF3D58-66C5-485F-AF6B-38D9ABFD2BBB}" type="presOf" srcId="{07CE6344-43EE-4188-AA1C-8761C25B7344}" destId="{52E115C9-0F56-4176-AB96-D632078142E4}" srcOrd="0" destOrd="0" presId="urn:microsoft.com/office/officeart/2005/8/layout/vList3"/>
    <dgm:cxn modelId="{C48E588D-771F-4E64-BE0B-72FD207F9355}" srcId="{07CE6344-43EE-4188-AA1C-8761C25B7344}" destId="{9AB0814E-6A99-4FD3-93E8-51C09A9C4CF1}" srcOrd="1" destOrd="0" parTransId="{FB69B972-77E6-4B0A-824C-95839FD5350F}" sibTransId="{A269A52E-27BF-4833-907E-AC3D758236D7}"/>
    <dgm:cxn modelId="{9781A7C7-6692-4803-99C2-763F4E192A7F}" type="presOf" srcId="{B0F6BD18-7C97-4B22-8A97-8B4043EBD78A}" destId="{133DDA4A-B896-47E6-87AA-5CAA6F67504C}" srcOrd="0" destOrd="0" presId="urn:microsoft.com/office/officeart/2005/8/layout/vList3"/>
    <dgm:cxn modelId="{326441F1-4818-4CD7-BCBB-9A70D058F2FC}" type="presOf" srcId="{65780602-5D84-4070-9BB2-4A001F7A198E}" destId="{3DAAE4F6-8619-49FC-8969-912822FDCBE5}" srcOrd="0" destOrd="0" presId="urn:microsoft.com/office/officeart/2005/8/layout/vList3"/>
    <dgm:cxn modelId="{C9F3E9BB-9F54-49C2-A0A6-079DD0320B54}" type="presParOf" srcId="{52E115C9-0F56-4176-AB96-D632078142E4}" destId="{41944319-E394-4E86-BAB4-AA9A789EA35A}" srcOrd="0" destOrd="0" presId="urn:microsoft.com/office/officeart/2005/8/layout/vList3"/>
    <dgm:cxn modelId="{939DD58A-08E7-45AE-ABD9-6EC947535AA1}" type="presParOf" srcId="{41944319-E394-4E86-BAB4-AA9A789EA35A}" destId="{AD2826E2-64B3-4850-AA54-3511CAA89FC5}" srcOrd="0" destOrd="0" presId="urn:microsoft.com/office/officeart/2005/8/layout/vList3"/>
    <dgm:cxn modelId="{0A4D2477-B854-4DA1-9D9B-1B70AF008C2B}" type="presParOf" srcId="{41944319-E394-4E86-BAB4-AA9A789EA35A}" destId="{133DDA4A-B896-47E6-87AA-5CAA6F67504C}" srcOrd="1" destOrd="0" presId="urn:microsoft.com/office/officeart/2005/8/layout/vList3"/>
    <dgm:cxn modelId="{A4E6D58A-734D-48CE-AA53-182A28A4E71F}" type="presParOf" srcId="{52E115C9-0F56-4176-AB96-D632078142E4}" destId="{24E48E09-F541-45FE-85F6-A40C0518F74A}" srcOrd="1" destOrd="0" presId="urn:microsoft.com/office/officeart/2005/8/layout/vList3"/>
    <dgm:cxn modelId="{0B1449EC-39BE-4939-BC78-B98CDAA77119}" type="presParOf" srcId="{52E115C9-0F56-4176-AB96-D632078142E4}" destId="{9A3BD2C5-481C-4C04-8A3F-5475513866DE}" srcOrd="2" destOrd="0" presId="urn:microsoft.com/office/officeart/2005/8/layout/vList3"/>
    <dgm:cxn modelId="{4573B50F-D248-4C24-ADF2-CF817A2CBE58}" type="presParOf" srcId="{9A3BD2C5-481C-4C04-8A3F-5475513866DE}" destId="{3EA1DC48-DAB2-493E-B890-8E716B6FC2C0}" srcOrd="0" destOrd="0" presId="urn:microsoft.com/office/officeart/2005/8/layout/vList3"/>
    <dgm:cxn modelId="{BC3C0B95-1685-43D9-8099-A4378DC733D1}" type="presParOf" srcId="{9A3BD2C5-481C-4C04-8A3F-5475513866DE}" destId="{74B3F2B6-EE2C-4AD5-A1C4-EF4C5BFC60BD}" srcOrd="1" destOrd="0" presId="urn:microsoft.com/office/officeart/2005/8/layout/vList3"/>
    <dgm:cxn modelId="{FDF679EF-2E15-41A3-8F1D-64DD29DEC40F}" type="presParOf" srcId="{52E115C9-0F56-4176-AB96-D632078142E4}" destId="{FF5EC56C-891E-42F5-86AE-14203055D952}" srcOrd="3" destOrd="0" presId="urn:microsoft.com/office/officeart/2005/8/layout/vList3"/>
    <dgm:cxn modelId="{550B4D9E-F4CA-44CF-A58A-A0DF535B30EE}" type="presParOf" srcId="{52E115C9-0F56-4176-AB96-D632078142E4}" destId="{39B08755-7145-494E-9410-989CA02A7FC1}" srcOrd="4" destOrd="0" presId="urn:microsoft.com/office/officeart/2005/8/layout/vList3"/>
    <dgm:cxn modelId="{43726476-F4E7-4948-AF14-64EF3A23D94B}" type="presParOf" srcId="{39B08755-7145-494E-9410-989CA02A7FC1}" destId="{E1C3EE35-A1CC-40CD-BAEE-30CBBABC39B6}" srcOrd="0" destOrd="0" presId="urn:microsoft.com/office/officeart/2005/8/layout/vList3"/>
    <dgm:cxn modelId="{B09BE03C-0A48-402A-BEE3-ABD8E979E1D5}" type="presParOf" srcId="{39B08755-7145-494E-9410-989CA02A7FC1}" destId="{3DAAE4F6-8619-49FC-8969-912822FDCBE5}" srcOrd="1" destOrd="0" presId="urn:microsoft.com/office/officeart/2005/8/layout/vList3"/>
    <dgm:cxn modelId="{AE0139ED-282A-4DF5-AA6C-9D0B739564AF}" type="presParOf" srcId="{52E115C9-0F56-4176-AB96-D632078142E4}" destId="{52D4D49C-978F-49A3-8C36-44E0E9C4255A}" srcOrd="5" destOrd="0" presId="urn:microsoft.com/office/officeart/2005/8/layout/vList3"/>
    <dgm:cxn modelId="{A1915035-3A71-4CA0-B2C7-7CD1ECD60D59}" type="presParOf" srcId="{52E115C9-0F56-4176-AB96-D632078142E4}" destId="{DBE7608E-12E3-49DA-9793-1DDAD219004F}" srcOrd="6" destOrd="0" presId="urn:microsoft.com/office/officeart/2005/8/layout/vList3"/>
    <dgm:cxn modelId="{2B732851-9357-4D84-8A87-E3DA7D17A9FA}" type="presParOf" srcId="{DBE7608E-12E3-49DA-9793-1DDAD219004F}" destId="{DF13C209-30D1-41F8-B213-6FBF4ED4057B}" srcOrd="0" destOrd="0" presId="urn:microsoft.com/office/officeart/2005/8/layout/vList3"/>
    <dgm:cxn modelId="{0F62BE1A-882D-4520-9DEC-2E658DD6CD3A}" type="presParOf" srcId="{DBE7608E-12E3-49DA-9793-1DDAD219004F}" destId="{3B9BD015-4963-492A-82FD-FEC59C63B9A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8BE84-914F-4DCA-AFA6-16B99EFA4A32}">
      <dsp:nvSpPr>
        <dsp:cNvPr id="0" name=""/>
        <dsp:cNvSpPr/>
      </dsp:nvSpPr>
      <dsp:spPr>
        <a:xfrm>
          <a:off x="430375" y="0"/>
          <a:ext cx="5908002" cy="5908002"/>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16AD86-0EA6-4A22-8A1D-241D79729315}">
      <dsp:nvSpPr>
        <dsp:cNvPr id="0" name=""/>
        <dsp:cNvSpPr/>
      </dsp:nvSpPr>
      <dsp:spPr>
        <a:xfrm>
          <a:off x="991635" y="561260"/>
          <a:ext cx="2304120" cy="230412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sz="1800" b="1" kern="1200"/>
            <a:t>实现多源数</a:t>
          </a:r>
          <a:r>
            <a:rPr lang="en-US" sz="1800" b="1" kern="1200"/>
            <a:t>/</a:t>
          </a:r>
          <a:r>
            <a:rPr lang="zh-CN" sz="1800" b="1" kern="1200"/>
            <a:t>据标准接入、规范处理，依托大数据平台，实现信号控制系统的交通数据分析及数据可视化展示；</a:t>
          </a:r>
          <a:endParaRPr lang="zh-CN" sz="1800" kern="1200"/>
        </a:p>
      </dsp:txBody>
      <dsp:txXfrm>
        <a:off x="1104113" y="673738"/>
        <a:ext cx="2079164" cy="2079164"/>
      </dsp:txXfrm>
    </dsp:sp>
    <dsp:sp modelId="{05062BD2-C78C-4271-A8AB-C4280003819B}">
      <dsp:nvSpPr>
        <dsp:cNvPr id="0" name=""/>
        <dsp:cNvSpPr/>
      </dsp:nvSpPr>
      <dsp:spPr>
        <a:xfrm>
          <a:off x="3472996" y="561260"/>
          <a:ext cx="2304120" cy="230412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sz="1800" b="1" kern="1200"/>
            <a:t>对</a:t>
          </a:r>
          <a:r>
            <a:rPr lang="en-US" sz="1800" b="1" kern="1200"/>
            <a:t>658</a:t>
          </a:r>
          <a:r>
            <a:rPr lang="zh-CN" sz="1800" b="1" kern="1200"/>
            <a:t>个信号路口升级改造，并接入交通信号控制平台进行管理；</a:t>
          </a:r>
          <a:endParaRPr lang="zh-CN" sz="1800" kern="1200"/>
        </a:p>
      </dsp:txBody>
      <dsp:txXfrm>
        <a:off x="3585474" y="673738"/>
        <a:ext cx="2079164" cy="2079164"/>
      </dsp:txXfrm>
    </dsp:sp>
    <dsp:sp modelId="{790B0695-D47A-4EC2-8BB3-F2F500C3A375}">
      <dsp:nvSpPr>
        <dsp:cNvPr id="0" name=""/>
        <dsp:cNvSpPr/>
      </dsp:nvSpPr>
      <dsp:spPr>
        <a:xfrm>
          <a:off x="991635" y="3042621"/>
          <a:ext cx="2304120" cy="230412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a:t>基于视频流量采集系统实时数据，实现路口感应控制、反溢控制、行人感应控制等控制策略；</a:t>
          </a:r>
          <a:endParaRPr lang="zh-CN" altLang="en-US" sz="1800" kern="1200"/>
        </a:p>
      </dsp:txBody>
      <dsp:txXfrm>
        <a:off x="1104113" y="3155099"/>
        <a:ext cx="2079164" cy="2079164"/>
      </dsp:txXfrm>
    </dsp:sp>
    <dsp:sp modelId="{461FB527-3587-4276-94E3-A7F8428D80A9}">
      <dsp:nvSpPr>
        <dsp:cNvPr id="0" name=""/>
        <dsp:cNvSpPr/>
      </dsp:nvSpPr>
      <dsp:spPr>
        <a:xfrm>
          <a:off x="3472996" y="3042621"/>
          <a:ext cx="2304120" cy="230412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sz="1800" b="1" kern="1200"/>
            <a:t>利用交通组织、信号控制等多种优化手段手段，通州区车辆平均车速提升</a:t>
          </a:r>
          <a:r>
            <a:rPr lang="en-US" sz="1800" b="1" kern="1200"/>
            <a:t>15.6%</a:t>
          </a:r>
          <a:r>
            <a:rPr lang="zh-CN" sz="1800" b="1" kern="1200"/>
            <a:t>，城市主干路平均旅行时间缩短</a:t>
          </a:r>
          <a:r>
            <a:rPr lang="en-US" sz="1800" b="1" kern="1200"/>
            <a:t>32.5%</a:t>
          </a:r>
          <a:r>
            <a:rPr lang="zh-CN" sz="1800" b="1" kern="1200"/>
            <a:t>。</a:t>
          </a:r>
          <a:endParaRPr lang="zh-CN" sz="1800" kern="1200"/>
        </a:p>
      </dsp:txBody>
      <dsp:txXfrm>
        <a:off x="3585474" y="3155099"/>
        <a:ext cx="2079164" cy="2079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DDA4A-B896-47E6-87AA-5CAA6F67504C}">
      <dsp:nvSpPr>
        <dsp:cNvPr id="0" name=""/>
        <dsp:cNvSpPr/>
      </dsp:nvSpPr>
      <dsp:spPr>
        <a:xfrm rot="10800000">
          <a:off x="1531283" y="1358"/>
          <a:ext cx="5123729" cy="962881"/>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604" tIns="68580" rIns="128016"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a:t>对通州区重点路口进行信号控制系统升级，实现通州区信号机统一联网控制；</a:t>
          </a:r>
        </a:p>
      </dsp:txBody>
      <dsp:txXfrm rot="10800000">
        <a:off x="1772003" y="1358"/>
        <a:ext cx="4883009" cy="962881"/>
      </dsp:txXfrm>
    </dsp:sp>
    <dsp:sp modelId="{AD2826E2-64B3-4850-AA54-3511CAA89FC5}">
      <dsp:nvSpPr>
        <dsp:cNvPr id="0" name=""/>
        <dsp:cNvSpPr/>
      </dsp:nvSpPr>
      <dsp:spPr>
        <a:xfrm>
          <a:off x="1049843" y="1358"/>
          <a:ext cx="962881" cy="96288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B3F2B6-EE2C-4AD5-A1C4-EF4C5BFC60BD}">
      <dsp:nvSpPr>
        <dsp:cNvPr id="0" name=""/>
        <dsp:cNvSpPr/>
      </dsp:nvSpPr>
      <dsp:spPr>
        <a:xfrm rot="10800000">
          <a:off x="1531283" y="1251667"/>
          <a:ext cx="5123729" cy="962881"/>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604" tIns="68580" rIns="128016"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a:t>建设视频流量监测系统，实现多模式信号控制手段；</a:t>
          </a:r>
        </a:p>
      </dsp:txBody>
      <dsp:txXfrm rot="10800000">
        <a:off x="1772003" y="1251667"/>
        <a:ext cx="4883009" cy="962881"/>
      </dsp:txXfrm>
    </dsp:sp>
    <dsp:sp modelId="{3EA1DC48-DAB2-493E-B890-8E716B6FC2C0}">
      <dsp:nvSpPr>
        <dsp:cNvPr id="0" name=""/>
        <dsp:cNvSpPr/>
      </dsp:nvSpPr>
      <dsp:spPr>
        <a:xfrm>
          <a:off x="1049843" y="1251667"/>
          <a:ext cx="962881" cy="96288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AAE4F6-8619-49FC-8969-912822FDCBE5}">
      <dsp:nvSpPr>
        <dsp:cNvPr id="0" name=""/>
        <dsp:cNvSpPr/>
      </dsp:nvSpPr>
      <dsp:spPr>
        <a:xfrm rot="10800000">
          <a:off x="1531283" y="2501975"/>
          <a:ext cx="5123729" cy="962881"/>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604" tIns="68580" rIns="128016"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a:t>建设了一个大数据平台，实现多源数据的共享交换、可视化展示、全面监管；</a:t>
          </a:r>
        </a:p>
      </dsp:txBody>
      <dsp:txXfrm rot="10800000">
        <a:off x="1772003" y="2501975"/>
        <a:ext cx="4883009" cy="962881"/>
      </dsp:txXfrm>
    </dsp:sp>
    <dsp:sp modelId="{E1C3EE35-A1CC-40CD-BAEE-30CBBABC39B6}">
      <dsp:nvSpPr>
        <dsp:cNvPr id="0" name=""/>
        <dsp:cNvSpPr/>
      </dsp:nvSpPr>
      <dsp:spPr>
        <a:xfrm>
          <a:off x="1049843" y="2501975"/>
          <a:ext cx="962881" cy="962881"/>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9BD015-4963-492A-82FD-FEC59C63B9AC}">
      <dsp:nvSpPr>
        <dsp:cNvPr id="0" name=""/>
        <dsp:cNvSpPr/>
      </dsp:nvSpPr>
      <dsp:spPr>
        <a:xfrm rot="10800000">
          <a:off x="1531283" y="3752284"/>
          <a:ext cx="5123729" cy="962881"/>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604" tIns="68580" rIns="128016" bIns="68580" numCol="1" spcCol="1270" anchor="ctr" anchorCtr="0">
          <a:noAutofit/>
        </a:bodyPr>
        <a:lstStyle/>
        <a:p>
          <a:pPr marL="0" lvl="0" indent="0" algn="ctr" defTabSz="800100">
            <a:lnSpc>
              <a:spcPct val="90000"/>
            </a:lnSpc>
            <a:spcBef>
              <a:spcPct val="0"/>
            </a:spcBef>
            <a:spcAft>
              <a:spcPct val="35000"/>
            </a:spcAft>
            <a:buNone/>
          </a:pPr>
          <a:r>
            <a:rPr lang="zh-CN" sz="1800" b="1" kern="1200"/>
            <a:t>通过“外场信号升级改造</a:t>
          </a:r>
          <a:r>
            <a:rPr lang="en-US" sz="1800" b="1" kern="1200"/>
            <a:t>+</a:t>
          </a:r>
          <a:r>
            <a:rPr lang="zh-CN" sz="1800" b="1" kern="1200"/>
            <a:t>指挥中心智慧应用建设”的“双管齐下”模式，大幅提升城区通行效率。</a:t>
          </a:r>
        </a:p>
      </dsp:txBody>
      <dsp:txXfrm rot="10800000">
        <a:off x="1772003" y="3752284"/>
        <a:ext cx="4883009" cy="962881"/>
      </dsp:txXfrm>
    </dsp:sp>
    <dsp:sp modelId="{DF13C209-30D1-41F8-B213-6FBF4ED4057B}">
      <dsp:nvSpPr>
        <dsp:cNvPr id="0" name=""/>
        <dsp:cNvSpPr/>
      </dsp:nvSpPr>
      <dsp:spPr>
        <a:xfrm>
          <a:off x="1049843" y="3752284"/>
          <a:ext cx="962881" cy="962881"/>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7126"/>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23DC52A2-5DD9-4543-8FE7-CF772EED5F34}" type="datetimeFigureOut">
              <a:rPr lang="zh-CN" altLang="en-US"/>
              <a:t>2023/4/6</a:t>
            </a:fld>
            <a:endParaRPr lang="zh-CN" altLang="en-US"/>
          </a:p>
        </p:txBody>
      </p:sp>
      <p:sp>
        <p:nvSpPr>
          <p:cNvPr id="4" name="页脚占位符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29761" y="9443662"/>
            <a:ext cx="2929837" cy="497126"/>
          </a:xfrm>
          <a:prstGeom prst="rect">
            <a:avLst/>
          </a:prstGeom>
        </p:spPr>
        <p:txBody>
          <a:bodyPr vert="horz" wrap="square" lIns="91440" tIns="45720" rIns="91440" bIns="45720" numCol="1" anchor="b" anchorCtr="0" compatLnSpc="1"/>
          <a:lstStyle>
            <a:lvl1pPr algn="r" eaLnBrk="1" hangingPunct="1">
              <a:defRPr sz="1200">
                <a:ea typeface="宋体" panose="02010600030101010101" pitchFamily="2" charset="-122"/>
              </a:defRPr>
            </a:lvl1pPr>
          </a:lstStyle>
          <a:p>
            <a:pPr>
              <a:defRPr/>
            </a:pPr>
            <a:fld id="{FF95C194-74E5-4A9B-A4BC-161BB1B17405}"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7126"/>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29761" y="0"/>
            <a:ext cx="2929837" cy="497126"/>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846ADB82-22C3-4494-ACC0-6BEEC5D9C864}" type="datetimeFigureOut">
              <a:rPr lang="zh-CN" altLang="en-US"/>
              <a:t>2023/4/6</a:t>
            </a:fld>
            <a:endParaRPr lang="zh-CN" altLang="en-US"/>
          </a:p>
        </p:txBody>
      </p:sp>
      <p:sp>
        <p:nvSpPr>
          <p:cNvPr id="4" name="幻灯片图像占位符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29761" y="9443662"/>
            <a:ext cx="2929837" cy="497126"/>
          </a:xfrm>
          <a:prstGeom prst="rect">
            <a:avLst/>
          </a:prstGeom>
        </p:spPr>
        <p:txBody>
          <a:bodyPr vert="horz" wrap="square" lIns="91440" tIns="45720" rIns="91440" bIns="45720" numCol="1" anchor="b" anchorCtr="0" compatLnSpc="1"/>
          <a:lstStyle>
            <a:lvl1pPr algn="r" eaLnBrk="1" hangingPunct="1">
              <a:defRPr sz="1200">
                <a:ea typeface="宋体" panose="02010600030101010101" pitchFamily="2" charset="-122"/>
              </a:defRPr>
            </a:lvl1pPr>
          </a:lstStyle>
          <a:p>
            <a:pPr>
              <a:defRPr/>
            </a:pPr>
            <a:fld id="{3E2AF94F-46DB-48E9-9BE4-47CC3C0E9BAD}"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noTextEdit="1"/>
          </p:cNvSpPr>
          <p:nvPr>
            <p:ph type="sldImg"/>
          </p:nvPr>
        </p:nvSpPr>
        <p:spPr bwMode="auto">
          <a:noFill/>
          <a:ln>
            <a:solidFill>
              <a:srgbClr val="000000"/>
            </a:solidFill>
            <a:miter lim="800000"/>
          </a:ln>
        </p:spPr>
      </p:sp>
      <p:sp>
        <p:nvSpPr>
          <p:cNvPr id="3072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0723" name="灯片编号占位符 3"/>
          <p:cNvSpPr>
            <a:spLocks noGrp="1"/>
          </p:cNvSpPr>
          <p:nvPr>
            <p:ph type="sldNum" sz="quarter" idx="5"/>
          </p:nvPr>
        </p:nvSpPr>
        <p:spPr bwMode="auto">
          <a:noFill/>
          <a:ln>
            <a:miter lim="800000"/>
          </a:ln>
        </p:spPr>
        <p:txBody>
          <a:bodyPr/>
          <a:lstStyle/>
          <a:p>
            <a:fld id="{A64DC639-FE4A-4ED4-95C2-F86505992B9D}" type="slidenum">
              <a:rPr lang="zh-CN" altLang="en-US" smtClean="0">
                <a:solidFill>
                  <a:srgbClr val="000000"/>
                </a:solidFill>
                <a:ea typeface="宋体" panose="02010600030101010101" pitchFamily="2" charset="-122"/>
              </a:rPr>
              <a:t>1</a:t>
            </a:fld>
            <a:endParaRPr lang="zh-CN" altLang="en-US">
              <a:solidFill>
                <a:srgbClr val="000000"/>
              </a:solidFill>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bwMode="auto">
          <a:noFill/>
          <a:ln>
            <a:solidFill>
              <a:srgbClr val="000000"/>
            </a:solidFill>
            <a:miter lim="800000"/>
          </a:ln>
        </p:spPr>
      </p:sp>
      <p:sp>
        <p:nvSpPr>
          <p:cNvPr id="87042" name="Rectangle 3"/>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z="1400"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F40F8CF1-28FC-442E-A385-32484E3A4AA6}" type="datetimeFigureOut">
              <a:rPr lang="zh-CN" altLang="en-US"/>
              <a:t>2023/4/6</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a:defRPr/>
            </a:pPr>
            <a:fld id="{A0E76F7C-221A-4D24-B0B9-7A418D082511}"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7D3CA969-7A83-4C4D-A736-FC8D595626EB}" type="datetimeFigureOut">
              <a:rPr lang="zh-CN" altLang="en-US"/>
              <a:t>2023/4/6</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a:defRPr/>
            </a:pPr>
            <a:fld id="{8E7A0794-689A-4517-A2EE-EB3B67AF5094}"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7D3CA969-7A83-4C4D-A736-FC8D595626EB}" type="datetimeFigureOut">
              <a:rPr lang="zh-CN" altLang="en-US"/>
              <a:t>2023/4/6</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a:defRPr/>
            </a:pPr>
            <a:fld id="{8E7A0794-689A-4517-A2EE-EB3B67AF5094}" type="slidenum">
              <a:rPr lang="zh-CN" altLang="en-US"/>
              <a:t>‹#›</a:t>
            </a:fld>
            <a:endParaRPr lang="zh-CN" altLang="en-US"/>
          </a:p>
        </p:txBody>
      </p:sp>
      <p:sp>
        <p:nvSpPr>
          <p:cNvPr id="5" name="文本框 4"/>
          <p:cNvSpPr txBox="1"/>
          <p:nvPr userDrawn="1"/>
        </p:nvSpPr>
        <p:spPr>
          <a:xfrm>
            <a:off x="0" y="836712"/>
            <a:ext cx="9144000" cy="5472608"/>
          </a:xfrm>
          <a:prstGeom prst="rect">
            <a:avLst/>
          </a:prstGeom>
          <a:solidFill>
            <a:srgbClr val="FBFBFB"/>
          </a:solidFill>
        </p:spPr>
        <p:txBody>
          <a:bodyPr wrap="square" rtlCol="0">
            <a:spAutoFit/>
          </a:bodyPr>
          <a:lstStyle/>
          <a:p>
            <a:endParaRPr lang="zh-CN" altLang="en-US" dirty="0"/>
          </a:p>
        </p:txBody>
      </p:sp>
      <p:sp>
        <p:nvSpPr>
          <p:cNvPr id="6" name="矩形 5"/>
          <p:cNvSpPr/>
          <p:nvPr userDrawn="1"/>
        </p:nvSpPr>
        <p:spPr>
          <a:xfrm>
            <a:off x="107504" y="908719"/>
            <a:ext cx="8928992" cy="5812755"/>
          </a:xfrm>
          <a:prstGeom prst="rect">
            <a:avLst/>
          </a:prstGeom>
          <a:solidFill>
            <a:srgbClr val="FEF6F0"/>
          </a:solidFill>
          <a:ln>
            <a:solidFill>
              <a:srgbClr val="FEF6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sp>
        <p:nvSpPr>
          <p:cNvPr id="2" name="矩形 1"/>
          <p:cNvSpPr/>
          <p:nvPr userDrawn="1"/>
        </p:nvSpPr>
        <p:spPr>
          <a:xfrm>
            <a:off x="0" y="2825750"/>
            <a:ext cx="9144000" cy="1336675"/>
          </a:xfrm>
          <a:prstGeom prst="rect">
            <a:avLst/>
          </a:prstGeom>
          <a:gradFill flip="none" rotWithShape="1">
            <a:gsLst>
              <a:gs pos="0">
                <a:srgbClr val="FFFFFF"/>
              </a:gs>
              <a:gs pos="0">
                <a:schemeClr val="bg1"/>
              </a:gs>
              <a:gs pos="97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091" tIns="40046" rIns="80091" bIns="40046" anchor="ctr"/>
          <a:lstStyle/>
          <a:p>
            <a:pPr algn="ctr" eaLnBrk="0" hangingPunct="0">
              <a:defRPr/>
            </a:pPr>
            <a:endParaRPr lang="en-US" dirty="0">
              <a:solidFill>
                <a:prstClr val="white"/>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AutoShape 9"/>
          <p:cNvSpPr>
            <a:spLocks noChangeArrowheads="1"/>
          </p:cNvSpPr>
          <p:nvPr/>
        </p:nvSpPr>
        <p:spPr bwMode="auto">
          <a:xfrm>
            <a:off x="496888" y="738188"/>
            <a:ext cx="8150225" cy="100012"/>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2B4EE"/>
          </a:solidFill>
          <a:ln w="12700">
            <a:solidFill>
              <a:srgbClr val="4F81BD"/>
            </a:solidFill>
            <a:round/>
          </a:ln>
        </p:spPr>
        <p:txBody>
          <a:bodyPr/>
          <a:lstStyle/>
          <a:p>
            <a:pPr fontAlgn="auto">
              <a:spcBef>
                <a:spcPts val="0"/>
              </a:spcBef>
              <a:spcAft>
                <a:spcPts val="0"/>
              </a:spcAft>
              <a:defRPr/>
            </a:pPr>
            <a:endParaRPr lang="zh-CN" altLang="zh-CN" sz="240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2060575"/>
            <a:ext cx="9144000" cy="1512888"/>
          </a:xfrm>
          <a:prstGeom prst="rect">
            <a:avLst/>
          </a:prstGeom>
          <a:solidFill>
            <a:schemeClr val="accent5">
              <a:lumMod val="75000"/>
            </a:schemeClr>
          </a:solidFill>
          <a:ln w="9525">
            <a:noFill/>
            <a:round/>
          </a:ln>
          <a:effectLst/>
        </p:spPr>
        <p:txBody>
          <a:bodyPr/>
          <a:lstStyle/>
          <a:p>
            <a:pPr fontAlgn="auto">
              <a:spcBef>
                <a:spcPts val="0"/>
              </a:spcBef>
              <a:spcAft>
                <a:spcPts val="0"/>
              </a:spcAft>
              <a:defRPr/>
            </a:pPr>
            <a:endParaRPr lang="zh-CN" altLang="en-US">
              <a:solidFill>
                <a:prstClr val="black"/>
              </a:solidFill>
              <a:latin typeface="Times New Roman" panose="02020603050405020304" pitchFamily="18" charset="0"/>
              <a:ea typeface="+mn-ea"/>
              <a:cs typeface="Times New Roman" panose="02020603050405020304" pitchFamily="18" charset="0"/>
            </a:endParaRPr>
          </a:p>
        </p:txBody>
      </p:sp>
      <p:sp>
        <p:nvSpPr>
          <p:cNvPr id="29698" name="Text Box 12"/>
          <p:cNvSpPr txBox="1">
            <a:spLocks noChangeArrowheads="1"/>
          </p:cNvSpPr>
          <p:nvPr/>
        </p:nvSpPr>
        <p:spPr bwMode="auto">
          <a:xfrm>
            <a:off x="378110" y="2251666"/>
            <a:ext cx="8676456" cy="1321798"/>
          </a:xfrm>
          <a:prstGeom prst="rect">
            <a:avLst/>
          </a:prstGeom>
          <a:noFill/>
          <a:ln w="9525">
            <a:noFill/>
            <a:miter lim="800000"/>
          </a:ln>
        </p:spPr>
        <p:txBody>
          <a:bodyPr wrap="square">
            <a:noAutofit/>
          </a:bodyPr>
          <a:lstStyle/>
          <a:p>
            <a:pPr algn="ctr">
              <a:spcBef>
                <a:spcPts val="1200"/>
              </a:spcBef>
            </a:pPr>
            <a:r>
              <a:rPr lang="zh-CN" altLang="en-US" sz="36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通州区信号灯升级改造</a:t>
            </a:r>
            <a:endParaRPr lang="en-US" altLang="zh-CN" sz="36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spcBef>
                <a:spcPts val="1200"/>
              </a:spcBef>
            </a:pPr>
            <a:r>
              <a:rPr lang="zh-CN" altLang="en-US" sz="36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智能交通项目</a:t>
            </a:r>
            <a:endParaRPr sz="36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2" name="Rectangle 5"/>
          <p:cNvSpPr>
            <a:spLocks noChangeArrowheads="1"/>
          </p:cNvSpPr>
          <p:nvPr/>
        </p:nvSpPr>
        <p:spPr bwMode="auto">
          <a:xfrm>
            <a:off x="5184775" y="3632200"/>
            <a:ext cx="3959225" cy="46038"/>
          </a:xfrm>
          <a:prstGeom prst="rect">
            <a:avLst/>
          </a:prstGeom>
          <a:solidFill>
            <a:schemeClr val="accent3">
              <a:alpha val="81175"/>
            </a:schemeClr>
          </a:solidFill>
          <a:ln w="9525" algn="ctr">
            <a:noFill/>
            <a:miter lim="800000"/>
          </a:ln>
          <a:effectLst/>
        </p:spPr>
        <p:txBody>
          <a:bodyPr rot="10800000" anchor="ctr"/>
          <a:lstStyle/>
          <a:p>
            <a:pPr algn="ctr" fontAlgn="auto">
              <a:spcBef>
                <a:spcPts val="0"/>
              </a:spcBef>
              <a:spcAft>
                <a:spcPts val="0"/>
              </a:spcAft>
              <a:defRPr/>
            </a:pPr>
            <a:endParaRPr lang="zh-CN" altLang="zh-CN" sz="4400">
              <a:solidFill>
                <a:srgbClr val="1F497D"/>
              </a:solidFill>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8"/>
          <p:cNvSpPr/>
          <p:nvPr/>
        </p:nvSpPr>
        <p:spPr bwMode="auto">
          <a:xfrm>
            <a:off x="4932045" y="3823970"/>
            <a:ext cx="3805555" cy="2889250"/>
          </a:xfrm>
          <a:prstGeom prst="roundRect">
            <a:avLst>
              <a:gd name="adj" fmla="val 3872"/>
            </a:avLst>
          </a:prstGeom>
          <a:solidFill>
            <a:srgbClr val="FCEBDD"/>
          </a:solidFill>
          <a:ln w="9525" algn="ctr">
            <a:noFill/>
            <a:round/>
          </a:ln>
        </p:spPr>
        <p:txBody>
          <a:bodyPr anchor="ctr"/>
          <a:lstStyle/>
          <a:p>
            <a:pPr marL="285750" indent="-285750" fontAlgn="auto">
              <a:spcBef>
                <a:spcPct val="50000"/>
              </a:spcBef>
              <a:spcAft>
                <a:spcPts val="0"/>
              </a:spcAft>
              <a:buFont typeface="Wingdings" panose="05000000000000000000" charset="0"/>
              <a:buChar char="p"/>
              <a:defRPr/>
            </a:pPr>
            <a:r>
              <a:rPr lang="zh-CN" altLang="zh-CN" sz="1400" b="1" kern="0" dirty="0">
                <a:solidFill>
                  <a:srgbClr val="000000"/>
                </a:solidFill>
                <a:latin typeface="微软雅黑" panose="020B0503020204020204" pitchFamily="34" charset="-122"/>
                <a:ea typeface="微软雅黑" panose="020B0503020204020204" pitchFamily="34" charset="-122"/>
              </a:rPr>
              <a:t>信号控制系统升级</a:t>
            </a:r>
            <a:endParaRPr lang="en-US" altLang="zh-CN" sz="1400" b="1" kern="0" dirty="0">
              <a:solidFill>
                <a:srgbClr val="000000"/>
              </a:solidFill>
              <a:latin typeface="微软雅黑" panose="020B0503020204020204" pitchFamily="34" charset="-122"/>
              <a:ea typeface="微软雅黑" panose="020B0503020204020204" pitchFamily="34" charset="-122"/>
            </a:endParaRPr>
          </a:p>
          <a:p>
            <a:pPr marR="0" lvl="0" algn="l" defTabSz="914400" eaLnBrk="1" fontAlgn="auto" latinLnBrk="0" hangingPunct="1">
              <a:lnSpc>
                <a:spcPct val="100000"/>
              </a:lnSpc>
              <a:spcBef>
                <a:spcPct val="50000"/>
              </a:spcBef>
              <a:spcAft>
                <a:spcPts val="0"/>
              </a:spcAft>
              <a:buClrTx/>
              <a:buSzTx/>
              <a:defRPr/>
            </a:pPr>
            <a:r>
              <a:rPr lang="zh-CN" altLang="en-US" sz="1400" dirty="0">
                <a:effectLst/>
                <a:ea typeface="等线" panose="02010600030101010101" pitchFamily="2" charset="-122"/>
                <a:cs typeface="Times New Roman" panose="02020603050405020304" pitchFamily="18" charset="0"/>
              </a:rPr>
              <a:t>实现通州区信号机统一联网控制</a:t>
            </a:r>
            <a:endParaRPr lang="en-US" altLang="zh-CN" sz="1400" dirty="0">
              <a:effectLst/>
              <a:ea typeface="等线" panose="02010600030101010101" pitchFamily="2" charset="-122"/>
              <a:cs typeface="Times New Roman" panose="02020603050405020304" pitchFamily="18" charset="0"/>
            </a:endParaRPr>
          </a:p>
          <a:p>
            <a:pPr marL="285750" marR="0" lvl="0" indent="-285750" algn="l" defTabSz="914400" eaLnBrk="1" fontAlgn="auto" latinLnBrk="0" hangingPunct="1">
              <a:lnSpc>
                <a:spcPct val="100000"/>
              </a:lnSpc>
              <a:spcBef>
                <a:spcPct val="50000"/>
              </a:spcBef>
              <a:spcAft>
                <a:spcPts val="0"/>
              </a:spcAft>
              <a:buClrTx/>
              <a:buSzTx/>
              <a:buFont typeface="Wingdings" panose="05000000000000000000" charset="0"/>
              <a:buChar char="p"/>
              <a:defRPr/>
            </a:pPr>
            <a:r>
              <a:rPr lang="zh-CN" altLang="en-US" sz="1400" b="1" kern="0" dirty="0">
                <a:solidFill>
                  <a:srgbClr val="000000"/>
                </a:solidFill>
                <a:latin typeface="微软雅黑" panose="020B0503020204020204" pitchFamily="34" charset="-122"/>
                <a:ea typeface="微软雅黑" panose="020B0503020204020204" pitchFamily="34" charset="-122"/>
                <a:sym typeface="+mn-ea"/>
              </a:rPr>
              <a:t>视频流量监测系统</a:t>
            </a:r>
            <a:endParaRPr lang="en-US" altLang="zh-CN" sz="1400" b="1" kern="0" dirty="0">
              <a:solidFill>
                <a:srgbClr val="000000"/>
              </a:solidFill>
              <a:latin typeface="微软雅黑" panose="020B0503020204020204" pitchFamily="34" charset="-122"/>
              <a:ea typeface="微软雅黑" panose="020B0503020204020204" pitchFamily="34" charset="-122"/>
              <a:sym typeface="+mn-ea"/>
            </a:endParaRPr>
          </a:p>
          <a:p>
            <a:pPr fontAlgn="auto">
              <a:spcBef>
                <a:spcPct val="50000"/>
              </a:spcBef>
              <a:spcAft>
                <a:spcPts val="0"/>
              </a:spcAft>
              <a:defRPr/>
            </a:pPr>
            <a:r>
              <a:rPr lang="zh-CN" altLang="en-US" sz="1400" dirty="0">
                <a:ea typeface="等线" panose="02010600030101010101" pitchFamily="2" charset="-122"/>
                <a:cs typeface="Times New Roman" panose="02020603050405020304" pitchFamily="18" charset="0"/>
                <a:sym typeface="+mn-ea"/>
              </a:rPr>
              <a:t>实现多模式信号控制手段</a:t>
            </a:r>
            <a:endParaRPr lang="en-US" altLang="zh-CN" sz="1400" dirty="0">
              <a:ea typeface="等线" panose="02010600030101010101" pitchFamily="2" charset="-122"/>
              <a:cs typeface="Times New Roman" panose="02020603050405020304" pitchFamily="18" charset="0"/>
              <a:sym typeface="+mn-ea"/>
            </a:endParaRPr>
          </a:p>
          <a:p>
            <a:pPr marL="285750" marR="0" lvl="0" indent="-285750" algn="l" defTabSz="914400" eaLnBrk="1" fontAlgn="auto" latinLnBrk="0" hangingPunct="1">
              <a:lnSpc>
                <a:spcPct val="100000"/>
              </a:lnSpc>
              <a:spcBef>
                <a:spcPct val="50000"/>
              </a:spcBef>
              <a:spcAft>
                <a:spcPts val="0"/>
              </a:spcAft>
              <a:buClrTx/>
              <a:buSzTx/>
              <a:buFont typeface="Wingdings" panose="05000000000000000000" charset="0"/>
              <a:buChar char="p"/>
              <a:defRPr/>
            </a:pPr>
            <a:r>
              <a:rPr lang="zh-CN" altLang="en-US" sz="1400" b="1" kern="0" dirty="0">
                <a:solidFill>
                  <a:srgbClr val="000000"/>
                </a:solidFill>
                <a:latin typeface="微软雅黑" panose="020B0503020204020204" pitchFamily="34" charset="-122"/>
                <a:ea typeface="微软雅黑" panose="020B0503020204020204" pitchFamily="34" charset="-122"/>
              </a:rPr>
              <a:t>大数据平台</a:t>
            </a:r>
            <a:endParaRPr lang="en-US" altLang="zh-CN" sz="1400" b="1" kern="0" dirty="0">
              <a:solidFill>
                <a:srgbClr val="000000"/>
              </a:solidFill>
              <a:latin typeface="微软雅黑" panose="020B0503020204020204" pitchFamily="34" charset="-122"/>
              <a:ea typeface="微软雅黑" panose="020B0503020204020204" pitchFamily="34" charset="-122"/>
            </a:endParaRPr>
          </a:p>
          <a:p>
            <a:pPr fontAlgn="auto">
              <a:spcBef>
                <a:spcPct val="50000"/>
              </a:spcBef>
              <a:spcAft>
                <a:spcPts val="0"/>
              </a:spcAft>
              <a:defRPr/>
            </a:pPr>
            <a:r>
              <a:rPr lang="zh-CN" altLang="en-US" sz="1400" dirty="0">
                <a:ea typeface="等线" panose="02010600030101010101" pitchFamily="2" charset="-122"/>
                <a:cs typeface="Times New Roman" panose="02020603050405020304" pitchFamily="18" charset="0"/>
              </a:rPr>
              <a:t>实现多源数据的共享交换、可视化展示、全面监管</a:t>
            </a:r>
            <a:endParaRPr lang="en-US" altLang="zh-CN" sz="1400" dirty="0">
              <a:ea typeface="等线" panose="02010600030101010101" pitchFamily="2" charset="-122"/>
              <a:cs typeface="Times New Roman" panose="02020603050405020304" pitchFamily="18" charset="0"/>
            </a:endParaRPr>
          </a:p>
          <a:p>
            <a:pPr marL="285750" marR="0" lvl="0" indent="-285750" algn="l" defTabSz="914400" eaLnBrk="1" fontAlgn="auto" latinLnBrk="0" hangingPunct="1">
              <a:lnSpc>
                <a:spcPct val="100000"/>
              </a:lnSpc>
              <a:spcBef>
                <a:spcPct val="50000"/>
              </a:spcBef>
              <a:spcAft>
                <a:spcPts val="0"/>
              </a:spcAft>
              <a:buClrTx/>
              <a:buSzTx/>
              <a:buFont typeface="Wingdings" panose="05000000000000000000" charset="0"/>
              <a:buChar char="p"/>
              <a:defRPr/>
            </a:pPr>
            <a:r>
              <a:rPr lang="zh-CN" altLang="zh-CN" sz="1400" b="1" kern="0" dirty="0">
                <a:solidFill>
                  <a:srgbClr val="000000"/>
                </a:solidFill>
                <a:latin typeface="微软雅黑" panose="020B0503020204020204" pitchFamily="34" charset="-122"/>
                <a:ea typeface="微软雅黑" panose="020B0503020204020204" pitchFamily="34" charset="-122"/>
              </a:rPr>
              <a:t>“外场信号升级改造</a:t>
            </a:r>
            <a:r>
              <a:rPr lang="en-US" altLang="zh-CN" sz="1400" b="1" kern="0" dirty="0">
                <a:solidFill>
                  <a:srgbClr val="000000"/>
                </a:solidFill>
                <a:latin typeface="微软雅黑" panose="020B0503020204020204" pitchFamily="34" charset="-122"/>
                <a:ea typeface="微软雅黑" panose="020B0503020204020204" pitchFamily="34" charset="-122"/>
              </a:rPr>
              <a:t>+</a:t>
            </a:r>
            <a:r>
              <a:rPr lang="zh-CN" altLang="zh-CN" sz="1400" b="1" kern="0" dirty="0">
                <a:solidFill>
                  <a:srgbClr val="000000"/>
                </a:solidFill>
                <a:latin typeface="微软雅黑" panose="020B0503020204020204" pitchFamily="34" charset="-122"/>
                <a:ea typeface="微软雅黑" panose="020B0503020204020204" pitchFamily="34" charset="-122"/>
              </a:rPr>
              <a:t>指挥中心智慧应用建设</a:t>
            </a:r>
            <a:r>
              <a:rPr lang="zh-CN" altLang="zh-CN" sz="1600" b="1" kern="0" dirty="0">
                <a:solidFill>
                  <a:srgbClr val="000000"/>
                </a:solidFill>
                <a:latin typeface="微软雅黑" panose="020B0503020204020204" pitchFamily="34" charset="-122"/>
                <a:ea typeface="微软雅黑" panose="020B0503020204020204" pitchFamily="34" charset="-122"/>
              </a:rPr>
              <a:t>”</a:t>
            </a:r>
            <a:endParaRPr lang="en-US" altLang="zh-CN" sz="1600" b="1" kern="0" dirty="0">
              <a:solidFill>
                <a:srgbClr val="000000"/>
              </a:solidFill>
              <a:latin typeface="微软雅黑" panose="020B0503020204020204" pitchFamily="34" charset="-122"/>
              <a:ea typeface="微软雅黑" panose="020B0503020204020204" pitchFamily="34" charset="-122"/>
            </a:endParaRPr>
          </a:p>
          <a:p>
            <a:pPr fontAlgn="auto">
              <a:spcBef>
                <a:spcPct val="50000"/>
              </a:spcBef>
              <a:spcAft>
                <a:spcPts val="0"/>
              </a:spcAft>
              <a:defRPr/>
            </a:pPr>
            <a:r>
              <a:rPr lang="zh-CN" altLang="zh-CN" sz="1400" dirty="0">
                <a:ea typeface="等线" panose="02010600030101010101" pitchFamily="2" charset="-122"/>
                <a:cs typeface="Times New Roman" panose="02020603050405020304" pitchFamily="18" charset="0"/>
              </a:rPr>
              <a:t>大幅提升城区通行效率</a:t>
            </a:r>
            <a:endParaRPr lang="en-US" altLang="zh-CN" sz="1400" dirty="0">
              <a:ea typeface="等线" panose="02010600030101010101" pitchFamily="2" charset="-122"/>
              <a:cs typeface="Times New Roman" panose="02020603050405020304" pitchFamily="18" charset="0"/>
              <a:sym typeface="+mn-ea"/>
            </a:endParaRPr>
          </a:p>
        </p:txBody>
      </p:sp>
      <p:sp>
        <p:nvSpPr>
          <p:cNvPr id="93" name="Rounded Rectangle 8"/>
          <p:cNvSpPr/>
          <p:nvPr/>
        </p:nvSpPr>
        <p:spPr bwMode="auto">
          <a:xfrm>
            <a:off x="4932045" y="1023621"/>
            <a:ext cx="3805555" cy="2649219"/>
          </a:xfrm>
          <a:prstGeom prst="roundRect">
            <a:avLst>
              <a:gd name="adj" fmla="val 3872"/>
            </a:avLst>
          </a:prstGeom>
          <a:solidFill>
            <a:schemeClr val="accent6">
              <a:lumMod val="20000"/>
              <a:lumOff val="80000"/>
            </a:schemeClr>
          </a:solidFill>
          <a:ln w="3175">
            <a:noFill/>
          </a:ln>
        </p:spPr>
        <p:style>
          <a:lnRef idx="2">
            <a:schemeClr val="accent5"/>
          </a:lnRef>
          <a:fillRef idx="1">
            <a:schemeClr val="lt1"/>
          </a:fillRef>
          <a:effectRef idx="0">
            <a:schemeClr val="accent5"/>
          </a:effectRef>
          <a:fontRef idx="minor">
            <a:schemeClr val="dk1"/>
          </a:fontRef>
        </p:style>
        <p:txBody>
          <a:bodyPr anchor="ctr"/>
          <a:lstStyle/>
          <a:p>
            <a:pPr marL="0" marR="0" lvl="0" indent="0" algn="l" defTabSz="914400" eaLnBrk="1" fontAlgn="auto" latinLnBrk="0" hangingPunct="1">
              <a:lnSpc>
                <a:spcPct val="100000"/>
              </a:lnSpc>
              <a:spcBef>
                <a:spcPct val="50000"/>
              </a:spcBef>
              <a:spcAft>
                <a:spcPts val="0"/>
              </a:spcAft>
              <a:buClrTx/>
              <a:buSzTx/>
              <a:buFont typeface="Wingdings" panose="05000000000000000000" pitchFamily="2" charset="2"/>
              <a:buNone/>
              <a:defRPr/>
            </a:pPr>
            <a:r>
              <a:rPr kumimoji="0"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业主单位：</a:t>
            </a:r>
            <a:r>
              <a:rPr kumimoji="0" lang="zh-CN" altLang="en-US" sz="160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北京市通州区城市管理委员会</a:t>
            </a:r>
            <a:endParaRPr kumimoji="0"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0" marR="0" lvl="0" indent="0" algn="l" defTabSz="914400" eaLnBrk="1" fontAlgn="auto" latinLnBrk="0" hangingPunct="1">
              <a:lnSpc>
                <a:spcPct val="100000"/>
              </a:lnSpc>
              <a:spcBef>
                <a:spcPct val="50000"/>
              </a:spcBef>
              <a:spcAft>
                <a:spcPts val="0"/>
              </a:spcAft>
              <a:buClrTx/>
              <a:buSzTx/>
              <a:buFont typeface="Wingdings" panose="05000000000000000000" pitchFamily="2" charset="2"/>
              <a:buNone/>
              <a:defRPr/>
            </a:pPr>
            <a:r>
              <a:rPr kumimoji="0"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执行单位：</a:t>
            </a:r>
            <a:r>
              <a:rPr lang="zh-CN" altLang="en-US" sz="1600" kern="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北京易华录信息技术股份有限公司</a:t>
            </a:r>
            <a:endParaRPr lang="en-US" altLang="zh-CN" sz="1600" kern="0" noProof="0" dirty="0">
              <a:ln>
                <a:noFill/>
              </a:ln>
              <a:solidFill>
                <a:srgbClr val="000000"/>
              </a:solidFill>
              <a:effectLst/>
              <a:uLnTx/>
              <a:uFillTx/>
              <a:latin typeface="微软雅黑" panose="020B0503020204020204" pitchFamily="34" charset="-122"/>
              <a:ea typeface="微软雅黑" panose="020B0503020204020204" pitchFamily="34" charset="-122"/>
              <a:sym typeface="+mn-ea"/>
            </a:endParaRPr>
          </a:p>
          <a:p>
            <a:pPr marL="0" marR="0" lvl="0" indent="0" algn="ctr" defTabSz="914400" eaLnBrk="1" fontAlgn="auto" latinLnBrk="0" hangingPunct="1">
              <a:lnSpc>
                <a:spcPct val="100000"/>
              </a:lnSpc>
              <a:spcBef>
                <a:spcPct val="50000"/>
              </a:spcBef>
              <a:spcAft>
                <a:spcPts val="0"/>
              </a:spcAft>
              <a:buClrTx/>
              <a:buSzTx/>
              <a:buFont typeface="Wingdings" panose="05000000000000000000" pitchFamily="2" charset="2"/>
              <a:buNone/>
              <a:defRPr/>
            </a:pPr>
            <a:r>
              <a:rPr lang="zh-CN" altLang="en-US" sz="2000" b="1" kern="0" dirty="0">
                <a:solidFill>
                  <a:srgbClr val="000000"/>
                </a:solidFill>
                <a:latin typeface="微软雅黑" panose="020B0503020204020204" pitchFamily="34" charset="-122"/>
                <a:ea typeface="微软雅黑" panose="020B0503020204020204" pitchFamily="34" charset="-122"/>
              </a:rPr>
              <a:t>智能交通</a:t>
            </a:r>
            <a:endParaRPr kumimoji="0" lang="zh-CN" altLang="en-US" sz="2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3" name="矩形 12"/>
          <p:cNvSpPr/>
          <p:nvPr/>
        </p:nvSpPr>
        <p:spPr>
          <a:xfrm>
            <a:off x="539553" y="188640"/>
            <a:ext cx="4680520" cy="460375"/>
          </a:xfrm>
          <a:prstGeom prst="rect">
            <a:avLst/>
          </a:prstGeom>
        </p:spPr>
        <p:txBody>
          <a:bodyPr wrap="square">
            <a:spAutoFit/>
          </a:bodyPr>
          <a:lstStyle/>
          <a:p>
            <a:pPr fontAlgn="auto">
              <a:spcBef>
                <a:spcPts val="0"/>
              </a:spcBef>
              <a:spcAft>
                <a:spcPts val="0"/>
              </a:spcAft>
              <a:defRPr/>
            </a:pPr>
            <a:r>
              <a:rPr lang="zh-CN" altLang="en-US" sz="2400" b="1" kern="0" dirty="0">
                <a:solidFill>
                  <a:prstClr val="black"/>
                </a:solidFill>
                <a:latin typeface="微软雅黑" panose="020B0503020204020204" pitchFamily="34" charset="-122"/>
                <a:ea typeface="微软雅黑" panose="020B0503020204020204" pitchFamily="34" charset="-122"/>
              </a:rPr>
              <a:t>项目简介</a:t>
            </a:r>
          </a:p>
        </p:txBody>
      </p:sp>
      <p:pic>
        <p:nvPicPr>
          <p:cNvPr id="2"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a:xfrm>
            <a:off x="827405" y="1292300"/>
            <a:ext cx="3756660" cy="2169645"/>
          </a:xfrm>
          <a:prstGeom prst="rect">
            <a:avLst/>
          </a:prstGeom>
          <a:noFill/>
        </p:spPr>
      </p:pic>
      <p:sp>
        <p:nvSpPr>
          <p:cNvPr id="27" name="Rectangle 84"/>
          <p:cNvSpPr>
            <a:spLocks noChangeArrowheads="1"/>
          </p:cNvSpPr>
          <p:nvPr/>
        </p:nvSpPr>
        <p:spPr bwMode="auto">
          <a:xfrm>
            <a:off x="758825" y="1030605"/>
            <a:ext cx="3904615" cy="2649220"/>
          </a:xfrm>
          <a:prstGeom prst="rect">
            <a:avLst/>
          </a:prstGeom>
          <a:noFill/>
          <a:ln w="19050" algn="ctr">
            <a:solidFill>
              <a:srgbClr val="000066"/>
            </a:solidFill>
            <a:prstDash val="sysDot"/>
            <a:miter lim="800000"/>
          </a:ln>
        </p:spPr>
        <p:txBody>
          <a:bodyPr wrap="none" anchor="ctr"/>
          <a:lstStyle/>
          <a:p>
            <a:pPr marL="0" marR="0" lvl="0" indent="0" algn="ctr" defTabSz="914400" rtl="1" eaLnBrk="0" fontAlgn="auto" latinLnBrk="0" hangingPunct="0">
              <a:lnSpc>
                <a:spcPct val="100000"/>
              </a:lnSpc>
              <a:spcBef>
                <a:spcPct val="20000"/>
              </a:spcBef>
              <a:spcAft>
                <a:spcPts val="0"/>
              </a:spcAft>
              <a:buClr>
                <a:srgbClr val="00007D"/>
              </a:buClr>
              <a:buSzPct val="75000"/>
              <a:buFont typeface="Wingdings" panose="05000000000000000000" pitchFamily="2" charset="2"/>
              <a:buChar char="n"/>
              <a:defRPr/>
            </a:pPr>
            <a:endParaRPr kumimoji="0" lang="zh-CN" altLang="en-US" sz="1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8" name="Rectangle 84"/>
          <p:cNvSpPr>
            <a:spLocks noChangeArrowheads="1"/>
          </p:cNvSpPr>
          <p:nvPr/>
        </p:nvSpPr>
        <p:spPr bwMode="auto">
          <a:xfrm>
            <a:off x="758825" y="3823970"/>
            <a:ext cx="3904615" cy="2889250"/>
          </a:xfrm>
          <a:prstGeom prst="rect">
            <a:avLst/>
          </a:prstGeom>
          <a:noFill/>
          <a:ln w="19050" algn="ctr">
            <a:solidFill>
              <a:srgbClr val="000066"/>
            </a:solidFill>
            <a:prstDash val="sysDot"/>
            <a:miter lim="800000"/>
          </a:ln>
        </p:spPr>
        <p:txBody>
          <a:bodyPr wrap="none" anchor="ctr"/>
          <a:lstStyle/>
          <a:p>
            <a:pPr marL="0" marR="0" lvl="0" indent="0" algn="ctr" defTabSz="914400" rtl="1" eaLnBrk="0" fontAlgn="auto" latinLnBrk="0" hangingPunct="0">
              <a:lnSpc>
                <a:spcPct val="100000"/>
              </a:lnSpc>
              <a:spcBef>
                <a:spcPct val="20000"/>
              </a:spcBef>
              <a:spcAft>
                <a:spcPts val="0"/>
              </a:spcAft>
              <a:buClr>
                <a:srgbClr val="00007D"/>
              </a:buClr>
              <a:buSzPct val="75000"/>
              <a:buFont typeface="Wingdings" panose="05000000000000000000" pitchFamily="2" charset="2"/>
              <a:buChar char="n"/>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pic>
        <p:nvPicPr>
          <p:cNvPr id="19" name="图片 18">
            <a:extLst>
              <a:ext uri="{FF2B5EF4-FFF2-40B4-BE49-F238E27FC236}">
                <a16:creationId xmlns:a16="http://schemas.microsoft.com/office/drawing/2014/main" id="{8C8D8744-C5F2-4637-88BF-42D8808AB8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a:xfrm>
            <a:off x="908089" y="4183773"/>
            <a:ext cx="3595292" cy="216964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535CC89-0E26-44EA-AF0B-D26E954129F8}"/>
              </a:ext>
            </a:extLst>
          </p:cNvPr>
          <p:cNvSpPr/>
          <p:nvPr/>
        </p:nvSpPr>
        <p:spPr>
          <a:xfrm>
            <a:off x="539553" y="188640"/>
            <a:ext cx="4680520" cy="460375"/>
          </a:xfrm>
          <a:prstGeom prst="rect">
            <a:avLst/>
          </a:prstGeom>
        </p:spPr>
        <p:txBody>
          <a:bodyPr wrap="square">
            <a:spAutoFit/>
          </a:bodyPr>
          <a:lstStyle/>
          <a:p>
            <a:pPr fontAlgn="auto">
              <a:spcBef>
                <a:spcPts val="0"/>
              </a:spcBef>
              <a:spcAft>
                <a:spcPts val="0"/>
              </a:spcAft>
              <a:defRPr/>
            </a:pPr>
            <a:r>
              <a:rPr lang="zh-CN" altLang="en-US" sz="2400" b="1" kern="0" dirty="0">
                <a:solidFill>
                  <a:prstClr val="black"/>
                </a:solidFill>
                <a:latin typeface="微软雅黑" panose="020B0503020204020204" pitchFamily="34" charset="-122"/>
                <a:ea typeface="微软雅黑" panose="020B0503020204020204" pitchFamily="34" charset="-122"/>
              </a:rPr>
              <a:t>项目建设内容</a:t>
            </a:r>
          </a:p>
        </p:txBody>
      </p:sp>
      <p:sp>
        <p:nvSpPr>
          <p:cNvPr id="4" name="文本框 3">
            <a:extLst>
              <a:ext uri="{FF2B5EF4-FFF2-40B4-BE49-F238E27FC236}">
                <a16:creationId xmlns:a16="http://schemas.microsoft.com/office/drawing/2014/main" id="{48D360AE-7051-4312-938E-67061103003A}"/>
              </a:ext>
            </a:extLst>
          </p:cNvPr>
          <p:cNvSpPr txBox="1"/>
          <p:nvPr/>
        </p:nvSpPr>
        <p:spPr>
          <a:xfrm>
            <a:off x="971600" y="1196752"/>
            <a:ext cx="7416824" cy="5001369"/>
          </a:xfrm>
          <a:prstGeom prst="rect">
            <a:avLst/>
          </a:prstGeom>
          <a:noFill/>
        </p:spPr>
        <p:txBody>
          <a:bodyPr wrap="square">
            <a:spAutoFit/>
          </a:bodyPr>
          <a:lstStyle/>
          <a:p>
            <a:pPr marL="285750" indent="-285750">
              <a:spcBef>
                <a:spcPts val="600"/>
              </a:spcBef>
              <a:spcAft>
                <a:spcPts val="600"/>
              </a:spcAft>
              <a:buFont typeface="Wingdings" panose="05000000000000000000" pitchFamily="2" charset="2"/>
              <a:buChar char="p"/>
            </a:pPr>
            <a:r>
              <a:rPr lang="zh-CN" altLang="en-US" b="1" dirty="0">
                <a:latin typeface="微软雅黑" panose="020B0503020204020204" pitchFamily="34" charset="-122"/>
                <a:ea typeface="微软雅黑" panose="020B0503020204020204" pitchFamily="34" charset="-122"/>
              </a:rPr>
              <a:t>京城市副中心通州区信号项目由北京易华录信息技术股份有限公司承建，</a:t>
            </a:r>
            <a:r>
              <a:rPr lang="zh-CN" altLang="en-US" b="1" dirty="0">
                <a:solidFill>
                  <a:srgbClr val="C00000"/>
                </a:solidFill>
                <a:latin typeface="微软雅黑" panose="020B0503020204020204" pitchFamily="34" charset="-122"/>
                <a:ea typeface="微软雅黑" panose="020B0503020204020204" pitchFamily="34" charset="-122"/>
              </a:rPr>
              <a:t>总体规模</a:t>
            </a:r>
            <a:r>
              <a:rPr lang="en-US" altLang="zh-CN" b="1" dirty="0">
                <a:solidFill>
                  <a:srgbClr val="C00000"/>
                </a:solidFill>
                <a:latin typeface="微软雅黑" panose="020B0503020204020204" pitchFamily="34" charset="-122"/>
                <a:ea typeface="微软雅黑" panose="020B0503020204020204" pitchFamily="34" charset="-122"/>
              </a:rPr>
              <a:t>2.87</a:t>
            </a:r>
            <a:r>
              <a:rPr lang="zh-CN" altLang="en-US" b="1" dirty="0">
                <a:solidFill>
                  <a:srgbClr val="C00000"/>
                </a:solidFill>
                <a:latin typeface="微软雅黑" panose="020B0503020204020204" pitchFamily="34" charset="-122"/>
                <a:ea typeface="微软雅黑" panose="020B0503020204020204" pitchFamily="34" charset="-122"/>
              </a:rPr>
              <a:t>亿</a:t>
            </a:r>
            <a:r>
              <a:rPr lang="zh-CN" altLang="en-US" b="1" dirty="0">
                <a:latin typeface="微软雅黑" panose="020B0503020204020204" pitchFamily="34" charset="-122"/>
                <a:ea typeface="微软雅黑" panose="020B0503020204020204" pitchFamily="34" charset="-122"/>
              </a:rPr>
              <a:t>，项目</a:t>
            </a:r>
            <a:r>
              <a:rPr lang="zh-CN" altLang="en-US" b="1" dirty="0">
                <a:solidFill>
                  <a:srgbClr val="C00000"/>
                </a:solidFill>
                <a:latin typeface="微软雅黑" panose="020B0503020204020204" pitchFamily="34" charset="-122"/>
                <a:ea typeface="微软雅黑" panose="020B0503020204020204" pitchFamily="34" charset="-122"/>
              </a:rPr>
              <a:t>建设分为两期</a:t>
            </a:r>
            <a:r>
              <a:rPr lang="zh-CN" altLang="en-US"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2019</a:t>
            </a:r>
            <a:r>
              <a:rPr lang="zh-CN" altLang="en-US" b="1" dirty="0">
                <a:latin typeface="微软雅黑" panose="020B0503020204020204" pitchFamily="34" charset="-122"/>
                <a:ea typeface="微软雅黑" panose="020B0503020204020204" pitchFamily="34" charset="-122"/>
              </a:rPr>
              <a:t>年项目建设完成。</a:t>
            </a:r>
          </a:p>
          <a:p>
            <a:pPr marL="285750" indent="-285750">
              <a:lnSpc>
                <a:spcPct val="125000"/>
              </a:lnSpc>
              <a:spcBef>
                <a:spcPts val="600"/>
              </a:spcBef>
              <a:spcAft>
                <a:spcPts val="600"/>
              </a:spcAft>
              <a:buFont typeface="Wingdings" panose="05000000000000000000" pitchFamily="2" charset="2"/>
              <a:buChar char="p"/>
            </a:pPr>
            <a:r>
              <a:rPr lang="zh-CN" altLang="en-US" b="1" dirty="0">
                <a:latin typeface="微软雅黑" panose="020B0503020204020204" pitchFamily="34" charset="-122"/>
                <a:ea typeface="微软雅黑" panose="020B0503020204020204" pitchFamily="34" charset="-122"/>
              </a:rPr>
              <a:t>项目一期</a:t>
            </a:r>
            <a:r>
              <a:rPr lang="en-US" altLang="zh-CN" b="1" dirty="0">
                <a:latin typeface="微软雅黑" panose="020B0503020204020204" pitchFamily="34" charset="-122"/>
                <a:ea typeface="微软雅黑" panose="020B0503020204020204" pitchFamily="34" charset="-122"/>
              </a:rPr>
              <a:t>:</a:t>
            </a:r>
          </a:p>
          <a:p>
            <a:pPr>
              <a:lnSpc>
                <a:spcPct val="125000"/>
              </a:lnSpc>
              <a:spcBef>
                <a:spcPts val="600"/>
              </a:spcBef>
              <a:spcAft>
                <a:spcPts val="600"/>
              </a:spcAft>
            </a:pPr>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对通州区</a:t>
            </a:r>
            <a:r>
              <a:rPr lang="zh-CN" altLang="en-US" b="1" dirty="0">
                <a:solidFill>
                  <a:srgbClr val="C00000"/>
                </a:solidFill>
                <a:latin typeface="微软雅黑" panose="020B0503020204020204" pitchFamily="34" charset="-122"/>
                <a:ea typeface="微软雅黑" panose="020B0503020204020204" pitchFamily="34" charset="-122"/>
              </a:rPr>
              <a:t>信号灯路口进行升级改造</a:t>
            </a:r>
            <a:r>
              <a:rPr lang="zh-CN" altLang="en-US" b="1" dirty="0">
                <a:latin typeface="微软雅黑" panose="020B0503020204020204" pitchFamily="34" charset="-122"/>
                <a:ea typeface="微软雅黑" panose="020B0503020204020204" pitchFamily="34" charset="-122"/>
              </a:rPr>
              <a:t>，建立</a:t>
            </a:r>
            <a:r>
              <a:rPr lang="zh-CN" altLang="en-US" b="1" dirty="0">
                <a:solidFill>
                  <a:srgbClr val="C00000"/>
                </a:solidFill>
                <a:latin typeface="微软雅黑" panose="020B0503020204020204" pitchFamily="34" charset="-122"/>
                <a:ea typeface="微软雅黑" panose="020B0503020204020204" pitchFamily="34" charset="-122"/>
              </a:rPr>
              <a:t>智能交通系统</a:t>
            </a:r>
            <a:r>
              <a:rPr lang="zh-CN" altLang="en-US" b="1" dirty="0">
                <a:latin typeface="微软雅黑" panose="020B0503020204020204" pitchFamily="34" charset="-122"/>
                <a:ea typeface="微软雅黑" panose="020B0503020204020204" pitchFamily="34" charset="-122"/>
              </a:rPr>
              <a:t>，对现况信息系统进行整合</a:t>
            </a:r>
            <a:r>
              <a:rPr lang="zh-CN" altLang="en-US" b="1" dirty="0">
                <a:solidFill>
                  <a:srgbClr val="C00000"/>
                </a:solidFill>
                <a:latin typeface="微软雅黑" panose="020B0503020204020204" pitchFamily="34" charset="-122"/>
                <a:ea typeface="微软雅黑" panose="020B0503020204020204" pitchFamily="34" charset="-122"/>
              </a:rPr>
              <a:t>组建市政市容委大数据平台</a:t>
            </a:r>
            <a:r>
              <a:rPr lang="zh-CN" altLang="en-US" b="1" dirty="0">
                <a:latin typeface="微软雅黑" panose="020B0503020204020204" pitchFamily="34" charset="-122"/>
                <a:ea typeface="微软雅黑" panose="020B0503020204020204" pitchFamily="34" charset="-122"/>
              </a:rPr>
              <a:t>。主要包括信号灯基础设施升级改造、智慧市政与智能交通信号控制平台建设、信号控制机及平台网络连接等。主要工作内容为信号灯土建及电气工程、信号灯安装工程、指挥中心装饰工程、红绿灯联网工程。</a:t>
            </a:r>
          </a:p>
          <a:p>
            <a:pPr marL="285750" indent="-285750">
              <a:spcBef>
                <a:spcPts val="600"/>
              </a:spcBef>
              <a:spcAft>
                <a:spcPts val="600"/>
              </a:spcAft>
              <a:buFont typeface="Wingdings" panose="05000000000000000000" pitchFamily="2" charset="2"/>
              <a:buChar char="p"/>
            </a:pPr>
            <a:r>
              <a:rPr lang="zh-CN" altLang="en-US" b="1" dirty="0">
                <a:latin typeface="微软雅黑" panose="020B0503020204020204" pitchFamily="34" charset="-122"/>
                <a:ea typeface="微软雅黑" panose="020B0503020204020204" pitchFamily="34" charset="-122"/>
              </a:rPr>
              <a:t>项目二期</a:t>
            </a:r>
            <a:r>
              <a:rPr lang="en-US" altLang="zh-CN" b="1" dirty="0">
                <a:latin typeface="微软雅黑" panose="020B0503020204020204" pitchFamily="34" charset="-122"/>
                <a:ea typeface="微软雅黑" panose="020B0503020204020204" pitchFamily="34" charset="-122"/>
              </a:rPr>
              <a:t>:</a:t>
            </a:r>
          </a:p>
          <a:p>
            <a:pPr>
              <a:spcBef>
                <a:spcPts val="600"/>
              </a:spcBef>
              <a:spcAft>
                <a:spcPts val="600"/>
              </a:spcAft>
            </a:pPr>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对通州区</a:t>
            </a:r>
            <a:r>
              <a:rPr lang="zh-CN" altLang="en-US" b="1" dirty="0">
                <a:solidFill>
                  <a:srgbClr val="C00000"/>
                </a:solidFill>
                <a:latin typeface="微软雅黑" panose="020B0503020204020204" pitchFamily="34" charset="-122"/>
                <a:ea typeface="微软雅黑" panose="020B0503020204020204" pitchFamily="34" charset="-122"/>
              </a:rPr>
              <a:t>信号灯路口进行升级改造</a:t>
            </a:r>
            <a:r>
              <a:rPr lang="zh-CN" altLang="en-US" b="1" dirty="0">
                <a:latin typeface="微软雅黑" panose="020B0503020204020204" pitchFamily="34" charset="-122"/>
                <a:ea typeface="微软雅黑" panose="020B0503020204020204" pitchFamily="34" charset="-122"/>
              </a:rPr>
              <a:t>，</a:t>
            </a:r>
            <a:r>
              <a:rPr lang="zh-CN" altLang="en-US" b="1" dirty="0">
                <a:solidFill>
                  <a:srgbClr val="C00000"/>
                </a:solidFill>
                <a:latin typeface="微软雅黑" panose="020B0503020204020204" pitchFamily="34" charset="-122"/>
                <a:ea typeface="微软雅黑" panose="020B0503020204020204" pitchFamily="34" charset="-122"/>
              </a:rPr>
              <a:t>接入智能交通系统</a:t>
            </a:r>
            <a:r>
              <a:rPr lang="zh-CN" altLang="en-US" b="1" dirty="0">
                <a:latin typeface="微软雅黑" panose="020B0503020204020204" pitchFamily="34" charset="-122"/>
                <a:ea typeface="微软雅黑" panose="020B0503020204020204" pitchFamily="34" charset="-122"/>
              </a:rPr>
              <a:t>。主要包括信号灯基础设施升级改造，信号控制机接入现有智能交通信号控制系统并实现联网联控，附属工程等。</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主要内容包括</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信号灯工程、安装工程、人行步道自适应工程、通信联网工程、指挥中心网</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络安全工程、指挥大厅环境提升工程、指挥中心建筑工程、西餐厅精装修工程等</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982573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749BF48-E870-4477-BCE1-2E0EB345957E}"/>
              </a:ext>
            </a:extLst>
          </p:cNvPr>
          <p:cNvSpPr/>
          <p:nvPr/>
        </p:nvSpPr>
        <p:spPr>
          <a:xfrm>
            <a:off x="539553" y="188640"/>
            <a:ext cx="4680520" cy="460375"/>
          </a:xfrm>
          <a:prstGeom prst="rect">
            <a:avLst/>
          </a:prstGeom>
        </p:spPr>
        <p:txBody>
          <a:bodyPr wrap="square">
            <a:spAutoFit/>
          </a:bodyPr>
          <a:lstStyle/>
          <a:p>
            <a:pPr fontAlgn="auto">
              <a:spcBef>
                <a:spcPts val="0"/>
              </a:spcBef>
              <a:spcAft>
                <a:spcPts val="0"/>
              </a:spcAft>
              <a:defRPr/>
            </a:pPr>
            <a:r>
              <a:rPr lang="zh-CN" altLang="en-US" sz="2400" b="1" kern="0" dirty="0">
                <a:solidFill>
                  <a:prstClr val="black"/>
                </a:solidFill>
                <a:latin typeface="微软雅黑" panose="020B0503020204020204" pitchFamily="34" charset="-122"/>
                <a:ea typeface="微软雅黑" panose="020B0503020204020204" pitchFamily="34" charset="-122"/>
              </a:rPr>
              <a:t>项目关键数据</a:t>
            </a:r>
          </a:p>
        </p:txBody>
      </p:sp>
      <p:graphicFrame>
        <p:nvGraphicFramePr>
          <p:cNvPr id="5" name="图示 4">
            <a:extLst>
              <a:ext uri="{FF2B5EF4-FFF2-40B4-BE49-F238E27FC236}">
                <a16:creationId xmlns:a16="http://schemas.microsoft.com/office/drawing/2014/main" id="{0EEAC3CE-05AF-45B3-A3FB-078F65FF1545}"/>
              </a:ext>
            </a:extLst>
          </p:cNvPr>
          <p:cNvGraphicFramePr/>
          <p:nvPr>
            <p:extLst>
              <p:ext uri="{D42A27DB-BD31-4B8C-83A1-F6EECF244321}">
                <p14:modId xmlns:p14="http://schemas.microsoft.com/office/powerpoint/2010/main" val="2881345670"/>
              </p:ext>
            </p:extLst>
          </p:nvPr>
        </p:nvGraphicFramePr>
        <p:xfrm>
          <a:off x="1043608" y="836712"/>
          <a:ext cx="6768752" cy="5908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8881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EF66D4B-4307-49B3-989F-FDD77B05E2DA}"/>
              </a:ext>
            </a:extLst>
          </p:cNvPr>
          <p:cNvSpPr/>
          <p:nvPr/>
        </p:nvSpPr>
        <p:spPr>
          <a:xfrm>
            <a:off x="539553" y="188640"/>
            <a:ext cx="4680520" cy="460375"/>
          </a:xfrm>
          <a:prstGeom prst="rect">
            <a:avLst/>
          </a:prstGeom>
        </p:spPr>
        <p:txBody>
          <a:bodyPr wrap="square">
            <a:spAutoFit/>
          </a:bodyPr>
          <a:lstStyle/>
          <a:p>
            <a:pPr fontAlgn="auto">
              <a:spcBef>
                <a:spcPts val="0"/>
              </a:spcBef>
              <a:spcAft>
                <a:spcPts val="0"/>
              </a:spcAft>
              <a:defRPr/>
            </a:pPr>
            <a:r>
              <a:rPr lang="zh-CN" altLang="en-US" sz="2400" b="1" kern="0" dirty="0">
                <a:solidFill>
                  <a:prstClr val="black"/>
                </a:solidFill>
                <a:latin typeface="微软雅黑" panose="020B0503020204020204" pitchFamily="34" charset="-122"/>
                <a:ea typeface="微软雅黑" panose="020B0503020204020204" pitchFamily="34" charset="-122"/>
              </a:rPr>
              <a:t>项目创新点</a:t>
            </a:r>
          </a:p>
        </p:txBody>
      </p:sp>
      <p:graphicFrame>
        <p:nvGraphicFramePr>
          <p:cNvPr id="5" name="图示 4">
            <a:extLst>
              <a:ext uri="{FF2B5EF4-FFF2-40B4-BE49-F238E27FC236}">
                <a16:creationId xmlns:a16="http://schemas.microsoft.com/office/drawing/2014/main" id="{38D3A6FE-CE94-4E28-A2C8-9F3B3D7943E5}"/>
              </a:ext>
            </a:extLst>
          </p:cNvPr>
          <p:cNvGraphicFramePr/>
          <p:nvPr>
            <p:extLst>
              <p:ext uri="{D42A27DB-BD31-4B8C-83A1-F6EECF244321}">
                <p14:modId xmlns:p14="http://schemas.microsoft.com/office/powerpoint/2010/main" val="1659110720"/>
              </p:ext>
            </p:extLst>
          </p:nvPr>
        </p:nvGraphicFramePr>
        <p:xfrm>
          <a:off x="611560" y="1448780"/>
          <a:ext cx="7704856" cy="4716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3130211"/>
      </p:ext>
    </p:extLst>
  </p:cSld>
  <p:clrMapOvr>
    <a:masterClrMapping/>
  </p:clrMapOvr>
</p:sld>
</file>

<file path=ppt/theme/theme1.xml><?xml version="1.0" encoding="utf-8"?>
<a:theme xmlns:a="http://schemas.openxmlformats.org/drawingml/2006/main" name="新建 Microsoft Office PowerPoint 演示文稿">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新建 Microsoft Office PowerPoint 演示文稿</Template>
  <TotalTime>150</TotalTime>
  <Words>468</Words>
  <Application>Microsoft Office PowerPoint</Application>
  <PresentationFormat>全屏显示(4:3)</PresentationFormat>
  <Paragraphs>31</Paragraphs>
  <Slides>5</Slides>
  <Notes>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5</vt:i4>
      </vt:variant>
    </vt:vector>
  </HeadingPairs>
  <TitlesOfParts>
    <vt:vector size="11" baseType="lpstr">
      <vt:lpstr>微软雅黑</vt:lpstr>
      <vt:lpstr>Arial</vt:lpstr>
      <vt:lpstr>Calibri</vt:lpstr>
      <vt:lpstr>Times New Roman</vt:lpstr>
      <vt:lpstr>Wingdings</vt:lpstr>
      <vt:lpstr>新建 Microsoft Office 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崔纪鹏</dc:creator>
  <cp:lastModifiedBy>L SW</cp:lastModifiedBy>
  <cp:revision>1836</cp:revision>
  <cp:lastPrinted>2021-05-10T06:11:00Z</cp:lastPrinted>
  <dcterms:created xsi:type="dcterms:W3CDTF">2014-05-12T01:14:00Z</dcterms:created>
  <dcterms:modified xsi:type="dcterms:W3CDTF">2023-04-06T09:23:52Z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2722270A1A5945C38D928CE1D1449076</vt:lpwstr>
  </property>
  <property fmtid="{D5CDD505-2E9C-101B-9397-08002B2CF9AE}" pid="3" name="KSOProductBuildVer">
    <vt:lpwstr>2052-11.1.0.11045</vt:lpwstr>
  </property>
</Properties>
</file>