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917" r:id="rId2"/>
    <p:sldId id="1634" r:id="rId3"/>
    <p:sldId id="1628" r:id="rId4"/>
    <p:sldId id="1633" r:id="rId5"/>
    <p:sldId id="1632" r:id="rId6"/>
  </p:sldIdLst>
  <p:sldSz cx="9144000" cy="6858000" type="screen4x3"/>
  <p:notesSz cx="6761163" cy="99425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7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}" initials="" lastIdx="5" clrIdx="0"/>
  <p:cmAuthor id="1" name="bing" initials="b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DF"/>
    <a:srgbClr val="FEF6F0"/>
    <a:srgbClr val="FDEADA"/>
    <a:srgbClr val="FBFBFB"/>
    <a:srgbClr val="EEA41E"/>
    <a:srgbClr val="8F77AD"/>
    <a:srgbClr val="F7F7F7"/>
    <a:srgbClr val="D6D3BC"/>
    <a:srgbClr val="E88B0E"/>
    <a:srgbClr val="EDA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56" autoAdjust="0"/>
    <p:restoredTop sz="85202" autoAdjust="0"/>
  </p:normalViewPr>
  <p:slideViewPr>
    <p:cSldViewPr>
      <p:cViewPr varScale="1">
        <p:scale>
          <a:sx n="98" d="100"/>
          <a:sy n="98" d="100"/>
        </p:scale>
        <p:origin x="2300" y="56"/>
      </p:cViewPr>
      <p:guideLst>
        <p:guide orient="horz" pos="2172"/>
        <p:guide pos="723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>
        <p:guide orient="horz" pos="3149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3DC52A2-5DD9-4543-8FE7-CF772EED5F34}" type="datetimeFigureOut">
              <a:rPr lang="zh-CN" altLang="en-US"/>
              <a:t>2022/4/13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F95C194-74E5-4A9B-A4BC-161BB1B1740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46ADB82-22C3-4494-ACC0-6BEEC5D9C864}" type="datetimeFigureOut">
              <a:rPr lang="zh-CN" altLang="en-US"/>
              <a:t>2022/4/13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E2AF94F-46DB-48E9-9BE4-47CC3C0E9BA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64DC639-FE4A-4ED4-95C2-F86505992B9D}" type="slidenum">
              <a:rPr lang="zh-CN" altLang="en-US" smtClean="0">
                <a:solidFill>
                  <a:srgbClr val="000000"/>
                </a:solidFill>
                <a:ea typeface="宋体" panose="02010600030101010101" pitchFamily="2" charset="-122"/>
              </a:rPr>
              <a:t>1</a:t>
            </a:fld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8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40F8CF1-28FC-442E-A385-32484E3A4AA6}" type="datetimeFigureOut">
              <a:rPr lang="zh-CN" altLang="en-US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0E76F7C-221A-4D24-B0B9-7A418D0825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D3CA969-7A83-4C4D-A736-FC8D595626EB}" type="datetimeFigureOut">
              <a:rPr lang="zh-CN" altLang="en-US"/>
              <a:t>2022/4/13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7A0794-689A-4517-A2EE-EB3B67AF50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D3CA969-7A83-4C4D-A736-FC8D595626EB}" type="datetimeFigureOut">
              <a:rPr lang="zh-CN" altLang="en-US"/>
              <a:t>2022/4/13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7A0794-689A-4517-A2EE-EB3B67AF509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0" y="836712"/>
            <a:ext cx="9144000" cy="5472608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107504" y="908719"/>
            <a:ext cx="8928992" cy="5812755"/>
          </a:xfrm>
          <a:prstGeom prst="rect">
            <a:avLst/>
          </a:prstGeom>
          <a:solidFill>
            <a:srgbClr val="FEF6F0"/>
          </a:solidFill>
          <a:ln>
            <a:solidFill>
              <a:srgbClr val="FEF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825750"/>
            <a:ext cx="9144000" cy="13366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0">
                <a:schemeClr val="bg1"/>
              </a:gs>
              <a:gs pos="9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91" tIns="40046" rIns="80091" bIns="40046"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96888" y="738188"/>
            <a:ext cx="8150225" cy="100012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2B4EE"/>
          </a:solidFill>
          <a:ln w="12700">
            <a:solidFill>
              <a:srgbClr val="4F81BD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24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060575"/>
            <a:ext cx="9144000" cy="15128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698" name="Text Box 12"/>
          <p:cNvSpPr txBox="1">
            <a:spLocks noChangeArrowheads="1"/>
          </p:cNvSpPr>
          <p:nvPr/>
        </p:nvSpPr>
        <p:spPr bwMode="auto">
          <a:xfrm>
            <a:off x="324135" y="2420575"/>
            <a:ext cx="867645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CN" altLang="zh-CN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北京市电子警察项目</a:t>
            </a:r>
            <a:endParaRPr sz="36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2" name="Rectangle 5"/>
          <p:cNvSpPr>
            <a:spLocks noChangeArrowheads="1"/>
          </p:cNvSpPr>
          <p:nvPr/>
        </p:nvSpPr>
        <p:spPr bwMode="auto">
          <a:xfrm>
            <a:off x="5184775" y="3632200"/>
            <a:ext cx="3959225" cy="46038"/>
          </a:xfrm>
          <a:prstGeom prst="rect">
            <a:avLst/>
          </a:prstGeom>
          <a:solidFill>
            <a:schemeClr val="accent3">
              <a:alpha val="81175"/>
            </a:schemeClr>
          </a:solidFill>
          <a:ln w="9525" algn="ctr">
            <a:noFill/>
            <a:miter lim="800000"/>
          </a:ln>
          <a:effectLst/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440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707" name="标题 4"/>
          <p:cNvSpPr txBox="1"/>
          <p:nvPr/>
        </p:nvSpPr>
        <p:spPr bwMode="auto">
          <a:xfrm>
            <a:off x="683578" y="4544695"/>
            <a:ext cx="8064251" cy="1647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 eaLnBrk="0" hangingPunct="0">
              <a:lnSpc>
                <a:spcPct val="150000"/>
              </a:lnSpc>
            </a:pP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r" eaLnBrk="0" hangingPunct="0">
              <a:lnSpc>
                <a:spcPct val="150000"/>
              </a:lnSpc>
            </a:pP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/>
          <p:cNvSpPr/>
          <p:nvPr/>
        </p:nvSpPr>
        <p:spPr bwMode="auto">
          <a:xfrm>
            <a:off x="170180" y="1065509"/>
            <a:ext cx="8803640" cy="2147467"/>
          </a:xfrm>
          <a:prstGeom prst="roundRect">
            <a:avLst>
              <a:gd name="adj" fmla="val 3872"/>
            </a:avLst>
          </a:prstGeom>
          <a:solidFill>
            <a:srgbClr val="FCEBDD"/>
          </a:solidFill>
          <a:ln w="9525" algn="ctr">
            <a:noFill/>
            <a:round/>
          </a:ln>
        </p:spPr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年北京电子警察升级应用中，实现了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4K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单相机管控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个车道，抓拍闯红灯、闯黄灯、压线、路口越线停车违法行为。</a:t>
            </a:r>
            <a:endParaRPr lang="en-US" altLang="zh-CN" sz="18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18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海康威视的</a:t>
            </a:r>
            <a:r>
              <a:rPr lang="zh-CN" altLang="zh-CN" sz="18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闯红灯自动记录系统</a:t>
            </a:r>
            <a:r>
              <a:rPr lang="zh-CN" altLang="zh-CN" sz="18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在系统设计方面，将车辆视频检测、违法判断、图片抓拍、车牌识别、数据存储、在线存储集成于一体化抓拍单元当中，提升整个系统的集成度、稳定性与性价比，实现电子警察从“组合式系统”向“</a:t>
            </a:r>
            <a:r>
              <a:rPr lang="zh-CN" altLang="zh-CN" sz="18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一体化集成系统</a:t>
            </a:r>
            <a:r>
              <a:rPr lang="zh-CN" altLang="zh-CN" sz="18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”的转变。</a:t>
            </a:r>
            <a:endParaRPr lang="zh-CN" altLang="zh-CN" sz="18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CF2B2A4-B18F-4504-B99F-55164C8B8FA2}"/>
              </a:ext>
            </a:extLst>
          </p:cNvPr>
          <p:cNvSpPr txBox="1"/>
          <p:nvPr/>
        </p:nvSpPr>
        <p:spPr>
          <a:xfrm>
            <a:off x="322802" y="3441307"/>
            <a:ext cx="3744357" cy="3869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设备系统升级：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个十字路口每个方向各安装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万像素视频抓拍机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含百万像素镜头、网络防雷保护器、电源、护罩及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32G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高速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SD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每个车道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环境补光灯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个路口共用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台终端管理控制主机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4F94FB0-1A45-47B0-9C5F-A1B11051097C}"/>
              </a:ext>
            </a:extLst>
          </p:cNvPr>
          <p:cNvSpPr txBox="1"/>
          <p:nvPr/>
        </p:nvSpPr>
        <p:spPr>
          <a:xfrm>
            <a:off x="5291414" y="631005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系统实现交通秩序综合管理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设计思路（应用）">
            <a:extLst>
              <a:ext uri="{FF2B5EF4-FFF2-40B4-BE49-F238E27FC236}">
                <a16:creationId xmlns:a16="http://schemas.microsoft.com/office/drawing/2014/main" id="{A451508D-4933-441A-A90F-3C268CD1C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94" y="3429000"/>
            <a:ext cx="4584700" cy="2856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10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/>
          <p:cNvSpPr/>
          <p:nvPr/>
        </p:nvSpPr>
        <p:spPr bwMode="auto">
          <a:xfrm>
            <a:off x="170180" y="1027238"/>
            <a:ext cx="8803640" cy="1440899"/>
          </a:xfrm>
          <a:prstGeom prst="roundRect">
            <a:avLst>
              <a:gd name="adj" fmla="val 3872"/>
            </a:avLst>
          </a:prstGeom>
          <a:solidFill>
            <a:srgbClr val="FCEBDD"/>
          </a:solidFill>
          <a:ln w="9525" algn="ctr">
            <a:noFill/>
            <a:round/>
          </a:ln>
        </p:spPr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高清电子警察系统由</a:t>
            </a:r>
            <a:r>
              <a:rPr lang="zh-CN" altLang="en-US" sz="18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前端子系统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以及传输与</a:t>
            </a:r>
            <a:r>
              <a:rPr lang="zh-CN" altLang="en-US" sz="18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后端管理子系统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组成，实现对路口机动车闯红灯、逆行、压线、不按所需行进方向驶入导向车道、不按规定车道行驶等交通违法行为的自动抓拍、记录、传输和处理，同时系统还兼具卡口功能，能够实时记录通行车辆的信息。</a:t>
            </a:r>
            <a:endParaRPr lang="zh-CN" altLang="zh-CN" sz="18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系统介绍</a:t>
            </a:r>
          </a:p>
        </p:txBody>
      </p:sp>
      <p:pic>
        <p:nvPicPr>
          <p:cNvPr id="8" name="图片 7" descr="系统结构">
            <a:extLst>
              <a:ext uri="{FF2B5EF4-FFF2-40B4-BE49-F238E27FC236}">
                <a16:creationId xmlns:a16="http://schemas.microsoft.com/office/drawing/2014/main" id="{6B846768-E089-4BC5-A7FA-1B725557A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1683"/>
            <a:ext cx="6139379" cy="39073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46658A4-0ED9-469B-9B2B-B16015F91E6F}"/>
              </a:ext>
            </a:extLst>
          </p:cNvPr>
          <p:cNvSpPr txBox="1"/>
          <p:nvPr/>
        </p:nvSpPr>
        <p:spPr>
          <a:xfrm>
            <a:off x="3203848" y="653898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800" b="1" dirty="0">
                <a:effectLst/>
                <a:ea typeface="Times New Roman" panose="02020603050405020304" pitchFamily="18" charset="0"/>
              </a:rPr>
              <a:t> </a:t>
            </a:r>
            <a:r>
              <a:rPr lang="zh-CN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电子警察系统结构示意图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应用效果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5605" y="980440"/>
            <a:ext cx="34387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电子警察抓拍闯红灯应用效果图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EB47A8-27C0-483F-9DC6-00B1DD0ED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3132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5" name="图片 6">
            <a:extLst>
              <a:ext uri="{FF2B5EF4-FFF2-40B4-BE49-F238E27FC236}">
                <a16:creationId xmlns:a16="http://schemas.microsoft.com/office/drawing/2014/main" id="{1A941138-3A04-4BD2-9C6C-BC07F1937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48506"/>
            <a:ext cx="7200799" cy="426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096597C-296C-403A-AF6D-71B8C93240FD}"/>
              </a:ext>
            </a:extLst>
          </p:cNvPr>
          <p:cNvSpPr txBox="1"/>
          <p:nvPr/>
        </p:nvSpPr>
        <p:spPr>
          <a:xfrm>
            <a:off x="395605" y="1487819"/>
            <a:ext cx="8532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通过成像技术和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技术的加持，实现了闯红灯、不按导向车道行驶、逆行、机占非、压黄线、违法变道、不礼让行人、人行横道线掉头、越线停车、大弯小转、左转不让直行、交叉口滞留、人行横道线停车等违章行为识别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41B3321-05A6-4729-927E-8EC9A2AE1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45" y="2780928"/>
            <a:ext cx="8737510" cy="379140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3F76ACC0-866C-4D8D-9B25-FE840CAA1B32}"/>
              </a:ext>
            </a:extLst>
          </p:cNvPr>
          <p:cNvSpPr txBox="1"/>
          <p:nvPr/>
        </p:nvSpPr>
        <p:spPr>
          <a:xfrm>
            <a:off x="395605" y="980440"/>
            <a:ext cx="34387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电子警察抓拍闯红灯应用效果图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E9677E8-F11B-4A48-8468-35F1A3D4660F}"/>
              </a:ext>
            </a:extLst>
          </p:cNvPr>
          <p:cNvSpPr txBox="1"/>
          <p:nvPr/>
        </p:nvSpPr>
        <p:spPr>
          <a:xfrm>
            <a:off x="423481" y="1603685"/>
            <a:ext cx="82970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zh-CN" sz="1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针对大货车等闯红灯乱象，考虑到大货车车牌前后不一致、污损的情况，也结合了反向卡口来对大货车闯红灯的违法行为进行抓拍，也已投入非现场执法工作中</a:t>
            </a:r>
            <a:r>
              <a:rPr lang="zh-CN" altLang="en-US" sz="1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建 Microsoft Office PowerPoint 演示文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新建 Microsoft Office PowerPoint 演示文稿</Template>
  <TotalTime>24</TotalTime>
  <Words>379</Words>
  <Application>Microsoft Office PowerPoint</Application>
  <PresentationFormat>全屏显示(4:3)</PresentationFormat>
  <Paragraphs>21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Times New Roman</vt:lpstr>
      <vt:lpstr>Wingdings</vt:lpstr>
      <vt:lpstr>新建 Microsoft Office 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崔纪鹏</dc:creator>
  <cp:lastModifiedBy>serveru</cp:lastModifiedBy>
  <cp:revision>1834</cp:revision>
  <cp:lastPrinted>2021-05-10T06:11:00Z</cp:lastPrinted>
  <dcterms:created xsi:type="dcterms:W3CDTF">2014-05-12T01:14:00Z</dcterms:created>
  <dcterms:modified xsi:type="dcterms:W3CDTF">2022-04-13T03:41:43Z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A938221F98424A54B797B2B7179879E5</vt:lpwstr>
  </property>
  <property fmtid="{D5CDD505-2E9C-101B-9397-08002B2CF9AE}" pid="3" name="KSOProductBuildVer">
    <vt:lpwstr>2052-11.1.0.11045</vt:lpwstr>
  </property>
</Properties>
</file>