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917" r:id="rId2"/>
    <p:sldId id="1628" r:id="rId3"/>
    <p:sldId id="1629" r:id="rId4"/>
    <p:sldId id="1630" r:id="rId5"/>
  </p:sldIdLst>
  <p:sldSz cx="9144000" cy="6858000" type="screen4x3"/>
  <p:notesSz cx="6761163" cy="99425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7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}" initials="" lastIdx="5" clrIdx="0"/>
  <p:cmAuthor id="1" name="bing" initials="b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D3F5"/>
    <a:srgbClr val="64C6F2"/>
    <a:srgbClr val="32B4EE"/>
    <a:srgbClr val="FDEADA"/>
    <a:srgbClr val="FDECDF"/>
    <a:srgbClr val="FEF6F0"/>
    <a:srgbClr val="FBFBFB"/>
    <a:srgbClr val="EEA41E"/>
    <a:srgbClr val="8F77AD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6" autoAdjust="0"/>
    <p:restoredTop sz="96404" autoAdjust="0"/>
  </p:normalViewPr>
  <p:slideViewPr>
    <p:cSldViewPr>
      <p:cViewPr varScale="1">
        <p:scale>
          <a:sx n="74" d="100"/>
          <a:sy n="74" d="100"/>
        </p:scale>
        <p:origin x="1276" y="48"/>
      </p:cViewPr>
      <p:guideLst>
        <p:guide orient="horz" pos="2160"/>
        <p:guide pos="740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2"/>
      </p:cViewPr>
      <p:guideLst>
        <p:guide orient="horz" pos="3131"/>
        <p:guide pos="21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DC52A2-5DD9-4543-8FE7-CF772EED5F34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F95C194-74E5-4A9B-A4BC-161BB1B17405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6ADB82-22C3-4494-ACC0-6BEEC5D9C864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E2AF94F-46DB-48E9-9BE4-47CC3C0E9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64DC639-FE4A-4ED4-95C2-F86505992B9D}" type="slidenum">
              <a:rPr lang="zh-CN" altLang="en-US" smtClean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40F8CF1-28FC-442E-A385-32484E3A4AA6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0E76F7C-221A-4D24-B0B9-7A418D0825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0" y="836712"/>
            <a:ext cx="9144000" cy="5472608"/>
          </a:xfrm>
          <a:prstGeom prst="rect">
            <a:avLst/>
          </a:prstGeom>
          <a:solidFill>
            <a:srgbClr val="FBFBFB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07504" y="908719"/>
            <a:ext cx="8928992" cy="5812755"/>
          </a:xfrm>
          <a:prstGeom prst="rect">
            <a:avLst/>
          </a:prstGeom>
          <a:solidFill>
            <a:srgbClr val="FEF6F0"/>
          </a:solidFill>
          <a:ln>
            <a:solidFill>
              <a:srgbClr val="FEF6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825750"/>
            <a:ext cx="9144000" cy="1336675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0">
                <a:schemeClr val="bg1"/>
              </a:gs>
              <a:gs pos="97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91" tIns="40046" rIns="80091" bIns="40046" anchor="ctr"/>
          <a:lstStyle/>
          <a:p>
            <a:pPr algn="ctr" eaLnBrk="0" hangingPunct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96888" y="738188"/>
            <a:ext cx="8150225" cy="100012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2B4EE"/>
          </a:solidFill>
          <a:ln w="12700">
            <a:solidFill>
              <a:srgbClr val="4F81BD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240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2060575"/>
            <a:ext cx="9144000" cy="1512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698" name="Text Box 12"/>
          <p:cNvSpPr txBox="1">
            <a:spLocks noChangeArrowheads="1"/>
          </p:cNvSpPr>
          <p:nvPr/>
        </p:nvSpPr>
        <p:spPr bwMode="auto">
          <a:xfrm>
            <a:off x="378110" y="2251665"/>
            <a:ext cx="8676456" cy="13542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zh-CN" alt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济南交通大脑建设服务</a:t>
            </a:r>
            <a:endParaRPr lang="en-US" altLang="zh-CN" sz="3600" b="1" dirty="0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zh-CN" alt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智能交通项目</a:t>
            </a:r>
            <a:endParaRPr sz="3600" b="1" dirty="0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184775" y="3632200"/>
            <a:ext cx="3959225" cy="46038"/>
          </a:xfrm>
          <a:prstGeom prst="rect">
            <a:avLst/>
          </a:prstGeom>
          <a:solidFill>
            <a:schemeClr val="accent3">
              <a:alpha val="81175"/>
            </a:schemeClr>
          </a:solidFill>
          <a:ln w="9525" algn="ctr">
            <a:noFill/>
            <a:miter lim="800000"/>
          </a:ln>
          <a:effectLst/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4400">
              <a:solidFill>
                <a:srgbClr val="1F497D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707" name="标题 4"/>
          <p:cNvSpPr txBox="1"/>
          <p:nvPr/>
        </p:nvSpPr>
        <p:spPr bwMode="auto">
          <a:xfrm>
            <a:off x="683578" y="4544695"/>
            <a:ext cx="8064251" cy="1647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 eaLnBrk="0" hangingPunct="0">
              <a:lnSpc>
                <a:spcPct val="150000"/>
              </a:lnSpc>
            </a:pP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r" eaLnBrk="0" hangingPunct="0">
              <a:lnSpc>
                <a:spcPct val="150000"/>
              </a:lnSpc>
            </a:pP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ounded Rectangle 8"/>
          <p:cNvSpPr/>
          <p:nvPr/>
        </p:nvSpPr>
        <p:spPr bwMode="auto">
          <a:xfrm>
            <a:off x="5036985" y="3833956"/>
            <a:ext cx="3805555" cy="2649219"/>
          </a:xfrm>
          <a:prstGeom prst="roundRect">
            <a:avLst>
              <a:gd name="adj" fmla="val 3872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业主单位：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济南交警支队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执行单位：</a:t>
            </a:r>
            <a:r>
              <a:rPr lang="zh-CN" altLang="en-US" sz="16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北京易华录信息技术股份有限公司</a:t>
            </a:r>
            <a:endParaRPr lang="en-US" altLang="zh-CN" sz="1600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sz="2000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智能交通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项目简介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0962" y="1163386"/>
            <a:ext cx="3756660" cy="2265614"/>
          </a:xfrm>
          <a:prstGeom prst="rect">
            <a:avLst/>
          </a:prstGeom>
          <a:noFill/>
        </p:spPr>
      </p:pic>
      <p:sp>
        <p:nvSpPr>
          <p:cNvPr id="27" name="Rectangle 84"/>
          <p:cNvSpPr>
            <a:spLocks noChangeArrowheads="1"/>
          </p:cNvSpPr>
          <p:nvPr/>
        </p:nvSpPr>
        <p:spPr bwMode="auto">
          <a:xfrm>
            <a:off x="5036985" y="951978"/>
            <a:ext cx="3904615" cy="2649220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84"/>
          <p:cNvSpPr>
            <a:spLocks noChangeArrowheads="1"/>
          </p:cNvSpPr>
          <p:nvPr/>
        </p:nvSpPr>
        <p:spPr bwMode="auto">
          <a:xfrm>
            <a:off x="667385" y="3713940"/>
            <a:ext cx="3904615" cy="2889250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D0C222E-270A-4847-A3A8-E000BF66270B}"/>
              </a:ext>
            </a:extLst>
          </p:cNvPr>
          <p:cNvSpPr/>
          <p:nvPr/>
        </p:nvSpPr>
        <p:spPr>
          <a:xfrm>
            <a:off x="735966" y="4606853"/>
            <a:ext cx="1814514" cy="433991"/>
          </a:xfrm>
          <a:prstGeom prst="rect">
            <a:avLst/>
          </a:prstGeom>
          <a:solidFill>
            <a:srgbClr val="87D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一云四中枢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30248BB-E935-4058-AC8A-AB2BC3CCA1EC}"/>
              </a:ext>
            </a:extLst>
          </p:cNvPr>
          <p:cNvSpPr/>
          <p:nvPr/>
        </p:nvSpPr>
        <p:spPr>
          <a:xfrm>
            <a:off x="2676598" y="4601940"/>
            <a:ext cx="1814514" cy="446596"/>
          </a:xfrm>
          <a:prstGeom prst="rect">
            <a:avLst/>
          </a:prstGeom>
          <a:solidFill>
            <a:srgbClr val="87D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一环十服务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68E2B1A-2D3E-4B65-86EC-43D92446C031}"/>
              </a:ext>
            </a:extLst>
          </p:cNvPr>
          <p:cNvSpPr txBox="1"/>
          <p:nvPr/>
        </p:nvSpPr>
        <p:spPr>
          <a:xfrm rot="5400000">
            <a:off x="459518" y="5528854"/>
            <a:ext cx="923330" cy="369331"/>
          </a:xfrm>
          <a:prstGeom prst="rect">
            <a:avLst/>
          </a:prstGeom>
          <a:solidFill>
            <a:srgbClr val="FDEADA"/>
          </a:solidFill>
        </p:spPr>
        <p:txBody>
          <a:bodyPr vert="vert270" wrap="square">
            <a:noAutofit/>
          </a:bodyPr>
          <a:lstStyle/>
          <a:p>
            <a:pPr algn="ctr"/>
            <a:r>
              <a:rPr lang="zh-CN" altLang="en-US" sz="1200" b="1" dirty="0"/>
              <a:t>交          通  云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99A1FA8-EB03-4AC8-AA8C-61F6FEA73314}"/>
              </a:ext>
            </a:extLst>
          </p:cNvPr>
          <p:cNvSpPr txBox="1"/>
          <p:nvPr/>
        </p:nvSpPr>
        <p:spPr>
          <a:xfrm rot="5400000">
            <a:off x="816714" y="5532699"/>
            <a:ext cx="923330" cy="369332"/>
          </a:xfrm>
          <a:prstGeom prst="rect">
            <a:avLst/>
          </a:prstGeom>
          <a:solidFill>
            <a:srgbClr val="FDEADA"/>
          </a:solidFill>
        </p:spPr>
        <p:txBody>
          <a:bodyPr vert="vert270" wrap="square">
            <a:spAutoFit/>
          </a:bodyPr>
          <a:lstStyle>
            <a:defPPr>
              <a:defRPr lang="zh-CN"/>
            </a:defPPr>
            <a:lvl1pPr algn="ctr"/>
          </a:lstStyle>
          <a:p>
            <a:r>
              <a:rPr lang="zh-CN" altLang="en-US" sz="1200" b="1" dirty="0"/>
              <a:t>感知中枢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C7B3042-092A-44D1-BBE4-9260B80190D9}"/>
              </a:ext>
            </a:extLst>
          </p:cNvPr>
          <p:cNvSpPr txBox="1"/>
          <p:nvPr/>
        </p:nvSpPr>
        <p:spPr>
          <a:xfrm rot="5400000">
            <a:off x="1888303" y="5528853"/>
            <a:ext cx="923330" cy="369332"/>
          </a:xfrm>
          <a:prstGeom prst="rect">
            <a:avLst/>
          </a:prstGeom>
          <a:solidFill>
            <a:srgbClr val="FDEADA"/>
          </a:solidFill>
        </p:spPr>
        <p:txBody>
          <a:bodyPr vert="vert270" wrap="square">
            <a:spAutoFit/>
          </a:bodyPr>
          <a:lstStyle>
            <a:defPPr>
              <a:defRPr lang="zh-CN"/>
            </a:defPPr>
            <a:lvl1pPr algn="ctr"/>
          </a:lstStyle>
          <a:p>
            <a:r>
              <a:rPr lang="zh-CN" altLang="en-US" sz="1200" b="1" dirty="0"/>
              <a:t>决策中枢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5D6B919-C0C5-462A-B9DE-43F52E93431D}"/>
              </a:ext>
            </a:extLst>
          </p:cNvPr>
          <p:cNvSpPr txBox="1"/>
          <p:nvPr/>
        </p:nvSpPr>
        <p:spPr>
          <a:xfrm rot="5400000">
            <a:off x="1173911" y="5532699"/>
            <a:ext cx="923330" cy="369332"/>
          </a:xfrm>
          <a:prstGeom prst="rect">
            <a:avLst/>
          </a:prstGeom>
          <a:solidFill>
            <a:srgbClr val="FDEADA"/>
          </a:solidFill>
        </p:spPr>
        <p:txBody>
          <a:bodyPr vert="vert270" wrap="square">
            <a:spAutoFit/>
          </a:bodyPr>
          <a:lstStyle>
            <a:defPPr>
              <a:defRPr lang="zh-CN"/>
            </a:defPPr>
            <a:lvl1pPr algn="ctr"/>
          </a:lstStyle>
          <a:p>
            <a:r>
              <a:rPr lang="zh-CN" altLang="en-US" sz="1200" b="1" dirty="0"/>
              <a:t>分析中枢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ADE75E7-82AE-4F72-98FB-5085C9132878}"/>
              </a:ext>
            </a:extLst>
          </p:cNvPr>
          <p:cNvSpPr txBox="1"/>
          <p:nvPr/>
        </p:nvSpPr>
        <p:spPr>
          <a:xfrm rot="5400000">
            <a:off x="1531108" y="5532699"/>
            <a:ext cx="923330" cy="369332"/>
          </a:xfrm>
          <a:prstGeom prst="rect">
            <a:avLst/>
          </a:prstGeom>
          <a:solidFill>
            <a:srgbClr val="FDEADA"/>
          </a:solidFill>
        </p:spPr>
        <p:txBody>
          <a:bodyPr vert="vert270" wrap="square">
            <a:spAutoFit/>
          </a:bodyPr>
          <a:lstStyle>
            <a:defPPr>
              <a:defRPr lang="zh-CN"/>
            </a:defPPr>
            <a:lvl1pPr algn="ctr"/>
          </a:lstStyle>
          <a:p>
            <a:r>
              <a:rPr lang="zh-CN" altLang="en-US" sz="1200" b="1" dirty="0"/>
              <a:t>评估中枢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8C64DF7-9F90-40EC-956A-ABEBC05381D1}"/>
              </a:ext>
            </a:extLst>
          </p:cNvPr>
          <p:cNvSpPr txBox="1"/>
          <p:nvPr/>
        </p:nvSpPr>
        <p:spPr>
          <a:xfrm>
            <a:off x="735966" y="4088462"/>
            <a:ext cx="3756660" cy="369332"/>
          </a:xfrm>
          <a:prstGeom prst="rect">
            <a:avLst/>
          </a:prstGeom>
          <a:solidFill>
            <a:srgbClr val="32B4EE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交通大脑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1B60C-7B55-401B-856B-7FFFE358662B}"/>
              </a:ext>
            </a:extLst>
          </p:cNvPr>
          <p:cNvSpPr txBox="1"/>
          <p:nvPr/>
        </p:nvSpPr>
        <p:spPr>
          <a:xfrm>
            <a:off x="2627768" y="5251854"/>
            <a:ext cx="1852792" cy="923330"/>
          </a:xfrm>
          <a:prstGeom prst="rect">
            <a:avLst/>
          </a:prstGeom>
          <a:solidFill>
            <a:srgbClr val="FDEADA"/>
          </a:solidFill>
        </p:spPr>
        <p:txBody>
          <a:bodyPr vert="horz" wrap="none">
            <a:noAutofit/>
          </a:bodyPr>
          <a:lstStyle>
            <a:defPPr>
              <a:defRPr lang="zh-CN"/>
            </a:defPPr>
            <a:lvl1pPr algn="ctr"/>
          </a:lstStyle>
          <a:p>
            <a:endParaRPr lang="en-US" altLang="zh-CN" sz="1200" dirty="0"/>
          </a:p>
          <a:p>
            <a:r>
              <a:rPr lang="en-US" altLang="zh-CN" sz="1200" dirty="0"/>
              <a:t>……</a:t>
            </a:r>
            <a:endParaRPr lang="zh-CN" altLang="en-US" sz="1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EF565AA-60DE-4C76-8296-AD36FA3CCAC8}"/>
              </a:ext>
            </a:extLst>
          </p:cNvPr>
          <p:cNvSpPr txBox="1"/>
          <p:nvPr/>
        </p:nvSpPr>
        <p:spPr>
          <a:xfrm>
            <a:off x="555476" y="1376109"/>
            <a:ext cx="417288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济南市“交通大脑”为一云四中枢、一环十服务架构，分别为交通云、感知中枢、分析中枢、决策中枢和评估中枢，北京易华录全面主导“交通大脑”情指勤督宣一体化平台建设工作，业务贯穿一云四中枢，是济南市“交通大脑”的重要部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BEA16-A7BD-4FC2-AB83-E8470C9BCCF4}"/>
              </a:ext>
            </a:extLst>
          </p:cNvPr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项目关键数据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D815EE3-712B-47D4-8BC4-F574E0190F4C}"/>
              </a:ext>
            </a:extLst>
          </p:cNvPr>
          <p:cNvSpPr txBox="1"/>
          <p:nvPr/>
        </p:nvSpPr>
        <p:spPr>
          <a:xfrm>
            <a:off x="971600" y="1484784"/>
            <a:ext cx="7200800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平台全面升级上线以来，在济南市交警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支队支队指挥中心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、市区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个大队、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个中队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全面开展应用，三级机构早晚高峰期同时在线用户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平台日均处理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事故类警情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事故快处类警情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非事故类警情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每日管理勤务岗位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余个，单兵定位、警用摩托车、警车等警力定位设备每日在线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台以上，早晚高峰期同时在线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余台。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督导系统应用以来，指挥中心及大、中队共同找问题、定制度、优化接处警流程，指挥中心接处警台平均接、派警时长由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分钟缩短为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分钟以内，路面执勤民警事故处理平均到场时间由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分钟缩短至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分钟，警情处置超时率低于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0.8%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平台平均每日生成业务数据约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万条，每日存储业务数据量大小约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7GB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8197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8">
            <a:extLst>
              <a:ext uri="{FF2B5EF4-FFF2-40B4-BE49-F238E27FC236}">
                <a16:creationId xmlns:a16="http://schemas.microsoft.com/office/drawing/2014/main" id="{9A32BD24-B26B-4CB7-89FC-8AA984803B0F}"/>
              </a:ext>
            </a:extLst>
          </p:cNvPr>
          <p:cNvSpPr/>
          <p:nvPr/>
        </p:nvSpPr>
        <p:spPr bwMode="auto">
          <a:xfrm>
            <a:off x="395535" y="1221024"/>
            <a:ext cx="3888433" cy="5160303"/>
          </a:xfrm>
          <a:prstGeom prst="roundRect">
            <a:avLst>
              <a:gd name="adj" fmla="val 3872"/>
            </a:avLst>
          </a:prstGeom>
          <a:solidFill>
            <a:srgbClr val="FCEBDD"/>
          </a:solidFill>
          <a:ln w="9525" algn="ctr">
            <a:noFill/>
            <a:round/>
          </a:ln>
        </p:spPr>
        <p:txBody>
          <a:bodyPr anchor="ctr"/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20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400" b="1" kern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优势</a:t>
            </a:r>
            <a:r>
              <a:rPr lang="zh-CN" altLang="en-US" sz="20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endParaRPr lang="en-US" altLang="zh-CN" sz="20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情指勤督宣一体化</a:t>
            </a:r>
            <a:endParaRPr lang="en-US" altLang="zh-CN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勤务机制改革</a:t>
            </a:r>
            <a:endParaRPr lang="en-US" altLang="zh-CN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20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互联网</a:t>
            </a:r>
            <a:r>
              <a:rPr lang="en-US" altLang="zh-CN" sz="20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20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情指勤督宣一体化的新型勤务机制，实现</a:t>
            </a:r>
            <a:endParaRPr lang="en-US" altLang="zh-CN" sz="20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742950" lvl="1" indent="-28575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情报的主动发现</a:t>
            </a:r>
            <a:endParaRPr lang="en-US" altLang="zh-CN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742950" lvl="1" indent="-28575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指挥的精准高效</a:t>
            </a:r>
            <a:endParaRPr lang="en-US" altLang="zh-CN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742950" lvl="1" indent="-28575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勤务的精细管理</a:t>
            </a:r>
            <a:endParaRPr lang="en-US" altLang="zh-CN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742950" lvl="1" indent="-28575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宣传的及时多样</a:t>
            </a:r>
            <a:endParaRPr lang="en-US" altLang="zh-CN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71FD226-2ED0-4CE4-9E22-B1280C649058}"/>
              </a:ext>
            </a:extLst>
          </p:cNvPr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项目优势及创新点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8D2C2FB5-263B-499F-A3A0-55DD30971EDE}"/>
              </a:ext>
            </a:extLst>
          </p:cNvPr>
          <p:cNvSpPr/>
          <p:nvPr/>
        </p:nvSpPr>
        <p:spPr bwMode="auto">
          <a:xfrm>
            <a:off x="4860032" y="1221023"/>
            <a:ext cx="3672408" cy="5160303"/>
          </a:xfrm>
          <a:prstGeom prst="roundRect">
            <a:avLst>
              <a:gd name="adj" fmla="val 3872"/>
            </a:avLst>
          </a:prstGeom>
          <a:solidFill>
            <a:srgbClr val="FCEBDD"/>
          </a:solidFill>
          <a:ln w="9525" algn="ctr">
            <a:noFill/>
            <a:round/>
          </a:ln>
        </p:spPr>
        <p:txBody>
          <a:bodyPr anchor="ctr"/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20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创新点</a:t>
            </a:r>
            <a:r>
              <a:rPr lang="zh-CN" altLang="en-US" sz="20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endParaRPr lang="en-US" altLang="zh-CN" sz="20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情指勤督宣一体化平台为济南市交警支队、大队、中队（警务工作室）三级推出了实战化业务功能，为各级领导及民警提供了抓业务、带队伍的先进武器。以情报为驱动，引领指挥、勤务、督导、宣传几大业务在三级机构中依照业务流程开展，形成完整的业务闭环反馈机制，切实提升了全支队情指勤督宣一体化工作效率及业务水平。</a:t>
            </a:r>
            <a:endParaRPr lang="en-US" altLang="zh-CN" sz="1600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0027541"/>
      </p:ext>
    </p:extLst>
  </p:cSld>
  <p:clrMapOvr>
    <a:masterClrMapping/>
  </p:clrMapOvr>
</p:sld>
</file>

<file path=ppt/theme/theme1.xml><?xml version="1.0" encoding="utf-8"?>
<a:theme xmlns:a="http://schemas.openxmlformats.org/drawingml/2006/main" name="新建 Microsoft Office PowerPoint 演示文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新建 Microsoft Office PowerPoint 演示文稿</Template>
  <TotalTime>59</TotalTime>
  <Words>453</Words>
  <Application>Microsoft Office PowerPoint</Application>
  <PresentationFormat>全屏显示(4:3)</PresentationFormat>
  <Paragraphs>35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微软雅黑</vt:lpstr>
      <vt:lpstr>Arial</vt:lpstr>
      <vt:lpstr>Calibri</vt:lpstr>
      <vt:lpstr>Times New Roman</vt:lpstr>
      <vt:lpstr>Wingdings</vt:lpstr>
      <vt:lpstr>新建 Microsoft Office 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崔纪鹏</dc:creator>
  <cp:lastModifiedBy>wang zijun</cp:lastModifiedBy>
  <cp:revision>1836</cp:revision>
  <cp:lastPrinted>2021-05-10T06:11:00Z</cp:lastPrinted>
  <dcterms:created xsi:type="dcterms:W3CDTF">2014-05-12T01:14:00Z</dcterms:created>
  <dcterms:modified xsi:type="dcterms:W3CDTF">2022-04-13T05:16:22Z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2722270A1A5945C38D928CE1D1449076</vt:lpwstr>
  </property>
  <property fmtid="{D5CDD505-2E9C-101B-9397-08002B2CF9AE}" pid="3" name="KSOProductBuildVer">
    <vt:lpwstr>2052-11.1.0.11045</vt:lpwstr>
  </property>
</Properties>
</file>