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8"/>
  </p:handoutMasterIdLst>
  <p:sldIdLst>
    <p:sldId id="917" r:id="rId2"/>
    <p:sldId id="1628" r:id="rId3"/>
    <p:sldId id="1630" r:id="rId4"/>
    <p:sldId id="1629" r:id="rId5"/>
    <p:sldId id="1631" r:id="rId6"/>
  </p:sldIdLst>
  <p:sldSz cx="9144000" cy="6858000" type="screen4x3"/>
  <p:notesSz cx="6761163" cy="9942513"/>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72">
          <p15:clr>
            <a:srgbClr val="A4A3A4"/>
          </p15:clr>
        </p15:guide>
        <p15:guide id="2" pos="723">
          <p15:clr>
            <a:srgbClr val="A4A3A4"/>
          </p15:clr>
        </p15:guide>
      </p15:sldGuideLst>
    </p:ext>
    <p:ext uri="{2D200454-40CA-4A62-9FC3-DE9A4176ACB9}">
      <p15:notesGuideLst xmlns:p15="http://schemas.microsoft.com/office/powerpoint/2012/main">
        <p15:guide id="1" orient="horz" pos="3149">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5" clrIdx="0"/>
  <p:cmAuthor id="1" name="bing" initials="b"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CDF"/>
    <a:srgbClr val="FEF6F0"/>
    <a:srgbClr val="FDEADA"/>
    <a:srgbClr val="FBFBFB"/>
    <a:srgbClr val="EEA41E"/>
    <a:srgbClr val="8F77AD"/>
    <a:srgbClr val="F7F7F7"/>
    <a:srgbClr val="D6D3BC"/>
    <a:srgbClr val="E88B0E"/>
    <a:srgbClr val="EDAE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56" autoAdjust="0"/>
    <p:restoredTop sz="96404" autoAdjust="0"/>
  </p:normalViewPr>
  <p:slideViewPr>
    <p:cSldViewPr>
      <p:cViewPr varScale="1">
        <p:scale>
          <a:sx n="74" d="100"/>
          <a:sy n="74" d="100"/>
        </p:scale>
        <p:origin x="1276" y="48"/>
      </p:cViewPr>
      <p:guideLst>
        <p:guide orient="horz" pos="2172"/>
        <p:guide pos="723"/>
      </p:guideLst>
    </p:cSldViewPr>
  </p:slideViewPr>
  <p:outlineViewPr>
    <p:cViewPr>
      <p:scale>
        <a:sx n="33" d="100"/>
        <a:sy n="33" d="100"/>
      </p:scale>
      <p:origin x="0" y="76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72"/>
      </p:cViewPr>
      <p:guideLst>
        <p:guide orient="horz" pos="3149"/>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60AC8C-67B5-4D89-9097-97392AAABCEB}" type="doc">
      <dgm:prSet loTypeId="urn:microsoft.com/office/officeart/2005/8/layout/vList3" loCatId="list" qsTypeId="urn:microsoft.com/office/officeart/2005/8/quickstyle/simple1" qsCatId="simple" csTypeId="urn:microsoft.com/office/officeart/2005/8/colors/accent5_1" csCatId="accent5" phldr="1"/>
      <dgm:spPr/>
      <dgm:t>
        <a:bodyPr/>
        <a:lstStyle/>
        <a:p>
          <a:endParaRPr lang="zh-CN" altLang="en-US"/>
        </a:p>
      </dgm:t>
    </dgm:pt>
    <dgm:pt modelId="{55BA751F-1BC6-4840-896B-599BC9516D0A}">
      <dgm:prSet custT="1"/>
      <dgm:spPr/>
      <dgm:t>
        <a:bodyPr/>
        <a:lstStyle/>
        <a:p>
          <a:pPr algn="just"/>
          <a:r>
            <a:rPr lang="zh-CN" altLang="en-US" sz="1800" b="1" dirty="0">
              <a:solidFill>
                <a:srgbClr val="C00000"/>
              </a:solidFill>
              <a:latin typeface="微软雅黑" panose="020B0503020204020204" pitchFamily="34" charset="-122"/>
              <a:ea typeface="微软雅黑" panose="020B0503020204020204" pitchFamily="34" charset="-122"/>
            </a:rPr>
            <a:t>治安监控：</a:t>
          </a:r>
          <a:r>
            <a:rPr lang="zh-CN" altLang="en-US" sz="1400" b="1" dirty="0">
              <a:latin typeface="微软雅黑" panose="020B0503020204020204" pitchFamily="34" charset="-122"/>
              <a:ea typeface="微软雅黑" panose="020B0503020204020204" pitchFamily="34" charset="-122"/>
            </a:rPr>
            <a:t>智能卡口系统在治安监控中可以起到定位目标、追踪目标轨迹等功能。</a:t>
          </a:r>
        </a:p>
      </dgm:t>
    </dgm:pt>
    <dgm:pt modelId="{D3052829-866F-40FD-9642-640EB3B36E8C}" type="parTrans" cxnId="{F3A02DB4-28D2-48A4-887E-898DC1F561E5}">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805E53EB-6285-401C-83BC-6956681C7948}" type="sibTrans" cxnId="{F3A02DB4-28D2-48A4-887E-898DC1F561E5}">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610E5467-FBDD-4197-A256-3F2DF6BEBB01}">
      <dgm:prSet custT="1"/>
      <dgm:spPr/>
      <dgm:t>
        <a:bodyPr/>
        <a:lstStyle/>
        <a:p>
          <a:pPr algn="just"/>
          <a:r>
            <a:rPr lang="zh-CN" altLang="en-US" sz="1800" b="1" dirty="0">
              <a:solidFill>
                <a:srgbClr val="C00000"/>
              </a:solidFill>
              <a:latin typeface="微软雅黑" panose="020B0503020204020204" pitchFamily="34" charset="-122"/>
              <a:ea typeface="微软雅黑" panose="020B0503020204020204" pitchFamily="34" charset="-122"/>
            </a:rPr>
            <a:t>违法处罚：</a:t>
          </a:r>
          <a:r>
            <a:rPr lang="zh-CN" altLang="en-US" sz="1400" b="1" dirty="0">
              <a:latin typeface="微软雅黑" panose="020B0503020204020204" pitchFamily="34" charset="-122"/>
              <a:ea typeface="微软雅黑" panose="020B0503020204020204" pitchFamily="34" charset="-122"/>
            </a:rPr>
            <a:t>智能卡口可以实现对压线、变道、加塞等违法事件的抓拍取证功能，减少人工工作量，保证道路顺畅。</a:t>
          </a:r>
        </a:p>
      </dgm:t>
    </dgm:pt>
    <dgm:pt modelId="{A461E51A-D9A3-4974-AA97-48C1836DEB56}" type="parTrans" cxnId="{0F401EED-9732-4728-A419-870BD54B311E}">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10CBA0F7-8581-4151-8388-CB6BDB5478A9}" type="sibTrans" cxnId="{0F401EED-9732-4728-A419-870BD54B311E}">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F72F364E-4F75-49AA-9322-7E0EECEEED86}">
      <dgm:prSet custT="1"/>
      <dgm:spPr/>
      <dgm:t>
        <a:bodyPr/>
        <a:lstStyle/>
        <a:p>
          <a:pPr algn="just"/>
          <a:r>
            <a:rPr lang="zh-CN" sz="1800" b="1" dirty="0">
              <a:solidFill>
                <a:srgbClr val="C00000"/>
              </a:solidFill>
              <a:latin typeface="微软雅黑" panose="020B0503020204020204" pitchFamily="34" charset="-122"/>
              <a:ea typeface="微软雅黑" panose="020B0503020204020204" pitchFamily="34" charset="-122"/>
            </a:rPr>
            <a:t>视频区间测速：</a:t>
          </a:r>
          <a:r>
            <a:rPr lang="zh-CN" sz="1400" b="1" dirty="0">
              <a:latin typeface="微软雅黑" panose="020B0503020204020204" pitchFamily="34" charset="-122"/>
              <a:ea typeface="微软雅黑" panose="020B0503020204020204" pitchFamily="34" charset="-122"/>
            </a:rPr>
            <a:t>视频区间测速是在同一路段上布设两个相邻的监控点，基于车辆通过前后两个监控点的时间来计算车辆在该路段上的平均行驶速度，并依据该路段上的限速标准判定车辆是否超速违法</a:t>
          </a:r>
          <a:r>
            <a:rPr lang="zh-CN" altLang="en-US" sz="1400" b="1" dirty="0">
              <a:latin typeface="微软雅黑" panose="020B0503020204020204" pitchFamily="34" charset="-122"/>
              <a:ea typeface="微软雅黑" panose="020B0503020204020204" pitchFamily="34" charset="-122"/>
            </a:rPr>
            <a:t>。</a:t>
          </a:r>
          <a:endParaRPr lang="zh-CN" sz="1400" b="1" dirty="0">
            <a:latin typeface="微软雅黑" panose="020B0503020204020204" pitchFamily="34" charset="-122"/>
            <a:ea typeface="微软雅黑" panose="020B0503020204020204" pitchFamily="34" charset="-122"/>
          </a:endParaRPr>
        </a:p>
      </dgm:t>
    </dgm:pt>
    <dgm:pt modelId="{0C134B10-D634-4D29-92E8-F0E79B4EE0CB}" type="parTrans" cxnId="{E49CA11B-C815-4BDD-A72E-423A0CB3D600}">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C374E8EA-15F5-46AB-8D5D-025C46AC0135}" type="sibTrans" cxnId="{E49CA11B-C815-4BDD-A72E-423A0CB3D600}">
      <dgm:prSet/>
      <dgm:spPr/>
      <dgm:t>
        <a:bodyPr/>
        <a:lstStyle/>
        <a:p>
          <a:endParaRPr lang="zh-CN" altLang="en-US" sz="1800" b="1">
            <a:latin typeface="微软雅黑" panose="020B0503020204020204" pitchFamily="34" charset="-122"/>
            <a:ea typeface="微软雅黑" panose="020B0503020204020204" pitchFamily="34" charset="-122"/>
          </a:endParaRPr>
        </a:p>
      </dgm:t>
    </dgm:pt>
    <dgm:pt modelId="{AF41E512-0FCB-48C5-8E6C-CE6675B0F775}" type="pres">
      <dgm:prSet presAssocID="{6B60AC8C-67B5-4D89-9097-97392AAABCEB}" presName="linearFlow" presStyleCnt="0">
        <dgm:presLayoutVars>
          <dgm:dir/>
          <dgm:resizeHandles val="exact"/>
        </dgm:presLayoutVars>
      </dgm:prSet>
      <dgm:spPr/>
    </dgm:pt>
    <dgm:pt modelId="{8D03954E-1464-4E3B-9CEE-FCD5297B7ABA}" type="pres">
      <dgm:prSet presAssocID="{55BA751F-1BC6-4840-896B-599BC9516D0A}" presName="composite" presStyleCnt="0"/>
      <dgm:spPr/>
    </dgm:pt>
    <dgm:pt modelId="{DD32D68B-E870-4F3A-B3C8-31F0BDA6C028}" type="pres">
      <dgm:prSet presAssocID="{55BA751F-1BC6-4840-896B-599BC9516D0A}"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监控摄像头"/>
        </a:ext>
      </dgm:extLst>
    </dgm:pt>
    <dgm:pt modelId="{D458A352-EE81-4F6E-A820-040A66EFF374}" type="pres">
      <dgm:prSet presAssocID="{55BA751F-1BC6-4840-896B-599BC9516D0A}" presName="txShp" presStyleLbl="node1" presStyleIdx="0" presStyleCnt="3">
        <dgm:presLayoutVars>
          <dgm:bulletEnabled val="1"/>
        </dgm:presLayoutVars>
      </dgm:prSet>
      <dgm:spPr/>
    </dgm:pt>
    <dgm:pt modelId="{68ED22D7-6D57-4E99-BED5-A45C534C1690}" type="pres">
      <dgm:prSet presAssocID="{805E53EB-6285-401C-83BC-6956681C7948}" presName="spacing" presStyleCnt="0"/>
      <dgm:spPr/>
    </dgm:pt>
    <dgm:pt modelId="{B2955DA7-A6C0-4F4A-8129-2A1258C5B690}" type="pres">
      <dgm:prSet presAssocID="{610E5467-FBDD-4197-A256-3F2DF6BEBB01}" presName="composite" presStyleCnt="0"/>
      <dgm:spPr/>
    </dgm:pt>
    <dgm:pt modelId="{E5807355-4A04-49C2-AC33-1CF4E7E30DB3}" type="pres">
      <dgm:prSet presAssocID="{610E5467-FBDD-4197-A256-3F2DF6BEBB01}" presName="imgShp"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汽车"/>
        </a:ext>
      </dgm:extLst>
    </dgm:pt>
    <dgm:pt modelId="{FEE85737-24A0-4DA2-8B50-FB8F57E757AA}" type="pres">
      <dgm:prSet presAssocID="{610E5467-FBDD-4197-A256-3F2DF6BEBB01}" presName="txShp" presStyleLbl="node1" presStyleIdx="1" presStyleCnt="3">
        <dgm:presLayoutVars>
          <dgm:bulletEnabled val="1"/>
        </dgm:presLayoutVars>
      </dgm:prSet>
      <dgm:spPr/>
    </dgm:pt>
    <dgm:pt modelId="{0AB53E27-1199-40C2-B822-2E2D5C53811C}" type="pres">
      <dgm:prSet presAssocID="{10CBA0F7-8581-4151-8388-CB6BDB5478A9}" presName="spacing" presStyleCnt="0"/>
      <dgm:spPr/>
    </dgm:pt>
    <dgm:pt modelId="{68D630E3-DAD4-427A-BD4A-25401714C5C2}" type="pres">
      <dgm:prSet presAssocID="{F72F364E-4F75-49AA-9322-7E0EECEEED86}" presName="composite" presStyleCnt="0"/>
      <dgm:spPr/>
    </dgm:pt>
    <dgm:pt modelId="{8B8736F2-9594-4E4B-B4FA-9DA3B4ACAF44}" type="pres">
      <dgm:prSet presAssocID="{F72F364E-4F75-49AA-9322-7E0EECEEED86}" presName="imgShp"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地球仪美洲"/>
        </a:ext>
      </dgm:extLst>
    </dgm:pt>
    <dgm:pt modelId="{1B3262C8-DDFF-4E15-AEAE-195600B13008}" type="pres">
      <dgm:prSet presAssocID="{F72F364E-4F75-49AA-9322-7E0EECEEED86}" presName="txShp" presStyleLbl="node1" presStyleIdx="2" presStyleCnt="3" custScaleY="146342">
        <dgm:presLayoutVars>
          <dgm:bulletEnabled val="1"/>
        </dgm:presLayoutVars>
      </dgm:prSet>
      <dgm:spPr/>
    </dgm:pt>
  </dgm:ptLst>
  <dgm:cxnLst>
    <dgm:cxn modelId="{9AC68D03-75E5-4478-8899-ADB66616BA01}" type="presOf" srcId="{55BA751F-1BC6-4840-896B-599BC9516D0A}" destId="{D458A352-EE81-4F6E-A820-040A66EFF374}" srcOrd="0" destOrd="0" presId="urn:microsoft.com/office/officeart/2005/8/layout/vList3"/>
    <dgm:cxn modelId="{E49CA11B-C815-4BDD-A72E-423A0CB3D600}" srcId="{6B60AC8C-67B5-4D89-9097-97392AAABCEB}" destId="{F72F364E-4F75-49AA-9322-7E0EECEEED86}" srcOrd="2" destOrd="0" parTransId="{0C134B10-D634-4D29-92E8-F0E79B4EE0CB}" sibTransId="{C374E8EA-15F5-46AB-8D5D-025C46AC0135}"/>
    <dgm:cxn modelId="{9C5DCE3F-CF22-4167-B576-4025C5228CFE}" type="presOf" srcId="{F72F364E-4F75-49AA-9322-7E0EECEEED86}" destId="{1B3262C8-DDFF-4E15-AEAE-195600B13008}" srcOrd="0" destOrd="0" presId="urn:microsoft.com/office/officeart/2005/8/layout/vList3"/>
    <dgm:cxn modelId="{61844C88-383F-4918-9D62-57FA0636C573}" type="presOf" srcId="{610E5467-FBDD-4197-A256-3F2DF6BEBB01}" destId="{FEE85737-24A0-4DA2-8B50-FB8F57E757AA}" srcOrd="0" destOrd="0" presId="urn:microsoft.com/office/officeart/2005/8/layout/vList3"/>
    <dgm:cxn modelId="{F3A02DB4-28D2-48A4-887E-898DC1F561E5}" srcId="{6B60AC8C-67B5-4D89-9097-97392AAABCEB}" destId="{55BA751F-1BC6-4840-896B-599BC9516D0A}" srcOrd="0" destOrd="0" parTransId="{D3052829-866F-40FD-9642-640EB3B36E8C}" sibTransId="{805E53EB-6285-401C-83BC-6956681C7948}"/>
    <dgm:cxn modelId="{EA356EE8-7A92-4A56-B6FF-B8928BA39F76}" type="presOf" srcId="{6B60AC8C-67B5-4D89-9097-97392AAABCEB}" destId="{AF41E512-0FCB-48C5-8E6C-CE6675B0F775}" srcOrd="0" destOrd="0" presId="urn:microsoft.com/office/officeart/2005/8/layout/vList3"/>
    <dgm:cxn modelId="{0F401EED-9732-4728-A419-870BD54B311E}" srcId="{6B60AC8C-67B5-4D89-9097-97392AAABCEB}" destId="{610E5467-FBDD-4197-A256-3F2DF6BEBB01}" srcOrd="1" destOrd="0" parTransId="{A461E51A-D9A3-4974-AA97-48C1836DEB56}" sibTransId="{10CBA0F7-8581-4151-8388-CB6BDB5478A9}"/>
    <dgm:cxn modelId="{B2CFB73E-C47C-4870-926B-EA193191A709}" type="presParOf" srcId="{AF41E512-0FCB-48C5-8E6C-CE6675B0F775}" destId="{8D03954E-1464-4E3B-9CEE-FCD5297B7ABA}" srcOrd="0" destOrd="0" presId="urn:microsoft.com/office/officeart/2005/8/layout/vList3"/>
    <dgm:cxn modelId="{E7DFDB86-D3AC-437F-9737-D7F387773008}" type="presParOf" srcId="{8D03954E-1464-4E3B-9CEE-FCD5297B7ABA}" destId="{DD32D68B-E870-4F3A-B3C8-31F0BDA6C028}" srcOrd="0" destOrd="0" presId="urn:microsoft.com/office/officeart/2005/8/layout/vList3"/>
    <dgm:cxn modelId="{FDF0E502-439E-4632-ABEE-0BFF3DB450FC}" type="presParOf" srcId="{8D03954E-1464-4E3B-9CEE-FCD5297B7ABA}" destId="{D458A352-EE81-4F6E-A820-040A66EFF374}" srcOrd="1" destOrd="0" presId="urn:microsoft.com/office/officeart/2005/8/layout/vList3"/>
    <dgm:cxn modelId="{CB420BCC-2F91-4373-8459-C82ABDF1C5A3}" type="presParOf" srcId="{AF41E512-0FCB-48C5-8E6C-CE6675B0F775}" destId="{68ED22D7-6D57-4E99-BED5-A45C534C1690}" srcOrd="1" destOrd="0" presId="urn:microsoft.com/office/officeart/2005/8/layout/vList3"/>
    <dgm:cxn modelId="{A4E2F3F8-8CE7-466A-B54B-39197A499643}" type="presParOf" srcId="{AF41E512-0FCB-48C5-8E6C-CE6675B0F775}" destId="{B2955DA7-A6C0-4F4A-8129-2A1258C5B690}" srcOrd="2" destOrd="0" presId="urn:microsoft.com/office/officeart/2005/8/layout/vList3"/>
    <dgm:cxn modelId="{192D236A-8CE0-47E9-B3DD-322DDC192720}" type="presParOf" srcId="{B2955DA7-A6C0-4F4A-8129-2A1258C5B690}" destId="{E5807355-4A04-49C2-AC33-1CF4E7E30DB3}" srcOrd="0" destOrd="0" presId="urn:microsoft.com/office/officeart/2005/8/layout/vList3"/>
    <dgm:cxn modelId="{43963F56-5028-4195-BC69-ECFB25D7135A}" type="presParOf" srcId="{B2955DA7-A6C0-4F4A-8129-2A1258C5B690}" destId="{FEE85737-24A0-4DA2-8B50-FB8F57E757AA}" srcOrd="1" destOrd="0" presId="urn:microsoft.com/office/officeart/2005/8/layout/vList3"/>
    <dgm:cxn modelId="{6419692E-57DE-47DB-9389-BB79A1D38A07}" type="presParOf" srcId="{AF41E512-0FCB-48C5-8E6C-CE6675B0F775}" destId="{0AB53E27-1199-40C2-B822-2E2D5C53811C}" srcOrd="3" destOrd="0" presId="urn:microsoft.com/office/officeart/2005/8/layout/vList3"/>
    <dgm:cxn modelId="{0BCDE282-8533-488B-BA76-B84D2025B31C}" type="presParOf" srcId="{AF41E512-0FCB-48C5-8E6C-CE6675B0F775}" destId="{68D630E3-DAD4-427A-BD4A-25401714C5C2}" srcOrd="4" destOrd="0" presId="urn:microsoft.com/office/officeart/2005/8/layout/vList3"/>
    <dgm:cxn modelId="{DE185027-169B-4271-A584-6A4F32FFF829}" type="presParOf" srcId="{68D630E3-DAD4-427A-BD4A-25401714C5C2}" destId="{8B8736F2-9594-4E4B-B4FA-9DA3B4ACAF44}" srcOrd="0" destOrd="0" presId="urn:microsoft.com/office/officeart/2005/8/layout/vList3"/>
    <dgm:cxn modelId="{534D18C5-E196-4F43-BB6B-F05F2535EF52}" type="presParOf" srcId="{68D630E3-DAD4-427A-BD4A-25401714C5C2}" destId="{1B3262C8-DDFF-4E15-AEAE-195600B13008}"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8A352-EE81-4F6E-A820-040A66EFF374}">
      <dsp:nvSpPr>
        <dsp:cNvPr id="0" name=""/>
        <dsp:cNvSpPr/>
      </dsp:nvSpPr>
      <dsp:spPr>
        <a:xfrm rot="10800000">
          <a:off x="1683113" y="1182"/>
          <a:ext cx="5889894" cy="798274"/>
        </a:xfrm>
        <a:prstGeom prst="homePlat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2017" tIns="68580" rIns="128016" bIns="68580" numCol="1" spcCol="1270" anchor="ctr" anchorCtr="0">
          <a:noAutofit/>
        </a:bodyPr>
        <a:lstStyle/>
        <a:p>
          <a:pPr marL="0" lvl="0" indent="0" algn="just" defTabSz="800100">
            <a:lnSpc>
              <a:spcPct val="90000"/>
            </a:lnSpc>
            <a:spcBef>
              <a:spcPct val="0"/>
            </a:spcBef>
            <a:spcAft>
              <a:spcPct val="35000"/>
            </a:spcAft>
            <a:buNone/>
          </a:pPr>
          <a:r>
            <a:rPr lang="zh-CN" altLang="en-US" sz="1800" b="1" kern="1200" dirty="0">
              <a:solidFill>
                <a:srgbClr val="C00000"/>
              </a:solidFill>
              <a:latin typeface="微软雅黑" panose="020B0503020204020204" pitchFamily="34" charset="-122"/>
              <a:ea typeface="微软雅黑" panose="020B0503020204020204" pitchFamily="34" charset="-122"/>
            </a:rPr>
            <a:t>治安监控：</a:t>
          </a:r>
          <a:r>
            <a:rPr lang="zh-CN" altLang="en-US" sz="1400" b="1" kern="1200" dirty="0">
              <a:latin typeface="微软雅黑" panose="020B0503020204020204" pitchFamily="34" charset="-122"/>
              <a:ea typeface="微软雅黑" panose="020B0503020204020204" pitchFamily="34" charset="-122"/>
            </a:rPr>
            <a:t>智能卡口系统在治安监控中可以起到定位目标、追踪目标轨迹等功能。</a:t>
          </a:r>
        </a:p>
      </dsp:txBody>
      <dsp:txXfrm rot="10800000">
        <a:off x="1882681" y="1182"/>
        <a:ext cx="5690326" cy="798274"/>
      </dsp:txXfrm>
    </dsp:sp>
    <dsp:sp modelId="{DD32D68B-E870-4F3A-B3C8-31F0BDA6C028}">
      <dsp:nvSpPr>
        <dsp:cNvPr id="0" name=""/>
        <dsp:cNvSpPr/>
      </dsp:nvSpPr>
      <dsp:spPr>
        <a:xfrm>
          <a:off x="1283976" y="1182"/>
          <a:ext cx="798274" cy="798274"/>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E85737-24A0-4DA2-8B50-FB8F57E757AA}">
      <dsp:nvSpPr>
        <dsp:cNvPr id="0" name=""/>
        <dsp:cNvSpPr/>
      </dsp:nvSpPr>
      <dsp:spPr>
        <a:xfrm rot="10800000">
          <a:off x="1683113" y="1014504"/>
          <a:ext cx="5889894" cy="798274"/>
        </a:xfrm>
        <a:prstGeom prst="homePlat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2017" tIns="68580" rIns="128016" bIns="68580" numCol="1" spcCol="1270" anchor="ctr" anchorCtr="0">
          <a:noAutofit/>
        </a:bodyPr>
        <a:lstStyle/>
        <a:p>
          <a:pPr marL="0" lvl="0" indent="0" algn="just" defTabSz="800100">
            <a:lnSpc>
              <a:spcPct val="90000"/>
            </a:lnSpc>
            <a:spcBef>
              <a:spcPct val="0"/>
            </a:spcBef>
            <a:spcAft>
              <a:spcPct val="35000"/>
            </a:spcAft>
            <a:buNone/>
          </a:pPr>
          <a:r>
            <a:rPr lang="zh-CN" altLang="en-US" sz="1800" b="1" kern="1200" dirty="0">
              <a:solidFill>
                <a:srgbClr val="C00000"/>
              </a:solidFill>
              <a:latin typeface="微软雅黑" panose="020B0503020204020204" pitchFamily="34" charset="-122"/>
              <a:ea typeface="微软雅黑" panose="020B0503020204020204" pitchFamily="34" charset="-122"/>
            </a:rPr>
            <a:t>违法处罚：</a:t>
          </a:r>
          <a:r>
            <a:rPr lang="zh-CN" altLang="en-US" sz="1400" b="1" kern="1200" dirty="0">
              <a:latin typeface="微软雅黑" panose="020B0503020204020204" pitchFamily="34" charset="-122"/>
              <a:ea typeface="微软雅黑" panose="020B0503020204020204" pitchFamily="34" charset="-122"/>
            </a:rPr>
            <a:t>智能卡口可以实现对压线、变道、加塞等违法事件的抓拍取证功能，减少人工工作量，保证道路顺畅。</a:t>
          </a:r>
        </a:p>
      </dsp:txBody>
      <dsp:txXfrm rot="10800000">
        <a:off x="1882681" y="1014504"/>
        <a:ext cx="5690326" cy="798274"/>
      </dsp:txXfrm>
    </dsp:sp>
    <dsp:sp modelId="{E5807355-4A04-49C2-AC33-1CF4E7E30DB3}">
      <dsp:nvSpPr>
        <dsp:cNvPr id="0" name=""/>
        <dsp:cNvSpPr/>
      </dsp:nvSpPr>
      <dsp:spPr>
        <a:xfrm>
          <a:off x="1283976" y="1014504"/>
          <a:ext cx="798274" cy="798274"/>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3262C8-DDFF-4E15-AEAE-195600B13008}">
      <dsp:nvSpPr>
        <dsp:cNvPr id="0" name=""/>
        <dsp:cNvSpPr/>
      </dsp:nvSpPr>
      <dsp:spPr>
        <a:xfrm rot="10800000">
          <a:off x="1683113" y="2027826"/>
          <a:ext cx="5889894" cy="1168211"/>
        </a:xfrm>
        <a:prstGeom prst="homePlat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2017" tIns="68580" rIns="128016" bIns="68580" numCol="1" spcCol="1270" anchor="ctr" anchorCtr="0">
          <a:noAutofit/>
        </a:bodyPr>
        <a:lstStyle/>
        <a:p>
          <a:pPr marL="0" lvl="0" indent="0" algn="just" defTabSz="800100">
            <a:lnSpc>
              <a:spcPct val="90000"/>
            </a:lnSpc>
            <a:spcBef>
              <a:spcPct val="0"/>
            </a:spcBef>
            <a:spcAft>
              <a:spcPct val="35000"/>
            </a:spcAft>
            <a:buNone/>
          </a:pPr>
          <a:r>
            <a:rPr lang="zh-CN" sz="1800" b="1" kern="1200" dirty="0">
              <a:solidFill>
                <a:srgbClr val="C00000"/>
              </a:solidFill>
              <a:latin typeface="微软雅黑" panose="020B0503020204020204" pitchFamily="34" charset="-122"/>
              <a:ea typeface="微软雅黑" panose="020B0503020204020204" pitchFamily="34" charset="-122"/>
            </a:rPr>
            <a:t>视频区间测速：</a:t>
          </a:r>
          <a:r>
            <a:rPr lang="zh-CN" sz="1400" b="1" kern="1200" dirty="0">
              <a:latin typeface="微软雅黑" panose="020B0503020204020204" pitchFamily="34" charset="-122"/>
              <a:ea typeface="微软雅黑" panose="020B0503020204020204" pitchFamily="34" charset="-122"/>
            </a:rPr>
            <a:t>视频区间测速是在同一路段上布设两个相邻的监控点，基于车辆通过前后两个监控点的时间来计算车辆在该路段上的平均行驶速度，并依据该路段上的限速标准判定车辆是否超速违法</a:t>
          </a:r>
          <a:r>
            <a:rPr lang="zh-CN" altLang="en-US" sz="1400" b="1" kern="1200" dirty="0">
              <a:latin typeface="微软雅黑" panose="020B0503020204020204" pitchFamily="34" charset="-122"/>
              <a:ea typeface="微软雅黑" panose="020B0503020204020204" pitchFamily="34" charset="-122"/>
            </a:rPr>
            <a:t>。</a:t>
          </a:r>
          <a:endParaRPr lang="zh-CN" sz="1400" b="1" kern="1200" dirty="0">
            <a:latin typeface="微软雅黑" panose="020B0503020204020204" pitchFamily="34" charset="-122"/>
            <a:ea typeface="微软雅黑" panose="020B0503020204020204" pitchFamily="34" charset="-122"/>
          </a:endParaRPr>
        </a:p>
      </dsp:txBody>
      <dsp:txXfrm rot="10800000">
        <a:off x="1975166" y="2027826"/>
        <a:ext cx="5597841" cy="1168211"/>
      </dsp:txXfrm>
    </dsp:sp>
    <dsp:sp modelId="{8B8736F2-9594-4E4B-B4FA-9DA3B4ACAF44}">
      <dsp:nvSpPr>
        <dsp:cNvPr id="0" name=""/>
        <dsp:cNvSpPr/>
      </dsp:nvSpPr>
      <dsp:spPr>
        <a:xfrm>
          <a:off x="1283976" y="2212794"/>
          <a:ext cx="798274" cy="798274"/>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29837" cy="49712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23DC52A2-5DD9-4543-8FE7-CF772EED5F34}" type="datetimeFigureOut">
              <a:rPr lang="zh-CN" altLang="en-US"/>
              <a:t>2022/4/13</a:t>
            </a:fld>
            <a:endParaRPr lang="zh-CN" altLang="en-US"/>
          </a:p>
        </p:txBody>
      </p:sp>
      <p:sp>
        <p:nvSpPr>
          <p:cNvPr id="4" name="页脚占位符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29761" y="9443662"/>
            <a:ext cx="2929837" cy="497126"/>
          </a:xfrm>
          <a:prstGeom prst="rect">
            <a:avLst/>
          </a:prstGeom>
        </p:spPr>
        <p:txBody>
          <a:bodyPr vert="horz" wrap="square" lIns="91440" tIns="45720" rIns="91440" bIns="45720" numCol="1" anchor="b" anchorCtr="0" compatLnSpc="1"/>
          <a:lstStyle>
            <a:lvl1pPr algn="r" eaLnBrk="1" hangingPunct="1">
              <a:defRPr sz="1200">
                <a:ea typeface="宋体" panose="02010600030101010101" pitchFamily="2" charset="-122"/>
              </a:defRPr>
            </a:lvl1pPr>
          </a:lstStyle>
          <a:p>
            <a:pPr>
              <a:defRPr/>
            </a:pPr>
            <a:fld id="{FF95C194-74E5-4A9B-A4BC-161BB1B17405}" type="slidenum">
              <a:rPr lang="zh-CN" altLang="en-US"/>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29837" cy="49712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29761" y="0"/>
            <a:ext cx="2929837" cy="49712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846ADB82-22C3-4494-ACC0-6BEEC5D9C864}" type="datetimeFigureOut">
              <a:rPr lang="zh-CN" altLang="en-US"/>
              <a:t>2022/4/13</a:t>
            </a:fld>
            <a:endParaRPr lang="zh-CN" altLang="en-US"/>
          </a:p>
        </p:txBody>
      </p:sp>
      <p:sp>
        <p:nvSpPr>
          <p:cNvPr id="4" name="幻灯片图像占位符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29761" y="9443662"/>
            <a:ext cx="2929837" cy="497126"/>
          </a:xfrm>
          <a:prstGeom prst="rect">
            <a:avLst/>
          </a:prstGeom>
        </p:spPr>
        <p:txBody>
          <a:bodyPr vert="horz" wrap="square" lIns="91440" tIns="45720" rIns="91440" bIns="45720" numCol="1" anchor="b" anchorCtr="0" compatLnSpc="1"/>
          <a:lstStyle>
            <a:lvl1pPr algn="r" eaLnBrk="1" hangingPunct="1">
              <a:defRPr sz="1200">
                <a:ea typeface="宋体" panose="02010600030101010101" pitchFamily="2" charset="-122"/>
              </a:defRPr>
            </a:lvl1pPr>
          </a:lstStyle>
          <a:p>
            <a:pPr>
              <a:defRPr/>
            </a:pPr>
            <a:fld id="{3E2AF94F-46DB-48E9-9BE4-47CC3C0E9BAD}"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noTextEdit="1"/>
          </p:cNvSpPr>
          <p:nvPr>
            <p:ph type="sldImg"/>
          </p:nvPr>
        </p:nvSpPr>
        <p:spPr bwMode="auto">
          <a:noFill/>
          <a:ln>
            <a:solidFill>
              <a:srgbClr val="000000"/>
            </a:solidFill>
            <a:miter lim="800000"/>
          </a:ln>
        </p:spPr>
      </p:sp>
      <p:sp>
        <p:nvSpPr>
          <p:cNvPr id="30722"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30723" name="灯片编号占位符 3"/>
          <p:cNvSpPr>
            <a:spLocks noGrp="1"/>
          </p:cNvSpPr>
          <p:nvPr>
            <p:ph type="sldNum" sz="quarter" idx="5"/>
          </p:nvPr>
        </p:nvSpPr>
        <p:spPr bwMode="auto">
          <a:noFill/>
          <a:ln>
            <a:miter lim="800000"/>
          </a:ln>
        </p:spPr>
        <p:txBody>
          <a:bodyPr/>
          <a:lstStyle/>
          <a:p>
            <a:fld id="{A64DC639-FE4A-4ED4-95C2-F86505992B9D}" type="slidenum">
              <a:rPr lang="zh-CN" altLang="en-US" smtClean="0">
                <a:solidFill>
                  <a:srgbClr val="000000"/>
                </a:solidFill>
                <a:ea typeface="宋体" panose="02010600030101010101" pitchFamily="2" charset="-122"/>
              </a:rPr>
              <a:t>1</a:t>
            </a:fld>
            <a:endParaRPr lang="zh-CN" altLang="en-US">
              <a:solidFill>
                <a:srgbClr val="000000"/>
              </a:solidFill>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TextEdit="1"/>
          </p:cNvSpPr>
          <p:nvPr>
            <p:ph type="sldImg"/>
          </p:nvPr>
        </p:nvSpPr>
        <p:spPr bwMode="auto">
          <a:noFill/>
          <a:ln>
            <a:solidFill>
              <a:srgbClr val="000000"/>
            </a:solidFill>
            <a:miter lim="800000"/>
          </a:ln>
        </p:spPr>
      </p:sp>
      <p:sp>
        <p:nvSpPr>
          <p:cNvPr id="87042" name="Rectangle 3"/>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z="1400"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TextEdit="1"/>
          </p:cNvSpPr>
          <p:nvPr>
            <p:ph type="sldImg"/>
          </p:nvPr>
        </p:nvSpPr>
        <p:spPr bwMode="auto">
          <a:noFill/>
          <a:ln>
            <a:solidFill>
              <a:srgbClr val="000000"/>
            </a:solidFill>
            <a:miter lim="800000"/>
          </a:ln>
        </p:spPr>
      </p:sp>
      <p:sp>
        <p:nvSpPr>
          <p:cNvPr id="87042" name="Rectangle 3"/>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z="1400" dirty="0">
              <a:latin typeface="Arial" panose="020B0604020202020204" pitchFamily="34" charset="0"/>
            </a:endParaRPr>
          </a:p>
        </p:txBody>
      </p:sp>
    </p:spTree>
    <p:extLst>
      <p:ext uri="{BB962C8B-B14F-4D97-AF65-F5344CB8AC3E}">
        <p14:creationId xmlns:p14="http://schemas.microsoft.com/office/powerpoint/2010/main" val="391556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fld id="{F40F8CF1-28FC-442E-A385-32484E3A4AA6}" type="datetimeFigureOut">
              <a:rPr lang="zh-CN" altLang="en-US"/>
              <a:t>2022/4/13</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eaLnBrk="1" hangingPunct="1">
              <a:defRPr>
                <a:ea typeface="宋体" panose="02010600030101010101" pitchFamily="2" charset="-122"/>
              </a:defRPr>
            </a:lvl1pPr>
          </a:lstStyle>
          <a:p>
            <a:pPr>
              <a:defRPr/>
            </a:pPr>
            <a:fld id="{A0E76F7C-221A-4D24-B0B9-7A418D082511}"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fld id="{7D3CA969-7A83-4C4D-A736-FC8D595626EB}" type="datetimeFigureOut">
              <a:rPr lang="zh-CN" altLang="en-US"/>
              <a:t>2022/4/13</a:t>
            </a:fld>
            <a:endParaRPr lang="zh-CN" altLang="en-US"/>
          </a:p>
        </p:txBody>
      </p:sp>
      <p:sp>
        <p:nvSpPr>
          <p:cNvPr id="3" name="页脚占位符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CN" altLang="en-US"/>
          </a:p>
        </p:txBody>
      </p:sp>
      <p:sp>
        <p:nvSpPr>
          <p:cNvPr id="4" name="灯片编号占位符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eaLnBrk="1" hangingPunct="1">
              <a:defRPr>
                <a:ea typeface="宋体" panose="02010600030101010101" pitchFamily="2" charset="-122"/>
              </a:defRPr>
            </a:lvl1pPr>
          </a:lstStyle>
          <a:p>
            <a:pPr>
              <a:defRPr/>
            </a:pPr>
            <a:fld id="{8E7A0794-689A-4517-A2EE-EB3B67AF5094}"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fld id="{7D3CA969-7A83-4C4D-A736-FC8D595626EB}" type="datetimeFigureOut">
              <a:rPr lang="zh-CN" altLang="en-US"/>
              <a:t>2022/4/13</a:t>
            </a:fld>
            <a:endParaRPr lang="zh-CN" altLang="en-US"/>
          </a:p>
        </p:txBody>
      </p:sp>
      <p:sp>
        <p:nvSpPr>
          <p:cNvPr id="3" name="页脚占位符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CN" altLang="en-US"/>
          </a:p>
        </p:txBody>
      </p:sp>
      <p:sp>
        <p:nvSpPr>
          <p:cNvPr id="4" name="灯片编号占位符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eaLnBrk="1" hangingPunct="1">
              <a:defRPr>
                <a:ea typeface="宋体" panose="02010600030101010101" pitchFamily="2" charset="-122"/>
              </a:defRPr>
            </a:lvl1pPr>
          </a:lstStyle>
          <a:p>
            <a:pPr>
              <a:defRPr/>
            </a:pPr>
            <a:fld id="{8E7A0794-689A-4517-A2EE-EB3B67AF5094}" type="slidenum">
              <a:rPr lang="zh-CN" altLang="en-US"/>
              <a:t>‹#›</a:t>
            </a:fld>
            <a:endParaRPr lang="zh-CN" altLang="en-US"/>
          </a:p>
        </p:txBody>
      </p:sp>
      <p:sp>
        <p:nvSpPr>
          <p:cNvPr id="5" name="文本框 4"/>
          <p:cNvSpPr txBox="1"/>
          <p:nvPr userDrawn="1"/>
        </p:nvSpPr>
        <p:spPr>
          <a:xfrm>
            <a:off x="0" y="836712"/>
            <a:ext cx="9144000" cy="5472608"/>
          </a:xfrm>
          <a:prstGeom prst="rect">
            <a:avLst/>
          </a:prstGeom>
          <a:solidFill>
            <a:srgbClr val="FBFBFB"/>
          </a:solidFill>
        </p:spPr>
        <p:txBody>
          <a:bodyPr wrap="square" rtlCol="0">
            <a:spAutoFit/>
          </a:bodyPr>
          <a:lstStyle/>
          <a:p>
            <a:endParaRPr lang="zh-CN" altLang="en-US" dirty="0"/>
          </a:p>
        </p:txBody>
      </p:sp>
      <p:sp>
        <p:nvSpPr>
          <p:cNvPr id="6" name="矩形 5"/>
          <p:cNvSpPr/>
          <p:nvPr userDrawn="1"/>
        </p:nvSpPr>
        <p:spPr>
          <a:xfrm>
            <a:off x="107504" y="908719"/>
            <a:ext cx="8928992" cy="5812755"/>
          </a:xfrm>
          <a:prstGeom prst="rect">
            <a:avLst/>
          </a:prstGeom>
          <a:solidFill>
            <a:srgbClr val="FEF6F0"/>
          </a:solidFill>
          <a:ln>
            <a:solidFill>
              <a:srgbClr val="FEF6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sp>
        <p:nvSpPr>
          <p:cNvPr id="2" name="矩形 1"/>
          <p:cNvSpPr/>
          <p:nvPr userDrawn="1"/>
        </p:nvSpPr>
        <p:spPr>
          <a:xfrm>
            <a:off x="0" y="2825750"/>
            <a:ext cx="9144000" cy="1336675"/>
          </a:xfrm>
          <a:prstGeom prst="rect">
            <a:avLst/>
          </a:prstGeom>
          <a:gradFill flip="none" rotWithShape="1">
            <a:gsLst>
              <a:gs pos="0">
                <a:srgbClr val="FFFFFF"/>
              </a:gs>
              <a:gs pos="0">
                <a:schemeClr val="bg1"/>
              </a:gs>
              <a:gs pos="97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80091" tIns="40046" rIns="80091" bIns="40046" anchor="ctr"/>
          <a:lstStyle/>
          <a:p>
            <a:pPr algn="ctr" eaLnBrk="0" hangingPunct="0">
              <a:defRPr/>
            </a:pPr>
            <a:endParaRPr lang="en-US" dirty="0">
              <a:solidFill>
                <a:prstClr val="white"/>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AutoShape 9"/>
          <p:cNvSpPr>
            <a:spLocks noChangeArrowheads="1"/>
          </p:cNvSpPr>
          <p:nvPr/>
        </p:nvSpPr>
        <p:spPr bwMode="auto">
          <a:xfrm>
            <a:off x="496888" y="738188"/>
            <a:ext cx="8150225" cy="100012"/>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2B4EE"/>
          </a:solidFill>
          <a:ln w="12700">
            <a:solidFill>
              <a:srgbClr val="4F81BD"/>
            </a:solidFill>
            <a:round/>
          </a:ln>
        </p:spPr>
        <p:txBody>
          <a:bodyPr/>
          <a:lstStyle/>
          <a:p>
            <a:pPr fontAlgn="auto">
              <a:spcBef>
                <a:spcPts val="0"/>
              </a:spcBef>
              <a:spcAft>
                <a:spcPts val="0"/>
              </a:spcAft>
              <a:defRPr/>
            </a:pPr>
            <a:endParaRPr lang="zh-CN" altLang="zh-CN" sz="240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anose="02020603050405020304" pitchFamily="18"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baidu.com/link?url=pMkMOTXKY0ADQQhY3irxFl3zICIMR5jofUINsrxebReuEeDHZjyLzIdik92N8oAA&amp;wd=&amp;eqid=dbeedeed000ba2b5000000036178e730"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2060575"/>
            <a:ext cx="9144000" cy="1512888"/>
          </a:xfrm>
          <a:prstGeom prst="rect">
            <a:avLst/>
          </a:prstGeom>
          <a:solidFill>
            <a:schemeClr val="accent5">
              <a:lumMod val="75000"/>
            </a:schemeClr>
          </a:solidFill>
          <a:ln w="9525">
            <a:noFill/>
            <a:round/>
          </a:ln>
          <a:effectLst/>
        </p:spPr>
        <p:txBody>
          <a:bodyPr/>
          <a:lstStyle/>
          <a:p>
            <a:pPr fontAlgn="auto">
              <a:spcBef>
                <a:spcPts val="0"/>
              </a:spcBef>
              <a:spcAft>
                <a:spcPts val="0"/>
              </a:spcAft>
              <a:defRPr/>
            </a:pPr>
            <a:endParaRPr lang="zh-CN" altLang="en-US">
              <a:solidFill>
                <a:prstClr val="black"/>
              </a:solidFill>
              <a:latin typeface="Times New Roman" panose="02020603050405020304" pitchFamily="18" charset="0"/>
              <a:ea typeface="+mn-ea"/>
              <a:cs typeface="Times New Roman" panose="02020603050405020304" pitchFamily="18" charset="0"/>
            </a:endParaRPr>
          </a:p>
        </p:txBody>
      </p:sp>
      <p:sp>
        <p:nvSpPr>
          <p:cNvPr id="29698" name="Text Box 12"/>
          <p:cNvSpPr txBox="1">
            <a:spLocks noChangeArrowheads="1"/>
          </p:cNvSpPr>
          <p:nvPr/>
        </p:nvSpPr>
        <p:spPr bwMode="auto">
          <a:xfrm>
            <a:off x="324135" y="2420575"/>
            <a:ext cx="8676456" cy="645160"/>
          </a:xfrm>
          <a:prstGeom prst="rect">
            <a:avLst/>
          </a:prstGeom>
          <a:noFill/>
          <a:ln w="9525">
            <a:noFill/>
            <a:miter lim="800000"/>
          </a:ln>
        </p:spPr>
        <p:txBody>
          <a:bodyPr wrap="square">
            <a:spAutoFit/>
          </a:bodyPr>
          <a:lstStyle/>
          <a:p>
            <a:pPr algn="ctr">
              <a:spcBef>
                <a:spcPts val="1200"/>
              </a:spcBef>
            </a:pPr>
            <a:r>
              <a:rPr lang="zh-CN" altLang="en-US" sz="3600" b="1" dirty="0">
                <a:solidFill>
                  <a:srgbClr val="FFFFFF"/>
                </a:solidFill>
                <a:latin typeface="Times New Roman" panose="02020603050405020304" pitchFamily="18" charset="0"/>
                <a:ea typeface="微软雅黑" panose="020B0503020204020204" pitchFamily="34" charset="-122"/>
                <a:cs typeface="Times New Roman" panose="02020603050405020304" pitchFamily="18" charset="0"/>
              </a:rPr>
              <a:t>智慧卡口</a:t>
            </a:r>
            <a:r>
              <a:rPr lang="en-US" altLang="zh-CN" sz="3600" b="1" dirty="0">
                <a:solidFill>
                  <a:srgbClr val="FFFFFF"/>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3600" b="1" dirty="0">
                <a:solidFill>
                  <a:srgbClr val="FFFFFF"/>
                </a:solidFill>
                <a:latin typeface="Times New Roman" panose="02020603050405020304" pitchFamily="18" charset="0"/>
                <a:ea typeface="微软雅黑" panose="020B0503020204020204" pitchFamily="34" charset="-122"/>
                <a:cs typeface="Times New Roman" panose="02020603050405020304" pitchFamily="18" charset="0"/>
              </a:rPr>
              <a:t>全国取消省界收费站工作项目</a:t>
            </a:r>
          </a:p>
        </p:txBody>
      </p:sp>
      <p:sp>
        <p:nvSpPr>
          <p:cNvPr id="102" name="Rectangle 5"/>
          <p:cNvSpPr>
            <a:spLocks noChangeArrowheads="1"/>
          </p:cNvSpPr>
          <p:nvPr/>
        </p:nvSpPr>
        <p:spPr bwMode="auto">
          <a:xfrm>
            <a:off x="5184775" y="3632200"/>
            <a:ext cx="3959225" cy="46038"/>
          </a:xfrm>
          <a:prstGeom prst="rect">
            <a:avLst/>
          </a:prstGeom>
          <a:solidFill>
            <a:schemeClr val="accent3">
              <a:alpha val="81175"/>
            </a:schemeClr>
          </a:solidFill>
          <a:ln w="9525" algn="ctr">
            <a:noFill/>
            <a:miter lim="800000"/>
          </a:ln>
          <a:effectLst/>
        </p:spPr>
        <p:txBody>
          <a:bodyPr rot="10800000" anchor="ctr"/>
          <a:lstStyle/>
          <a:p>
            <a:pPr algn="ctr" fontAlgn="auto">
              <a:spcBef>
                <a:spcPts val="0"/>
              </a:spcBef>
              <a:spcAft>
                <a:spcPts val="0"/>
              </a:spcAft>
              <a:defRPr/>
            </a:pPr>
            <a:endParaRPr lang="zh-CN" altLang="zh-CN" sz="4400">
              <a:solidFill>
                <a:srgbClr val="1F497D"/>
              </a:solidFill>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8"/>
          <p:cNvSpPr/>
          <p:nvPr/>
        </p:nvSpPr>
        <p:spPr bwMode="auto">
          <a:xfrm>
            <a:off x="251460" y="1052195"/>
            <a:ext cx="8785036" cy="2016765"/>
          </a:xfrm>
          <a:prstGeom prst="roundRect">
            <a:avLst>
              <a:gd name="adj" fmla="val 3872"/>
            </a:avLst>
          </a:prstGeom>
          <a:solidFill>
            <a:srgbClr val="FCEBDD"/>
          </a:solidFill>
          <a:ln w="9525" algn="ctr">
            <a:noFill/>
            <a:round/>
          </a:ln>
        </p:spPr>
        <p:txBody>
          <a:bodyPr anchor="ctr"/>
          <a:lstStyle/>
          <a:p>
            <a:pPr marL="0" marR="0" lvl="0" indent="457200" algn="l" defTabSz="914400" eaLnBrk="1" fontAlgn="auto" latinLnBrk="0" hangingPunct="1">
              <a:lnSpc>
                <a:spcPct val="150000"/>
              </a:lnSpc>
              <a:spcBef>
                <a:spcPts val="0"/>
              </a:spcBef>
              <a:spcAft>
                <a:spcPts val="0"/>
              </a:spcAft>
              <a:buClrTx/>
              <a:buSzTx/>
              <a:buFont typeface="Wingdings" panose="05000000000000000000" charset="0"/>
              <a:buNone/>
              <a:defRPr/>
            </a:pPr>
            <a:r>
              <a:rPr lang="zh-CN" altLang="en-US"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智能交通卡口系统安装在公路任意断面上，包括城市的出入口、收费站、省际和市际卡口等。</a:t>
            </a:r>
            <a:r>
              <a:rPr lang="zh-CN" altLang="en-US" sz="1600" b="1" kern="0" noProof="0" dirty="0">
                <a:ln>
                  <a:noFill/>
                </a:ln>
                <a:solidFill>
                  <a:srgbClr val="C00000"/>
                </a:solidFill>
                <a:effectLst/>
                <a:uLnTx/>
                <a:uFillTx/>
                <a:latin typeface="微软雅黑" panose="020B0503020204020204" pitchFamily="34" charset="-122"/>
                <a:ea typeface="微软雅黑" panose="020B0503020204020204" pitchFamily="34" charset="-122"/>
                <a:sym typeface="+mn-ea"/>
              </a:rPr>
              <a:t>智能卡口系统对过往车辆进行自动实时拍摄和记录</a:t>
            </a:r>
            <a:r>
              <a:rPr lang="zh-CN" altLang="en-US"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，并提供车牌、车辆属性等结构化数据信息，加大了对交通违法、涉案车辆和公路干线交通状况的监控力度，为侦破肇事逃逸案件、治安、刑事案件以及交通违法处理提供有力的线索和证据，</a:t>
            </a:r>
            <a:r>
              <a:rPr lang="zh-CN" altLang="en-US" sz="1600" b="1" kern="0" noProof="0" dirty="0">
                <a:ln>
                  <a:noFill/>
                </a:ln>
                <a:solidFill>
                  <a:srgbClr val="C00000"/>
                </a:solidFill>
                <a:effectLst/>
                <a:uLnTx/>
                <a:uFillTx/>
                <a:latin typeface="微软雅黑" panose="020B0503020204020204" pitchFamily="34" charset="-122"/>
                <a:ea typeface="微软雅黑" panose="020B0503020204020204" pitchFamily="34" charset="-122"/>
                <a:sym typeface="+mn-ea"/>
              </a:rPr>
              <a:t>有效遏制交通违法现象，消除交通隐患，以提高道路交通管理的智能化和现代化水平。</a:t>
            </a:r>
            <a:endParaRPr lang="en-US" altLang="zh-CN" sz="1600" b="1" kern="0" noProof="0" dirty="0">
              <a:ln>
                <a:noFill/>
              </a:ln>
              <a:solidFill>
                <a:srgbClr val="C00000"/>
              </a:solidFill>
              <a:effectLst/>
              <a:uLnTx/>
              <a:uFillTx/>
              <a:latin typeface="微软雅黑" panose="020B0503020204020204" pitchFamily="34" charset="-122"/>
              <a:ea typeface="微软雅黑" panose="020B0503020204020204" pitchFamily="34" charset="-122"/>
              <a:sym typeface="+mn-ea"/>
            </a:endParaRPr>
          </a:p>
        </p:txBody>
      </p:sp>
      <p:sp>
        <p:nvSpPr>
          <p:cNvPr id="13" name="矩形 12"/>
          <p:cNvSpPr/>
          <p:nvPr/>
        </p:nvSpPr>
        <p:spPr>
          <a:xfrm>
            <a:off x="539553" y="188640"/>
            <a:ext cx="4680520" cy="460375"/>
          </a:xfrm>
          <a:prstGeom prst="rect">
            <a:avLst/>
          </a:prstGeom>
        </p:spPr>
        <p:txBody>
          <a:bodyPr wrap="square">
            <a:spAutoFit/>
          </a:bodyPr>
          <a:lstStyle/>
          <a:p>
            <a:pPr fontAlgn="auto">
              <a:spcBef>
                <a:spcPts val="0"/>
              </a:spcBef>
              <a:spcAft>
                <a:spcPts val="0"/>
              </a:spcAft>
              <a:defRPr/>
            </a:pPr>
            <a:r>
              <a:rPr lang="zh-CN" altLang="en-US" sz="2400" b="1" kern="0" dirty="0">
                <a:solidFill>
                  <a:prstClr val="black"/>
                </a:solidFill>
                <a:latin typeface="微软雅黑" panose="020B0503020204020204" pitchFamily="34" charset="-122"/>
                <a:ea typeface="微软雅黑" panose="020B0503020204020204" pitchFamily="34" charset="-122"/>
              </a:rPr>
              <a:t>智能卡口系统</a:t>
            </a:r>
          </a:p>
        </p:txBody>
      </p:sp>
      <p:graphicFrame>
        <p:nvGraphicFramePr>
          <p:cNvPr id="19" name="图示 18">
            <a:extLst>
              <a:ext uri="{FF2B5EF4-FFF2-40B4-BE49-F238E27FC236}">
                <a16:creationId xmlns:a16="http://schemas.microsoft.com/office/drawing/2014/main" id="{52A65076-A7E4-4848-88CB-162204DAEACA}"/>
              </a:ext>
            </a:extLst>
          </p:cNvPr>
          <p:cNvGraphicFramePr/>
          <p:nvPr>
            <p:extLst>
              <p:ext uri="{D42A27DB-BD31-4B8C-83A1-F6EECF244321}">
                <p14:modId xmlns:p14="http://schemas.microsoft.com/office/powerpoint/2010/main" val="2985099162"/>
              </p:ext>
            </p:extLst>
          </p:nvPr>
        </p:nvGraphicFramePr>
        <p:xfrm>
          <a:off x="1043608" y="3464822"/>
          <a:ext cx="8856984" cy="31972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矩形 19">
            <a:extLst>
              <a:ext uri="{FF2B5EF4-FFF2-40B4-BE49-F238E27FC236}">
                <a16:creationId xmlns:a16="http://schemas.microsoft.com/office/drawing/2014/main" id="{F5547F37-A865-4F35-8153-338F41726415}"/>
              </a:ext>
            </a:extLst>
          </p:cNvPr>
          <p:cNvSpPr/>
          <p:nvPr/>
        </p:nvSpPr>
        <p:spPr>
          <a:xfrm>
            <a:off x="1115616" y="3645024"/>
            <a:ext cx="720080" cy="2520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zh-CN" altLang="en-US" sz="2400" b="1" dirty="0">
                <a:latin typeface="微软雅黑" panose="020B0503020204020204" pitchFamily="34" charset="-122"/>
                <a:ea typeface="微软雅黑" panose="020B0503020204020204" pitchFamily="34" charset="-122"/>
              </a:rPr>
              <a:t>主要功能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a16="http://schemas.microsoft.com/office/drawing/2014/main" id="{7F9C8291-57E6-4482-B225-63104CBA34C1}"/>
              </a:ext>
            </a:extLst>
          </p:cNvPr>
          <p:cNvSpPr txBox="1"/>
          <p:nvPr/>
        </p:nvSpPr>
        <p:spPr>
          <a:xfrm>
            <a:off x="467544" y="905232"/>
            <a:ext cx="8388932" cy="1831271"/>
          </a:xfrm>
          <a:prstGeom prst="rect">
            <a:avLst/>
          </a:prstGeom>
          <a:noFill/>
        </p:spPr>
        <p:txBody>
          <a:bodyPr wrap="square">
            <a:spAutoFit/>
          </a:bodyPr>
          <a:lstStyle/>
          <a:p>
            <a:pPr indent="226695" algn="just"/>
            <a:r>
              <a:rPr lang="en-US" altLang="zh-CN" sz="1800" b="1" kern="100" dirty="0">
                <a:effectLst/>
                <a:latin typeface="微软雅黑" panose="020B0503020204020204" pitchFamily="34" charset="-122"/>
                <a:ea typeface="微软雅黑" panose="020B0503020204020204" pitchFamily="34" charset="-122"/>
                <a:cs typeface="Times New Roman" panose="02020603050405020304" pitchFamily="18" charset="0"/>
              </a:rPr>
              <a:t>    </a:t>
            </a:r>
            <a:r>
              <a:rPr lang="zh-CN" altLang="zh-CN" sz="1800" b="1" kern="100" dirty="0">
                <a:effectLst/>
                <a:latin typeface="微软雅黑" panose="020B0503020204020204" pitchFamily="34" charset="-122"/>
                <a:ea typeface="微软雅黑" panose="020B0503020204020204" pitchFamily="34" charset="-122"/>
                <a:cs typeface="Times New Roman" panose="02020603050405020304" pitchFamily="18" charset="0"/>
              </a:rPr>
              <a:t>智能卡口系统通常由</a:t>
            </a:r>
            <a:r>
              <a:rPr lang="zh-CN" altLang="zh-CN" sz="1800" b="1" kern="100" dirty="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前端路口单元</a:t>
            </a:r>
            <a:r>
              <a:rPr lang="zh-CN" altLang="zh-CN" sz="1800" b="1"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1800" b="1" kern="100" dirty="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数据传输单元和中心数据处理单元</a:t>
            </a:r>
            <a:r>
              <a:rPr lang="zh-CN" altLang="zh-CN" sz="1800" b="1" kern="100" dirty="0">
                <a:effectLst/>
                <a:latin typeface="微软雅黑" panose="020B0503020204020204" pitchFamily="34" charset="-122"/>
                <a:ea typeface="微软雅黑" panose="020B0503020204020204" pitchFamily="34" charset="-122"/>
                <a:cs typeface="Times New Roman" panose="02020603050405020304" pitchFamily="18" charset="0"/>
              </a:rPr>
              <a:t>组成。</a:t>
            </a:r>
            <a:r>
              <a:rPr lang="zh-CN" altLang="zh-CN" sz="1800" b="1" kern="100" dirty="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前端路口单元</a:t>
            </a:r>
            <a:r>
              <a:rPr lang="zh-CN" altLang="zh-CN" sz="1800" b="1" kern="100" dirty="0">
                <a:effectLst/>
                <a:latin typeface="微软雅黑" panose="020B0503020204020204" pitchFamily="34" charset="-122"/>
                <a:ea typeface="微软雅黑" panose="020B0503020204020204" pitchFamily="34" charset="-122"/>
                <a:cs typeface="Times New Roman" panose="02020603050405020304" pitchFamily="18" charset="0"/>
              </a:rPr>
              <a:t>由图像采集模块、辅助照明模块和数据处理存储模块构成；</a:t>
            </a:r>
            <a:r>
              <a:rPr lang="zh-CN" altLang="zh-CN" sz="1800" b="1" kern="100" dirty="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数据传输单元</a:t>
            </a:r>
            <a:r>
              <a:rPr lang="zh-CN" altLang="zh-CN" sz="1800" b="1" kern="100" dirty="0">
                <a:effectLst/>
                <a:latin typeface="微软雅黑" panose="020B0503020204020204" pitchFamily="34" charset="-122"/>
                <a:ea typeface="微软雅黑" panose="020B0503020204020204" pitchFamily="34" charset="-122"/>
                <a:cs typeface="Times New Roman" panose="02020603050405020304" pitchFamily="18" charset="0"/>
              </a:rPr>
              <a:t>是由交换机和光端机等通信设备构成；</a:t>
            </a:r>
            <a:r>
              <a:rPr lang="zh-CN" altLang="zh-CN" sz="1800" b="1" kern="100" dirty="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中心数据处理单元</a:t>
            </a:r>
            <a:r>
              <a:rPr lang="zh-CN" altLang="zh-CN" sz="1800" b="1" kern="100" dirty="0">
                <a:effectLst/>
                <a:latin typeface="微软雅黑" panose="020B0503020204020204" pitchFamily="34" charset="-122"/>
                <a:ea typeface="微软雅黑" panose="020B0503020204020204" pitchFamily="34" charset="-122"/>
                <a:cs typeface="Times New Roman" panose="02020603050405020304" pitchFamily="18" charset="0"/>
              </a:rPr>
              <a:t>由数据接收模块、存储模块、数据库模块、查询模块、报警模块、交互模块、共享模块和操作模块组成。下面是系统组成结构图</a:t>
            </a:r>
            <a:r>
              <a:rPr lang="zh-CN" altLang="en-US" sz="1800" b="1" kern="100" dirty="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altLang="zh-CN" sz="1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marL="455295" indent="266700" algn="just">
              <a:spcBef>
                <a:spcPts val="600"/>
              </a:spcBef>
              <a:spcAft>
                <a:spcPts val="600"/>
              </a:spcAft>
            </a:pPr>
            <a:r>
              <a:rPr lang="en-US" altLang="zh-CN" sz="1800" kern="100" dirty="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altLang="zh-CN" sz="1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12" name="图片 11">
            <a:extLst>
              <a:ext uri="{FF2B5EF4-FFF2-40B4-BE49-F238E27FC236}">
                <a16:creationId xmlns:a16="http://schemas.microsoft.com/office/drawing/2014/main" id="{F2747523-7817-415F-AF1A-8FCC26241196}"/>
              </a:ext>
            </a:extLst>
          </p:cNvPr>
          <p:cNvPicPr>
            <a:picLocks noChangeAspect="1"/>
          </p:cNvPicPr>
          <p:nvPr/>
        </p:nvPicPr>
        <p:blipFill>
          <a:blip r:embed="rId2"/>
          <a:stretch>
            <a:fillRect/>
          </a:stretch>
        </p:blipFill>
        <p:spPr>
          <a:xfrm>
            <a:off x="1547664" y="2420888"/>
            <a:ext cx="6413982" cy="4377164"/>
          </a:xfrm>
          <a:prstGeom prst="rect">
            <a:avLst/>
          </a:prstGeom>
        </p:spPr>
      </p:pic>
      <p:sp>
        <p:nvSpPr>
          <p:cNvPr id="13" name="矩形 12">
            <a:extLst>
              <a:ext uri="{FF2B5EF4-FFF2-40B4-BE49-F238E27FC236}">
                <a16:creationId xmlns:a16="http://schemas.microsoft.com/office/drawing/2014/main" id="{856A8F24-3283-469D-A860-4FE9721BDE08}"/>
              </a:ext>
            </a:extLst>
          </p:cNvPr>
          <p:cNvSpPr/>
          <p:nvPr/>
        </p:nvSpPr>
        <p:spPr>
          <a:xfrm>
            <a:off x="539553" y="188640"/>
            <a:ext cx="4680520" cy="460375"/>
          </a:xfrm>
          <a:prstGeom prst="rect">
            <a:avLst/>
          </a:prstGeom>
        </p:spPr>
        <p:txBody>
          <a:bodyPr wrap="square">
            <a:spAutoFit/>
          </a:bodyPr>
          <a:lstStyle/>
          <a:p>
            <a:pPr fontAlgn="auto">
              <a:spcBef>
                <a:spcPts val="0"/>
              </a:spcBef>
              <a:spcAft>
                <a:spcPts val="0"/>
              </a:spcAft>
              <a:defRPr/>
            </a:pPr>
            <a:r>
              <a:rPr lang="zh-CN" altLang="en-US" sz="2400" b="1" kern="0" dirty="0">
                <a:solidFill>
                  <a:prstClr val="black"/>
                </a:solidFill>
                <a:latin typeface="微软雅黑" panose="020B0503020204020204" pitchFamily="34" charset="-122"/>
                <a:ea typeface="微软雅黑" panose="020B0503020204020204" pitchFamily="34" charset="-122"/>
              </a:rPr>
              <a:t>系统组成</a:t>
            </a:r>
          </a:p>
        </p:txBody>
      </p:sp>
    </p:spTree>
    <p:extLst>
      <p:ext uri="{BB962C8B-B14F-4D97-AF65-F5344CB8AC3E}">
        <p14:creationId xmlns:p14="http://schemas.microsoft.com/office/powerpoint/2010/main" val="171107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8"/>
          <p:cNvSpPr/>
          <p:nvPr/>
        </p:nvSpPr>
        <p:spPr bwMode="auto">
          <a:xfrm>
            <a:off x="170180" y="908721"/>
            <a:ext cx="8803640" cy="3024336"/>
          </a:xfrm>
          <a:prstGeom prst="roundRect">
            <a:avLst>
              <a:gd name="adj" fmla="val 3872"/>
            </a:avLst>
          </a:prstGeom>
          <a:solidFill>
            <a:srgbClr val="FCEBDD"/>
          </a:solidFill>
          <a:ln w="9525" algn="ctr">
            <a:noFill/>
            <a:round/>
          </a:ln>
        </p:spPr>
        <p:txBody>
          <a:bodyPr anchor="ctr"/>
          <a:lstStyle/>
          <a:p>
            <a:pPr marL="0" marR="0" lvl="0" indent="0" algn="l" defTabSz="914400" eaLnBrk="1" fontAlgn="auto" latinLnBrk="0" hangingPunct="1">
              <a:lnSpc>
                <a:spcPct val="114000"/>
              </a:lnSpc>
              <a:spcBef>
                <a:spcPct val="50000"/>
              </a:spcBef>
              <a:spcAft>
                <a:spcPts val="0"/>
              </a:spcAft>
              <a:buClrTx/>
              <a:buSzTx/>
              <a:buFont typeface="Wingdings" panose="05000000000000000000" charset="0"/>
              <a:buNone/>
              <a:defRPr/>
            </a:pPr>
            <a:r>
              <a:rPr lang="zh-CN" altLang="en-US" sz="1600" b="1" kern="0" noProof="0" dirty="0">
                <a:ln>
                  <a:noFill/>
                </a:ln>
                <a:solidFill>
                  <a:srgbClr val="C00000"/>
                </a:solidFill>
                <a:effectLst/>
                <a:uLnTx/>
                <a:uFillTx/>
                <a:latin typeface="微软雅黑" panose="020B0503020204020204" pitchFamily="34" charset="-122"/>
                <a:ea typeface="微软雅黑" panose="020B0503020204020204" pitchFamily="34" charset="-122"/>
                <a:sym typeface="+mn-ea"/>
              </a:rPr>
              <a:t>       </a:t>
            </a:r>
            <a:r>
              <a:rPr lang="en-US" altLang="zh-CN" sz="1800" b="1" kern="0" noProof="0" dirty="0">
                <a:ln>
                  <a:noFill/>
                </a:ln>
                <a:solidFill>
                  <a:srgbClr val="C00000"/>
                </a:solidFill>
                <a:effectLst/>
                <a:uLnTx/>
                <a:uFillTx/>
                <a:latin typeface="微软雅黑" panose="020B0503020204020204" pitchFamily="34" charset="-122"/>
                <a:ea typeface="微软雅黑" panose="020B0503020204020204" pitchFamily="34" charset="-122"/>
                <a:sym typeface="+mn-ea"/>
              </a:rPr>
              <a:t> </a:t>
            </a:r>
            <a:r>
              <a:rPr lang="en-US" altLang="zh-CN" sz="1600" b="1" kern="0" noProof="0" dirty="0">
                <a:ln>
                  <a:noFill/>
                </a:ln>
                <a:solidFill>
                  <a:srgbClr val="C00000"/>
                </a:solidFill>
                <a:effectLst/>
                <a:uLnTx/>
                <a:uFillTx/>
                <a:latin typeface="微软雅黑" panose="020B0503020204020204" pitchFamily="34" charset="-122"/>
                <a:ea typeface="微软雅黑" panose="020B0503020204020204" pitchFamily="34" charset="-122"/>
                <a:sym typeface="+mn-ea"/>
              </a:rPr>
              <a:t>2019</a:t>
            </a:r>
            <a:r>
              <a:rPr lang="zh-CN" altLang="en-US" sz="1600" b="1" kern="0" noProof="0" dirty="0">
                <a:ln>
                  <a:noFill/>
                </a:ln>
                <a:solidFill>
                  <a:srgbClr val="C00000"/>
                </a:solidFill>
                <a:effectLst/>
                <a:uLnTx/>
                <a:uFillTx/>
                <a:latin typeface="微软雅黑" panose="020B0503020204020204" pitchFamily="34" charset="-122"/>
                <a:ea typeface="微软雅黑" panose="020B0503020204020204" pitchFamily="34" charset="-122"/>
                <a:sym typeface="+mn-ea"/>
              </a:rPr>
              <a:t>年全国开展取消省界收费站项目</a:t>
            </a:r>
            <a:r>
              <a:rPr lang="zh-CN" altLang="en-US"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，全国共新建改造</a:t>
            </a:r>
            <a:r>
              <a:rPr lang="en-US" altLang="zh-CN"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25575</a:t>
            </a:r>
            <a:r>
              <a:rPr lang="zh-CN" altLang="en-US"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个</a:t>
            </a:r>
            <a:r>
              <a:rPr lang="en-US" altLang="zh-CN"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ETC</a:t>
            </a:r>
            <a:r>
              <a:rPr lang="zh-CN" altLang="en-US"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门架、新建改造</a:t>
            </a:r>
            <a:r>
              <a:rPr lang="en-US" altLang="zh-CN"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51375</a:t>
            </a:r>
            <a:r>
              <a:rPr lang="zh-CN" altLang="en-US"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个</a:t>
            </a:r>
            <a:r>
              <a:rPr lang="en-US" altLang="zh-CN"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ETC</a:t>
            </a:r>
            <a:r>
              <a:rPr lang="zh-CN" altLang="en-US"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车道，采用视频感知的方式监测过往车辆，记录车辆经过时间、车道号、车牌号码、车型等信息。</a:t>
            </a:r>
            <a:endParaRPr lang="en-US" altLang="zh-CN"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endParaRPr>
          </a:p>
          <a:p>
            <a:pPr marL="0" marR="0" lvl="0" indent="0" algn="l" defTabSz="914400" eaLnBrk="1" fontAlgn="auto" latinLnBrk="0" hangingPunct="1">
              <a:lnSpc>
                <a:spcPct val="114000"/>
              </a:lnSpc>
              <a:spcBef>
                <a:spcPct val="50000"/>
              </a:spcBef>
              <a:spcAft>
                <a:spcPts val="0"/>
              </a:spcAft>
              <a:buClrTx/>
              <a:buSzTx/>
              <a:buFont typeface="Wingdings" panose="05000000000000000000" charset="0"/>
              <a:buNone/>
              <a:defRPr/>
            </a:pPr>
            <a:r>
              <a:rPr lang="en-US" altLang="zh-CN" sz="1600" b="1" kern="0" dirty="0">
                <a:solidFill>
                  <a:srgbClr val="000000"/>
                </a:solidFill>
                <a:latin typeface="微软雅黑" panose="020B0503020204020204" pitchFamily="34" charset="-122"/>
                <a:ea typeface="微软雅黑" panose="020B0503020204020204" pitchFamily="34" charset="-122"/>
                <a:sym typeface="+mn-ea"/>
              </a:rPr>
              <a:t>       </a:t>
            </a:r>
            <a:r>
              <a:rPr lang="zh-CN" altLang="en-US"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海康威视针对现场反馈的问题，参与设计各省不同场景的实施方案，并将自有组件效果优化到最佳状态，最终根据实际测试情况，提供相关评估报告。提供</a:t>
            </a:r>
            <a:r>
              <a:rPr lang="zh-CN" altLang="en-US" sz="1600" b="1" kern="0" noProof="0" dirty="0">
                <a:ln>
                  <a:noFill/>
                </a:ln>
                <a:solidFill>
                  <a:srgbClr val="C00000"/>
                </a:solidFill>
                <a:effectLst/>
                <a:uLnTx/>
                <a:uFillTx/>
                <a:latin typeface="微软雅黑" panose="020B0503020204020204" pitchFamily="34" charset="-122"/>
                <a:ea typeface="微软雅黑" panose="020B0503020204020204" pitchFamily="34" charset="-122"/>
                <a:sym typeface="+mn-ea"/>
              </a:rPr>
              <a:t>相机产品、人眼无害补光设备、现场调配与技术支持等服务</a:t>
            </a:r>
            <a:r>
              <a:rPr lang="zh-CN" altLang="en-US"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，结合实际道路情况，调整架设并配置场景参数信息。在此次项目中，海康威视智能卡口相机的销量约占到全国的</a:t>
            </a:r>
            <a:r>
              <a:rPr lang="en-US" altLang="zh-CN"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40%</a:t>
            </a:r>
            <a:r>
              <a:rPr lang="zh-CN" altLang="en-US"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a:t>
            </a:r>
            <a:r>
              <a:rPr lang="zh-CN" altLang="en-US" sz="1600" b="1" kern="0" noProof="0" dirty="0">
                <a:ln>
                  <a:noFill/>
                </a:ln>
                <a:solidFill>
                  <a:srgbClr val="C00000"/>
                </a:solidFill>
                <a:effectLst/>
                <a:uLnTx/>
                <a:uFillTx/>
                <a:latin typeface="微软雅黑" panose="020B0503020204020204" pitchFamily="34" charset="-122"/>
                <a:ea typeface="微软雅黑" panose="020B0503020204020204" pitchFamily="34" charset="-122"/>
                <a:sym typeface="+mn-ea"/>
              </a:rPr>
              <a:t>提供联网联试服务，支撑绝大多数智能卡口按时上线、数据入网，达到可用、可存、可查的目标</a:t>
            </a:r>
            <a:r>
              <a:rPr lang="zh-CN" altLang="en-US" sz="16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rPr>
              <a:t>。</a:t>
            </a:r>
            <a:endParaRPr lang="zh-CN" altLang="en-US" sz="1800" b="1" kern="0" noProof="0" dirty="0">
              <a:ln>
                <a:noFill/>
              </a:ln>
              <a:solidFill>
                <a:srgbClr val="000000"/>
              </a:solidFill>
              <a:effectLst/>
              <a:uLnTx/>
              <a:uFillTx/>
              <a:latin typeface="微软雅黑" panose="020B0503020204020204" pitchFamily="34" charset="-122"/>
              <a:ea typeface="微软雅黑" panose="020B0503020204020204" pitchFamily="34" charset="-122"/>
              <a:sym typeface="+mn-ea"/>
            </a:endParaRPr>
          </a:p>
        </p:txBody>
      </p:sp>
      <p:sp>
        <p:nvSpPr>
          <p:cNvPr id="13" name="矩形 12"/>
          <p:cNvSpPr/>
          <p:nvPr/>
        </p:nvSpPr>
        <p:spPr>
          <a:xfrm>
            <a:off x="539553" y="188640"/>
            <a:ext cx="4680520" cy="460375"/>
          </a:xfrm>
          <a:prstGeom prst="rect">
            <a:avLst/>
          </a:prstGeom>
        </p:spPr>
        <p:txBody>
          <a:bodyPr wrap="square">
            <a:spAutoFit/>
          </a:bodyPr>
          <a:lstStyle/>
          <a:p>
            <a:pPr fontAlgn="auto">
              <a:spcBef>
                <a:spcPts val="0"/>
              </a:spcBef>
              <a:spcAft>
                <a:spcPts val="0"/>
              </a:spcAft>
              <a:defRPr/>
            </a:pPr>
            <a:r>
              <a:rPr lang="zh-CN" altLang="en-US" sz="2400" b="1" kern="0" dirty="0">
                <a:solidFill>
                  <a:prstClr val="black"/>
                </a:solidFill>
                <a:latin typeface="微软雅黑" panose="020B0503020204020204" pitchFamily="34" charset="-122"/>
                <a:ea typeface="微软雅黑" panose="020B0503020204020204" pitchFamily="34" charset="-122"/>
              </a:rPr>
              <a:t>项目介绍</a:t>
            </a:r>
          </a:p>
        </p:txBody>
      </p:sp>
      <p:graphicFrame>
        <p:nvGraphicFramePr>
          <p:cNvPr id="2" name="表格 1">
            <a:extLst>
              <a:ext uri="{FF2B5EF4-FFF2-40B4-BE49-F238E27FC236}">
                <a16:creationId xmlns:a16="http://schemas.microsoft.com/office/drawing/2014/main" id="{F6E48681-201D-4FDD-B2D8-3BCA78FD1057}"/>
              </a:ext>
            </a:extLst>
          </p:cNvPr>
          <p:cNvGraphicFramePr>
            <a:graphicFrameLocks noGrp="1"/>
          </p:cNvGraphicFramePr>
          <p:nvPr>
            <p:extLst>
              <p:ext uri="{D42A27DB-BD31-4B8C-83A1-F6EECF244321}">
                <p14:modId xmlns:p14="http://schemas.microsoft.com/office/powerpoint/2010/main" val="1882484403"/>
              </p:ext>
            </p:extLst>
          </p:nvPr>
        </p:nvGraphicFramePr>
        <p:xfrm>
          <a:off x="1691680" y="4293096"/>
          <a:ext cx="6480720" cy="2008818"/>
        </p:xfrm>
        <a:graphic>
          <a:graphicData uri="http://schemas.openxmlformats.org/drawingml/2006/table">
            <a:tbl>
              <a:tblPr firstRow="1" firstCol="1" bandRow="1">
                <a:tableStyleId>{5C22544A-7EE6-4342-B048-85BDC9FD1C3A}</a:tableStyleId>
              </a:tblPr>
              <a:tblGrid>
                <a:gridCol w="1701189">
                  <a:extLst>
                    <a:ext uri="{9D8B030D-6E8A-4147-A177-3AD203B41FA5}">
                      <a16:colId xmlns:a16="http://schemas.microsoft.com/office/drawing/2014/main" val="3260130916"/>
                    </a:ext>
                  </a:extLst>
                </a:gridCol>
                <a:gridCol w="4779531">
                  <a:extLst>
                    <a:ext uri="{9D8B030D-6E8A-4147-A177-3AD203B41FA5}">
                      <a16:colId xmlns:a16="http://schemas.microsoft.com/office/drawing/2014/main" val="1439113326"/>
                    </a:ext>
                  </a:extLst>
                </a:gridCol>
              </a:tblGrid>
              <a:tr h="392341">
                <a:tc>
                  <a:txBody>
                    <a:bodyPr/>
                    <a:lstStyle/>
                    <a:p>
                      <a:pPr algn="ctr">
                        <a:lnSpc>
                          <a:spcPct val="150000"/>
                        </a:lnSpc>
                      </a:pPr>
                      <a:r>
                        <a:rPr lang="zh-CN" sz="1600" b="1" kern="100" dirty="0">
                          <a:effectLst/>
                          <a:latin typeface="微软雅黑" panose="020B0503020204020204" pitchFamily="34" charset="-122"/>
                          <a:ea typeface="微软雅黑" panose="020B0503020204020204" pitchFamily="34" charset="-122"/>
                        </a:rPr>
                        <a:t>项目名称</a:t>
                      </a:r>
                      <a:endParaRPr lang="zh-CN" sz="12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lnSpc>
                          <a:spcPct val="120000"/>
                        </a:lnSpc>
                      </a:pPr>
                      <a:r>
                        <a:rPr lang="zh-CN" sz="1600" b="1" kern="100" dirty="0">
                          <a:effectLst/>
                          <a:latin typeface="微软雅黑" panose="020B0503020204020204" pitchFamily="34" charset="-122"/>
                          <a:ea typeface="微软雅黑" panose="020B0503020204020204" pitchFamily="34" charset="-122"/>
                        </a:rPr>
                        <a:t>智慧卡口</a:t>
                      </a:r>
                      <a:r>
                        <a:rPr lang="en-US" sz="1600" b="1" kern="100" dirty="0">
                          <a:effectLst/>
                          <a:latin typeface="微软雅黑" panose="020B0503020204020204" pitchFamily="34" charset="-122"/>
                          <a:ea typeface="微软雅黑" panose="020B0503020204020204" pitchFamily="34" charset="-122"/>
                        </a:rPr>
                        <a:t>--</a:t>
                      </a:r>
                      <a:r>
                        <a:rPr lang="zh-CN" sz="1600" b="1" kern="100" dirty="0">
                          <a:effectLst/>
                          <a:latin typeface="微软雅黑" panose="020B0503020204020204" pitchFamily="34" charset="-122"/>
                          <a:ea typeface="微软雅黑" panose="020B0503020204020204" pitchFamily="34" charset="-122"/>
                        </a:rPr>
                        <a:t>全国取消省界收费站工作</a:t>
                      </a:r>
                      <a:endParaRPr lang="zh-CN" sz="12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84872883"/>
                  </a:ext>
                </a:extLst>
              </a:tr>
              <a:tr h="392341">
                <a:tc>
                  <a:txBody>
                    <a:bodyPr/>
                    <a:lstStyle/>
                    <a:p>
                      <a:pPr algn="ctr">
                        <a:lnSpc>
                          <a:spcPct val="150000"/>
                        </a:lnSpc>
                      </a:pPr>
                      <a:r>
                        <a:rPr lang="zh-CN" sz="1600" b="1" kern="100" dirty="0">
                          <a:effectLst/>
                          <a:latin typeface="微软雅黑" panose="020B0503020204020204" pitchFamily="34" charset="-122"/>
                          <a:ea typeface="微软雅黑" panose="020B0503020204020204" pitchFamily="34" charset="-122"/>
                        </a:rPr>
                        <a:t>地点</a:t>
                      </a:r>
                      <a:endParaRPr lang="zh-CN" sz="12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lnSpc>
                          <a:spcPct val="120000"/>
                        </a:lnSpc>
                      </a:pPr>
                      <a:r>
                        <a:rPr lang="zh-CN" sz="1600" b="1" kern="100" dirty="0">
                          <a:effectLst/>
                          <a:latin typeface="微软雅黑" panose="020B0503020204020204" pitchFamily="34" charset="-122"/>
                          <a:ea typeface="微软雅黑" panose="020B0503020204020204" pitchFamily="34" charset="-122"/>
                        </a:rPr>
                        <a:t>高速收费路段 </a:t>
                      </a:r>
                      <a:endParaRPr lang="zh-CN" sz="12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4208045100"/>
                  </a:ext>
                </a:extLst>
              </a:tr>
              <a:tr h="439454">
                <a:tc>
                  <a:txBody>
                    <a:bodyPr/>
                    <a:lstStyle/>
                    <a:p>
                      <a:pPr algn="ctr">
                        <a:lnSpc>
                          <a:spcPct val="150000"/>
                        </a:lnSpc>
                      </a:pPr>
                      <a:r>
                        <a:rPr lang="zh-CN" sz="1600" b="1" kern="100">
                          <a:effectLst/>
                          <a:latin typeface="微软雅黑" panose="020B0503020204020204" pitchFamily="34" charset="-122"/>
                          <a:ea typeface="微软雅黑" panose="020B0503020204020204" pitchFamily="34" charset="-122"/>
                        </a:rPr>
                        <a:t>业主</a:t>
                      </a:r>
                      <a:r>
                        <a:rPr lang="en-US" sz="1600" b="1" kern="100">
                          <a:effectLst/>
                          <a:latin typeface="微软雅黑" panose="020B0503020204020204" pitchFamily="34" charset="-122"/>
                          <a:ea typeface="微软雅黑" panose="020B0503020204020204" pitchFamily="34" charset="-122"/>
                        </a:rPr>
                        <a:t>/</a:t>
                      </a:r>
                      <a:r>
                        <a:rPr lang="zh-CN" sz="1600" b="1" kern="100">
                          <a:effectLst/>
                          <a:latin typeface="微软雅黑" panose="020B0503020204020204" pitchFamily="34" charset="-122"/>
                          <a:ea typeface="微软雅黑" panose="020B0503020204020204" pitchFamily="34" charset="-122"/>
                        </a:rPr>
                        <a:t>执行单位</a:t>
                      </a:r>
                      <a:endParaRPr lang="zh-CN" sz="1200" b="1"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lnSpc>
                          <a:spcPct val="120000"/>
                        </a:lnSpc>
                      </a:pPr>
                      <a:r>
                        <a:rPr lang="zh-CN" sz="1600" b="1" kern="100" dirty="0">
                          <a:effectLst/>
                          <a:latin typeface="微软雅黑" panose="020B0503020204020204" pitchFamily="34" charset="-122"/>
                          <a:ea typeface="微软雅黑" panose="020B0503020204020204" pitchFamily="34" charset="-122"/>
                        </a:rPr>
                        <a:t>高速集团</a:t>
                      </a:r>
                      <a:r>
                        <a:rPr lang="en-US" sz="1600" b="1" kern="100" dirty="0">
                          <a:effectLst/>
                          <a:latin typeface="微软雅黑" panose="020B0503020204020204" pitchFamily="34" charset="-122"/>
                          <a:ea typeface="微软雅黑" panose="020B0503020204020204" pitchFamily="34" charset="-122"/>
                        </a:rPr>
                        <a:t>/</a:t>
                      </a:r>
                      <a:r>
                        <a:rPr lang="en-US" sz="1600" b="1" u="none" strike="noStrike" kern="100" dirty="0" err="1">
                          <a:solidFill>
                            <a:schemeClr val="tx1"/>
                          </a:solidFill>
                          <a:effectLst/>
                          <a:latin typeface="微软雅黑" panose="020B0503020204020204" pitchFamily="34" charset="-122"/>
                          <a:ea typeface="微软雅黑" panose="020B0503020204020204" pitchFamily="34" charset="-122"/>
                          <a:hlinkClick r:id="rId3">
                            <a:extLst>
                              <a:ext uri="{A12FA001-AC4F-418D-AE19-62706E023703}">
                                <ahyp:hlinkClr xmlns:ahyp="http://schemas.microsoft.com/office/drawing/2018/hyperlinkcolor" val="tx"/>
                              </a:ext>
                            </a:extLst>
                          </a:hlinkClick>
                        </a:rPr>
                        <a:t>杭州海康威视数字技术股份有限公司</a:t>
                      </a:r>
                      <a:endParaRPr lang="zh-CN" sz="1200" b="1" u="none"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174858019"/>
                  </a:ext>
                </a:extLst>
              </a:tr>
              <a:tr h="392341">
                <a:tc>
                  <a:txBody>
                    <a:bodyPr/>
                    <a:lstStyle/>
                    <a:p>
                      <a:pPr algn="ctr">
                        <a:lnSpc>
                          <a:spcPct val="150000"/>
                        </a:lnSpc>
                      </a:pPr>
                      <a:r>
                        <a:rPr lang="zh-CN" sz="1600" b="1" kern="100">
                          <a:effectLst/>
                          <a:latin typeface="微软雅黑" panose="020B0503020204020204" pitchFamily="34" charset="-122"/>
                          <a:ea typeface="微软雅黑" panose="020B0503020204020204" pitchFamily="34" charset="-122"/>
                        </a:rPr>
                        <a:t>关键词</a:t>
                      </a:r>
                      <a:endParaRPr lang="zh-CN" sz="1200" b="1"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lnSpc>
                          <a:spcPct val="120000"/>
                        </a:lnSpc>
                      </a:pPr>
                      <a:r>
                        <a:rPr lang="zh-CN" sz="1600" b="1" kern="100" dirty="0">
                          <a:effectLst/>
                          <a:latin typeface="微软雅黑" panose="020B0503020204020204" pitchFamily="34" charset="-122"/>
                          <a:ea typeface="微软雅黑" panose="020B0503020204020204" pitchFamily="34" charset="-122"/>
                        </a:rPr>
                        <a:t>智能交通；高速公路；智能卡口</a:t>
                      </a:r>
                      <a:endParaRPr lang="zh-CN" sz="12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933795678"/>
                  </a:ext>
                </a:extLst>
              </a:tr>
              <a:tr h="392341">
                <a:tc>
                  <a:txBody>
                    <a:bodyPr/>
                    <a:lstStyle/>
                    <a:p>
                      <a:pPr algn="ctr">
                        <a:lnSpc>
                          <a:spcPct val="150000"/>
                        </a:lnSpc>
                      </a:pPr>
                      <a:r>
                        <a:rPr lang="zh-CN" sz="1600" b="1" kern="100">
                          <a:effectLst/>
                          <a:latin typeface="微软雅黑" panose="020B0503020204020204" pitchFamily="34" charset="-122"/>
                          <a:ea typeface="微软雅黑" panose="020B0503020204020204" pitchFamily="34" charset="-122"/>
                        </a:rPr>
                        <a:t>完成时间</a:t>
                      </a:r>
                      <a:endParaRPr lang="zh-CN" sz="1200" b="1"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lnSpc>
                          <a:spcPct val="120000"/>
                        </a:lnSpc>
                      </a:pPr>
                      <a:r>
                        <a:rPr lang="en-US" sz="1600" b="1" kern="100" dirty="0">
                          <a:effectLst/>
                          <a:latin typeface="微软雅黑" panose="020B0503020204020204" pitchFamily="34" charset="-122"/>
                          <a:ea typeface="微软雅黑" panose="020B0503020204020204" pitchFamily="34" charset="-122"/>
                        </a:rPr>
                        <a:t>2019</a:t>
                      </a:r>
                      <a:r>
                        <a:rPr lang="zh-CN" sz="1600" b="1" kern="100" dirty="0">
                          <a:effectLst/>
                          <a:latin typeface="微软雅黑" panose="020B0503020204020204" pitchFamily="34" charset="-122"/>
                          <a:ea typeface="微软雅黑" panose="020B0503020204020204" pitchFamily="34" charset="-122"/>
                        </a:rPr>
                        <a:t>年</a:t>
                      </a:r>
                      <a:endParaRPr lang="zh-CN" sz="12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558166476"/>
                  </a:ext>
                </a:extLst>
              </a:tr>
            </a:tbl>
          </a:graphicData>
        </a:graphic>
      </p:graphicFrame>
    </p:spTree>
    <p:extLst>
      <p:ext uri="{BB962C8B-B14F-4D97-AF65-F5344CB8AC3E}">
        <p14:creationId xmlns:p14="http://schemas.microsoft.com/office/powerpoint/2010/main" val="4118515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AF44859B-12CF-4B75-AFE1-9473083CA190}"/>
              </a:ext>
            </a:extLst>
          </p:cNvPr>
          <p:cNvSpPr/>
          <p:nvPr/>
        </p:nvSpPr>
        <p:spPr>
          <a:xfrm>
            <a:off x="539553" y="188640"/>
            <a:ext cx="4680520" cy="460375"/>
          </a:xfrm>
          <a:prstGeom prst="rect">
            <a:avLst/>
          </a:prstGeom>
        </p:spPr>
        <p:txBody>
          <a:bodyPr wrap="square">
            <a:spAutoFit/>
          </a:bodyPr>
          <a:lstStyle/>
          <a:p>
            <a:pPr fontAlgn="auto">
              <a:spcBef>
                <a:spcPts val="0"/>
              </a:spcBef>
              <a:spcAft>
                <a:spcPts val="0"/>
              </a:spcAft>
              <a:defRPr/>
            </a:pPr>
            <a:r>
              <a:rPr lang="zh-CN" altLang="en-US" sz="2400" b="1" kern="0" dirty="0">
                <a:solidFill>
                  <a:prstClr val="black"/>
                </a:solidFill>
                <a:latin typeface="微软雅黑" panose="020B0503020204020204" pitchFamily="34" charset="-122"/>
                <a:ea typeface="微软雅黑" panose="020B0503020204020204" pitchFamily="34" charset="-122"/>
              </a:rPr>
              <a:t>研发任务和关键数据</a:t>
            </a:r>
          </a:p>
        </p:txBody>
      </p:sp>
      <p:sp>
        <p:nvSpPr>
          <p:cNvPr id="5" name="文本框 4">
            <a:extLst>
              <a:ext uri="{FF2B5EF4-FFF2-40B4-BE49-F238E27FC236}">
                <a16:creationId xmlns:a16="http://schemas.microsoft.com/office/drawing/2014/main" id="{933A5A00-3838-4BFB-8632-E2872F5BD84B}"/>
              </a:ext>
            </a:extLst>
          </p:cNvPr>
          <p:cNvSpPr txBox="1"/>
          <p:nvPr/>
        </p:nvSpPr>
        <p:spPr>
          <a:xfrm>
            <a:off x="1050825" y="4581128"/>
            <a:ext cx="7056784" cy="2031325"/>
          </a:xfrm>
          <a:prstGeom prst="rect">
            <a:avLst/>
          </a:prstGeom>
          <a:noFill/>
        </p:spPr>
        <p:txBody>
          <a:bodyPr wrap="square">
            <a:spAutoFit/>
          </a:bodyPr>
          <a:lstStyle/>
          <a:p>
            <a:r>
              <a:rPr lang="zh-CN" altLang="en-US" b="1" dirty="0">
                <a:solidFill>
                  <a:srgbClr val="C00000"/>
                </a:solidFill>
                <a:latin typeface="微软雅黑" panose="020B0503020204020204" pitchFamily="34" charset="-122"/>
                <a:ea typeface="微软雅黑" panose="020B0503020204020204" pitchFamily="34" charset="-122"/>
              </a:rPr>
              <a:t>关键数据：</a:t>
            </a:r>
            <a:endParaRPr lang="en-US" altLang="zh-CN" b="1" dirty="0">
              <a:solidFill>
                <a:srgbClr val="C00000"/>
              </a:solidFill>
              <a:latin typeface="微软雅黑" panose="020B0503020204020204" pitchFamily="34" charset="-122"/>
              <a:ea typeface="微软雅黑" panose="020B0503020204020204" pitchFamily="34" charset="-122"/>
            </a:endParaRPr>
          </a:p>
          <a:p>
            <a:r>
              <a:rPr lang="zh-CN" altLang="en-US" b="1" dirty="0">
                <a:latin typeface="微软雅黑" panose="020B0503020204020204" pitchFamily="34" charset="-122"/>
                <a:ea typeface="微软雅黑" panose="020B0503020204020204" pitchFamily="34" charset="-122"/>
              </a:rPr>
              <a:t>海康威视通过产品迭代优化，在保证现场架设正常的情况下，绝大多数高速路段均取得了良好的效果：</a:t>
            </a:r>
            <a:endParaRPr lang="en-US" altLang="zh-CN" b="1" dirty="0">
              <a:latin typeface="微软雅黑" panose="020B0503020204020204" pitchFamily="34" charset="-122"/>
              <a:ea typeface="微软雅黑" panose="020B0503020204020204" pitchFamily="34" charset="-122"/>
            </a:endParaRPr>
          </a:p>
          <a:p>
            <a:endParaRPr lang="zh-CN" altLang="en-US" b="1" dirty="0">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ü"/>
            </a:pPr>
            <a:r>
              <a:rPr lang="zh-CN" altLang="en-US" b="1" dirty="0">
                <a:latin typeface="微软雅黑" panose="020B0503020204020204" pitchFamily="34" charset="-122"/>
                <a:ea typeface="微软雅黑" panose="020B0503020204020204" pitchFamily="34" charset="-122"/>
              </a:rPr>
              <a:t>正向和背向机动车捕获率基本达到</a:t>
            </a:r>
            <a:r>
              <a:rPr lang="en-US" altLang="zh-CN" b="1" dirty="0">
                <a:latin typeface="微软雅黑" panose="020B0503020204020204" pitchFamily="34" charset="-122"/>
                <a:ea typeface="微软雅黑" panose="020B0503020204020204" pitchFamily="34" charset="-122"/>
              </a:rPr>
              <a:t>99%</a:t>
            </a:r>
            <a:r>
              <a:rPr lang="zh-CN" altLang="en-US" b="1" dirty="0">
                <a:latin typeface="微软雅黑" panose="020B0503020204020204" pitchFamily="34" charset="-122"/>
                <a:ea typeface="微软雅黑" panose="020B0503020204020204" pitchFamily="34" charset="-122"/>
              </a:rPr>
              <a:t>；</a:t>
            </a:r>
          </a:p>
          <a:p>
            <a:pPr marL="285750" indent="-285750">
              <a:buFont typeface="Wingdings" panose="05000000000000000000" pitchFamily="2" charset="2"/>
              <a:buChar char="ü"/>
            </a:pPr>
            <a:r>
              <a:rPr lang="zh-CN" altLang="en-US" b="1" dirty="0">
                <a:latin typeface="微软雅黑" panose="020B0503020204020204" pitchFamily="34" charset="-122"/>
                <a:ea typeface="微软雅黑" panose="020B0503020204020204" pitchFamily="34" charset="-122"/>
              </a:rPr>
              <a:t>正向和背向车牌识别率在</a:t>
            </a:r>
            <a:r>
              <a:rPr lang="en-US" altLang="zh-CN" b="1" dirty="0">
                <a:latin typeface="微软雅黑" panose="020B0503020204020204" pitchFamily="34" charset="-122"/>
                <a:ea typeface="微软雅黑" panose="020B0503020204020204" pitchFamily="34" charset="-122"/>
              </a:rPr>
              <a:t>99%</a:t>
            </a:r>
            <a:r>
              <a:rPr lang="zh-CN" altLang="en-US" b="1" dirty="0">
                <a:latin typeface="微软雅黑" panose="020B0503020204020204" pitchFamily="34" charset="-122"/>
                <a:ea typeface="微软雅黑" panose="020B0503020204020204" pitchFamily="34" charset="-122"/>
              </a:rPr>
              <a:t>以上；</a:t>
            </a:r>
          </a:p>
          <a:p>
            <a:pPr marL="285750" indent="-285750">
              <a:buFont typeface="Wingdings" panose="05000000000000000000" pitchFamily="2" charset="2"/>
              <a:buChar char="ü"/>
            </a:pPr>
            <a:r>
              <a:rPr lang="zh-CN" altLang="en-US" b="1" dirty="0">
                <a:latin typeface="微软雅黑" panose="020B0503020204020204" pitchFamily="34" charset="-122"/>
                <a:ea typeface="微软雅黑" panose="020B0503020204020204" pitchFamily="34" charset="-122"/>
              </a:rPr>
              <a:t>车型识别率在</a:t>
            </a:r>
            <a:r>
              <a:rPr lang="en-US" altLang="zh-CN" b="1" dirty="0">
                <a:latin typeface="微软雅黑" panose="020B0503020204020204" pitchFamily="34" charset="-122"/>
                <a:ea typeface="微软雅黑" panose="020B0503020204020204" pitchFamily="34" charset="-122"/>
              </a:rPr>
              <a:t>98%</a:t>
            </a:r>
            <a:r>
              <a:rPr lang="zh-CN" altLang="en-US" b="1" dirty="0">
                <a:latin typeface="微软雅黑" panose="020B0503020204020204" pitchFamily="34" charset="-122"/>
                <a:ea typeface="微软雅黑" panose="020B0503020204020204" pitchFamily="34" charset="-122"/>
              </a:rPr>
              <a:t>以上。</a:t>
            </a:r>
          </a:p>
        </p:txBody>
      </p:sp>
      <p:sp>
        <p:nvSpPr>
          <p:cNvPr id="7" name="文本框 6">
            <a:extLst>
              <a:ext uri="{FF2B5EF4-FFF2-40B4-BE49-F238E27FC236}">
                <a16:creationId xmlns:a16="http://schemas.microsoft.com/office/drawing/2014/main" id="{72DACE35-02D4-4BD7-BBD4-407BA191F572}"/>
              </a:ext>
            </a:extLst>
          </p:cNvPr>
          <p:cNvSpPr txBox="1"/>
          <p:nvPr/>
        </p:nvSpPr>
        <p:spPr>
          <a:xfrm>
            <a:off x="1043608" y="1219914"/>
            <a:ext cx="7056784" cy="2862322"/>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智能卡口系统搭建时，海康威视作为国内最大的智能卡口提供商之一，参与的</a:t>
            </a:r>
            <a:r>
              <a:rPr lang="zh-CN" altLang="en-US" b="1" dirty="0">
                <a:solidFill>
                  <a:srgbClr val="C00000"/>
                </a:solidFill>
                <a:latin typeface="微软雅黑" panose="020B0503020204020204" pitchFamily="34" charset="-122"/>
                <a:ea typeface="微软雅黑" panose="020B0503020204020204" pitchFamily="34" charset="-122"/>
              </a:rPr>
              <a:t>研发和工程任务包括</a:t>
            </a:r>
            <a:r>
              <a:rPr lang="zh-CN" altLang="en-US" b="1" dirty="0">
                <a:latin typeface="微软雅黑" panose="020B0503020204020204" pitchFamily="34" charset="-122"/>
                <a:ea typeface="微软雅黑" panose="020B0503020204020204" pitchFamily="34" charset="-122"/>
              </a:rPr>
              <a:t>：</a:t>
            </a:r>
          </a:p>
          <a:p>
            <a:pPr marL="285750" indent="-285750">
              <a:buFont typeface="Wingdings" panose="05000000000000000000" pitchFamily="2" charset="2"/>
              <a:buChar char="Ø"/>
            </a:pPr>
            <a:r>
              <a:rPr lang="zh-CN" altLang="en-US" b="1" dirty="0">
                <a:latin typeface="微软雅黑" panose="020B0503020204020204" pitchFamily="34" charset="-122"/>
                <a:ea typeface="微软雅黑" panose="020B0503020204020204" pitchFamily="34" charset="-122"/>
              </a:rPr>
              <a:t>针对现场反馈的问题，参与设计各省不同场景的实施方案，并将自有组件效果优化到最佳状态，最终根据实际测试情况，提供相关评估报告。</a:t>
            </a:r>
          </a:p>
          <a:p>
            <a:pPr marL="285750" indent="-285750">
              <a:buFont typeface="Wingdings" panose="05000000000000000000" pitchFamily="2" charset="2"/>
              <a:buChar char="Ø"/>
            </a:pPr>
            <a:r>
              <a:rPr lang="zh-CN" altLang="en-US" b="1" dirty="0">
                <a:latin typeface="微软雅黑" panose="020B0503020204020204" pitchFamily="34" charset="-122"/>
                <a:ea typeface="微软雅黑" panose="020B0503020204020204" pitchFamily="34" charset="-122"/>
              </a:rPr>
              <a:t>提供相机产品、人眼无害补光设备、现场调配与技术支持等服务，结合实际道路情况，调整架设并配置场景参数信息。在此次项目中，海康威视智能卡口相机的销量约占到全国的</a:t>
            </a:r>
            <a:r>
              <a:rPr lang="en-US" altLang="zh-CN" b="1" dirty="0">
                <a:latin typeface="微软雅黑" panose="020B0503020204020204" pitchFamily="34" charset="-122"/>
                <a:ea typeface="微软雅黑" panose="020B0503020204020204" pitchFamily="34" charset="-122"/>
              </a:rPr>
              <a:t>40%</a:t>
            </a:r>
            <a:r>
              <a:rPr lang="zh-CN" altLang="en-US" b="1" dirty="0">
                <a:latin typeface="微软雅黑" panose="020B0503020204020204" pitchFamily="34" charset="-122"/>
                <a:ea typeface="微软雅黑" panose="020B0503020204020204" pitchFamily="34" charset="-122"/>
              </a:rPr>
              <a:t>。</a:t>
            </a:r>
          </a:p>
          <a:p>
            <a:pPr marL="285750" indent="-285750">
              <a:buFont typeface="Wingdings" panose="05000000000000000000" pitchFamily="2" charset="2"/>
              <a:buChar char="Ø"/>
            </a:pPr>
            <a:r>
              <a:rPr lang="zh-CN" altLang="en-US" b="1" dirty="0">
                <a:latin typeface="微软雅黑" panose="020B0503020204020204" pitchFamily="34" charset="-122"/>
                <a:ea typeface="微软雅黑" panose="020B0503020204020204" pitchFamily="34" charset="-122"/>
              </a:rPr>
              <a:t>提供联网联试服务，支撑绝大多数智能卡口按时上线、数据入网，达到可用、可存、可查的目标。</a:t>
            </a:r>
          </a:p>
        </p:txBody>
      </p:sp>
    </p:spTree>
    <p:extLst>
      <p:ext uri="{BB962C8B-B14F-4D97-AF65-F5344CB8AC3E}">
        <p14:creationId xmlns:p14="http://schemas.microsoft.com/office/powerpoint/2010/main" val="1497437635"/>
      </p:ext>
    </p:extLst>
  </p:cSld>
  <p:clrMapOvr>
    <a:masterClrMapping/>
  </p:clrMapOvr>
</p:sld>
</file>

<file path=ppt/theme/theme1.xml><?xml version="1.0" encoding="utf-8"?>
<a:theme xmlns:a="http://schemas.openxmlformats.org/drawingml/2006/main" name="新建 Microsoft Office PowerPoint 演示文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新建 Microsoft Office PowerPoint 演示文稿</Template>
  <TotalTime>132</TotalTime>
  <Words>755</Words>
  <Application>Microsoft Office PowerPoint</Application>
  <PresentationFormat>全屏显示(4:3)</PresentationFormat>
  <Paragraphs>35</Paragraphs>
  <Slides>5</Slides>
  <Notes>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微软雅黑</vt:lpstr>
      <vt:lpstr>Arial</vt:lpstr>
      <vt:lpstr>Calibri</vt:lpstr>
      <vt:lpstr>Times New Roman</vt:lpstr>
      <vt:lpstr>Wingdings</vt:lpstr>
      <vt:lpstr>新建 Microsoft Office 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崔纪鹏</dc:creator>
  <cp:lastModifiedBy>wang zijun</cp:lastModifiedBy>
  <cp:revision>1835</cp:revision>
  <cp:lastPrinted>2021-05-10T06:11:00Z</cp:lastPrinted>
  <dcterms:created xsi:type="dcterms:W3CDTF">2014-05-12T01:14:00Z</dcterms:created>
  <dcterms:modified xsi:type="dcterms:W3CDTF">2022-04-13T07:16:41Z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A938221F98424A54B797B2B7179879E5</vt:lpwstr>
  </property>
  <property fmtid="{D5CDD505-2E9C-101B-9397-08002B2CF9AE}" pid="3" name="KSOProductBuildVer">
    <vt:lpwstr>2052-11.1.0.11045</vt:lpwstr>
  </property>
</Properties>
</file>