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17" r:id="rId2"/>
    <p:sldId id="1628" r:id="rId3"/>
    <p:sldId id="1633" r:id="rId4"/>
    <p:sldId id="1632" r:id="rId5"/>
  </p:sldIdLst>
  <p:sldSz cx="9144000" cy="6858000" type="screen4x3"/>
  <p:notesSz cx="6761163" cy="99425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2">
          <p15:clr>
            <a:srgbClr val="A4A3A4"/>
          </p15:clr>
        </p15:guide>
        <p15:guide id="2" pos="7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}" initials="" lastIdx="5" clrIdx="0"/>
  <p:cmAuthor id="1" name="bing" initials="b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CDF"/>
    <a:srgbClr val="FEF6F0"/>
    <a:srgbClr val="FDEADA"/>
    <a:srgbClr val="FBFBFB"/>
    <a:srgbClr val="EEA41E"/>
    <a:srgbClr val="8F77AD"/>
    <a:srgbClr val="F7F7F7"/>
    <a:srgbClr val="D6D3BC"/>
    <a:srgbClr val="E88B0E"/>
    <a:srgbClr val="EDAE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56" autoAdjust="0"/>
    <p:restoredTop sz="96404" autoAdjust="0"/>
  </p:normalViewPr>
  <p:slideViewPr>
    <p:cSldViewPr>
      <p:cViewPr varScale="1">
        <p:scale>
          <a:sx n="68" d="100"/>
          <a:sy n="68" d="100"/>
        </p:scale>
        <p:origin x="1674" y="60"/>
      </p:cViewPr>
      <p:guideLst>
        <p:guide orient="horz" pos="2172"/>
        <p:guide pos="723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72"/>
      </p:cViewPr>
      <p:guideLst>
        <p:guide orient="horz" pos="3149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3DC52A2-5DD9-4543-8FE7-CF772EED5F34}" type="datetimeFigureOut">
              <a:rPr lang="zh-CN" altLang="en-US"/>
              <a:t>2022/4/11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F95C194-74E5-4A9B-A4BC-161BB1B17405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6ADB82-22C3-4494-ACC0-6BEEC5D9C864}" type="datetimeFigureOut">
              <a:rPr lang="zh-CN" altLang="en-US"/>
              <a:t>2022/4/11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E2AF94F-46DB-48E9-9BE4-47CC3C0E9BA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072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A64DC639-FE4A-4ED4-95C2-F86505992B9D}" type="slidenum">
              <a:rPr lang="zh-CN" altLang="en-US" smtClean="0">
                <a:solidFill>
                  <a:srgbClr val="000000"/>
                </a:solidFill>
                <a:ea typeface="宋体" panose="02010600030101010101" pitchFamily="2" charset="-122"/>
              </a:rPr>
              <a:t>1</a:t>
            </a:fld>
            <a:endParaRPr lang="zh-CN" altLang="en-US">
              <a:solidFill>
                <a:srgbClr val="00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870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931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40F8CF1-28FC-442E-A385-32484E3A4AA6}" type="datetimeFigureOut">
              <a:rPr lang="zh-CN" altLang="en-US"/>
              <a:t>2022/4/11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0E76F7C-221A-4D24-B0B9-7A418D08251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3CA969-7A83-4C4D-A736-FC8D595626EB}" type="datetimeFigureOut">
              <a:rPr lang="zh-CN" altLang="en-US"/>
              <a:t>2022/4/11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E7A0794-689A-4517-A2EE-EB3B67AF50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0" y="836712"/>
            <a:ext cx="9144000" cy="5472608"/>
          </a:xfrm>
          <a:prstGeom prst="rect">
            <a:avLst/>
          </a:prstGeom>
          <a:solidFill>
            <a:srgbClr val="FBFBFB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矩形 5"/>
          <p:cNvSpPr/>
          <p:nvPr userDrawn="1"/>
        </p:nvSpPr>
        <p:spPr>
          <a:xfrm>
            <a:off x="107504" y="908719"/>
            <a:ext cx="8928992" cy="5812755"/>
          </a:xfrm>
          <a:prstGeom prst="rect">
            <a:avLst/>
          </a:prstGeom>
          <a:solidFill>
            <a:srgbClr val="FEF6F0"/>
          </a:solidFill>
          <a:ln>
            <a:solidFill>
              <a:srgbClr val="FEF6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825750"/>
            <a:ext cx="9144000" cy="1336675"/>
          </a:xfrm>
          <a:prstGeom prst="rect">
            <a:avLst/>
          </a:prstGeom>
          <a:gradFill flip="none" rotWithShape="1">
            <a:gsLst>
              <a:gs pos="0">
                <a:srgbClr val="FFFFFF"/>
              </a:gs>
              <a:gs pos="0">
                <a:schemeClr val="bg1"/>
              </a:gs>
              <a:gs pos="97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091" tIns="40046" rIns="80091" bIns="40046" anchor="ctr"/>
          <a:lstStyle/>
          <a:p>
            <a:pPr algn="ctr" eaLnBrk="0" hangingPunct="0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496888" y="738188"/>
            <a:ext cx="8150225" cy="100012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32B4EE"/>
          </a:solidFill>
          <a:ln w="12700">
            <a:solidFill>
              <a:srgbClr val="4F81BD"/>
            </a:solidFill>
            <a:rou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40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anose="02020603050405020304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2060575"/>
            <a:ext cx="9144000" cy="1512888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698" name="Text Box 12"/>
          <p:cNvSpPr txBox="1">
            <a:spLocks noChangeArrowheads="1"/>
          </p:cNvSpPr>
          <p:nvPr/>
        </p:nvSpPr>
        <p:spPr bwMode="auto">
          <a:xfrm>
            <a:off x="324135" y="2420575"/>
            <a:ext cx="8676456" cy="6451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zh-CN" alt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爱泊车石家庄停车改革项目</a:t>
            </a:r>
            <a:endParaRPr sz="3600" dirty="0">
              <a:solidFill>
                <a:srgbClr val="FFFFFF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2" name="Rectangle 5"/>
          <p:cNvSpPr>
            <a:spLocks noChangeArrowheads="1"/>
          </p:cNvSpPr>
          <p:nvPr/>
        </p:nvSpPr>
        <p:spPr bwMode="auto">
          <a:xfrm>
            <a:off x="5184775" y="3632200"/>
            <a:ext cx="3959225" cy="46038"/>
          </a:xfrm>
          <a:prstGeom prst="rect">
            <a:avLst/>
          </a:prstGeom>
          <a:solidFill>
            <a:schemeClr val="accent3">
              <a:alpha val="81175"/>
            </a:schemeClr>
          </a:solidFill>
          <a:ln w="9525" algn="ctr">
            <a:noFill/>
            <a:miter lim="800000"/>
          </a:ln>
          <a:effectLst/>
        </p:spPr>
        <p:txBody>
          <a:bodyPr rot="1080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4400">
              <a:solidFill>
                <a:srgbClr val="1F497D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8"/>
          <p:cNvSpPr/>
          <p:nvPr/>
        </p:nvSpPr>
        <p:spPr bwMode="auto">
          <a:xfrm>
            <a:off x="233004" y="1071933"/>
            <a:ext cx="8677991" cy="1061358"/>
          </a:xfrm>
          <a:prstGeom prst="roundRect">
            <a:avLst>
              <a:gd name="adj" fmla="val 3872"/>
            </a:avLst>
          </a:prstGeom>
          <a:solidFill>
            <a:srgbClr val="FCEBDD"/>
          </a:solidFill>
          <a:ln w="9525" algn="ctr">
            <a:noFill/>
            <a:round/>
          </a:ln>
        </p:spPr>
        <p:txBody>
          <a:bodyPr anchor="ctr"/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Wingdings" panose="05000000000000000000" charset="0"/>
              <a:buNone/>
              <a:defRPr/>
            </a:pP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 爱泊车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智慧停车系统云平台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，为管理者提供智慧停车系统综合业务管理平台，为收费人员提供智慧停车场管理系统、智慧停车系统收费管理</a:t>
            </a:r>
            <a:r>
              <a:rPr lang="en-US" altLang="zh-CN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，为车主提供智慧停车系统</a:t>
            </a:r>
            <a:r>
              <a:rPr lang="en-US" altLang="zh-CN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6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、公众号、小程序，以及行业中其他智慧停车系统第三方接入等停车生态产品，通过出入口智能化管理，自助缴费用户自动识别放行。</a:t>
            </a:r>
            <a:endParaRPr lang="zh-CN" altLang="en-US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爱泊车智慧停车云平台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F247B6-777D-4BE7-B177-AEC26E7A0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664" y="19365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图片 169" descr="手机屏幕截图&#10;&#10;描述已自动生成">
            <a:extLst>
              <a:ext uri="{FF2B5EF4-FFF2-40B4-BE49-F238E27FC236}">
                <a16:creationId xmlns:a16="http://schemas.microsoft.com/office/drawing/2014/main" id="{F305B6EA-F62A-4BE1-8946-29BD87E01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73" y="2223283"/>
            <a:ext cx="7848872" cy="421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1E5FBD6-0148-4672-AE27-8358BAC17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7248" y="6530860"/>
            <a:ext cx="285206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图</a:t>
            </a: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-</a:t>
            </a:r>
            <a:r>
              <a:rPr kumimoji="0" lang="zh-CN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宋体" panose="02010600030101010101" pitchFamily="2" charset="-122"/>
              </a:rPr>
              <a:t>智慧停车管理系统整体功能架图</a:t>
            </a:r>
            <a:endParaRPr kumimoji="0" lang="zh-CN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61746" y="1206786"/>
            <a:ext cx="11079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平台优势</a:t>
            </a: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7B0D406-D250-4DEB-B3FF-CBEAC1A86BD3}"/>
              </a:ext>
            </a:extLst>
          </p:cNvPr>
          <p:cNvSpPr txBox="1"/>
          <p:nvPr/>
        </p:nvSpPr>
        <p:spPr>
          <a:xfrm>
            <a:off x="553634" y="2060848"/>
            <a:ext cx="367240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电子支付专用通道改造，快速通行，减少拥堵；</a:t>
            </a: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en-US" altLang="zh-CN" sz="18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APP</a:t>
            </a:r>
            <a:r>
              <a:rPr lang="zh-CN" altLang="en-US" sz="18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、微信、支付宝、小程序客户端电子支付，为用户提供更多的支付选择；</a:t>
            </a: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全方位停车管理平台，方便停车缴费数据统计和查询。</a:t>
            </a: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endParaRPr lang="en-US" altLang="zh-CN" sz="1800" b="1" kern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 sz="1800" b="1" kern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通过此方案以提高车辆通行效率、提升客户体验、提升管理水平、降低运营成本，将为城市打造一流、高科技、智慧运营管理的停车场提供助力。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EE4F6738-1EEE-498F-AFB0-832B8C1C7D21}"/>
              </a:ext>
            </a:extLst>
          </p:cNvPr>
          <p:cNvSpPr txBox="1"/>
          <p:nvPr/>
        </p:nvSpPr>
        <p:spPr>
          <a:xfrm>
            <a:off x="6156176" y="1206786"/>
            <a:ext cx="11079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应用场景</a:t>
            </a:r>
          </a:p>
        </p:txBody>
      </p:sp>
      <p:pic>
        <p:nvPicPr>
          <p:cNvPr id="2050" name="图片 3" descr="图片包含 游戏机, 乐高&#10;&#10;描述已自动生成">
            <a:extLst>
              <a:ext uri="{FF2B5EF4-FFF2-40B4-BE49-F238E27FC236}">
                <a16:creationId xmlns:a16="http://schemas.microsoft.com/office/drawing/2014/main" id="{60AD7589-8D49-4D64-B760-2ED7C0488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519" y="1828589"/>
            <a:ext cx="4364326" cy="2403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图片 8" descr="图片包含 游戏机, 体育, 桌子&#10;&#10;描述已自动生成">
            <a:extLst>
              <a:ext uri="{FF2B5EF4-FFF2-40B4-BE49-F238E27FC236}">
                <a16:creationId xmlns:a16="http://schemas.microsoft.com/office/drawing/2014/main" id="{E8681971-7002-4388-96D9-859437DABF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520" y="4340509"/>
            <a:ext cx="4427827" cy="2336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17AA6046-E564-4D5F-B8B0-BD0059C6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02C5B055-20A8-4110-90FD-B9AEDDAF2F05}"/>
              </a:ext>
            </a:extLst>
          </p:cNvPr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爱泊车智慧停车云平台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39553" y="188640"/>
            <a:ext cx="4680520" cy="460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kern="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项目情况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22605" y="1107440"/>
            <a:ext cx="2031325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石家庄爱泊车系统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F67C65E1-C752-49C8-825D-18E47AB2CBAA}"/>
              </a:ext>
            </a:extLst>
          </p:cNvPr>
          <p:cNvSpPr txBox="1"/>
          <p:nvPr/>
        </p:nvSpPr>
        <p:spPr>
          <a:xfrm>
            <a:off x="539552" y="1772816"/>
            <a:ext cx="8064895" cy="4613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>
              <a:lnSpc>
                <a:spcPct val="150000"/>
              </a:lnSpc>
            </a:pP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AIpark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（爱泊车）城市级静态交通综合管理平台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AIpark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City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覆盖石家庄全城的路侧停车场和封闭式停车场，创造了全国首个城市级智慧停车标杆案例。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年全国两会期间，多位全国人大代表及政协委员提出在全国“推广石家庄智慧停车建设模式及管理经验”的议案。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月，石家庄城市停车管理服务平台正式上线。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2018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月，“石家庄智慧泊车”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全新升级为“石家庄爱泊车”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APP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端车场规模化接入。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indent="457200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2019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月，</a:t>
            </a:r>
            <a:r>
              <a:rPr lang="en-US" altLang="zh-CN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AIpark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（爱泊车）中标石家庄智慧停车项目三期，将把更多路侧与封闭停车场接入城市智慧停车管理平台，实现电子收费。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110214D-8B3E-47EC-92AC-7B3A45A1505D}"/>
              </a:ext>
            </a:extLst>
          </p:cNvPr>
          <p:cNvSpPr txBox="1"/>
          <p:nvPr/>
        </p:nvSpPr>
        <p:spPr>
          <a:xfrm>
            <a:off x="539552" y="3710430"/>
            <a:ext cx="110799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zh-CN" altLang="en-US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项目历程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新建 Microsoft Office PowerPoint 演示文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新建 Microsoft Office PowerPoint 演示文稿</Template>
  <TotalTime>20</TotalTime>
  <Words>337</Words>
  <Application>Microsoft Office PowerPoint</Application>
  <PresentationFormat>全屏显示(4:3)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Times New Roman</vt:lpstr>
      <vt:lpstr>Wingdings</vt:lpstr>
      <vt:lpstr>新建 Microsoft Office 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崔纪鹏</dc:creator>
  <cp:lastModifiedBy>science</cp:lastModifiedBy>
  <cp:revision>1834</cp:revision>
  <cp:lastPrinted>2021-05-10T06:11:00Z</cp:lastPrinted>
  <dcterms:created xsi:type="dcterms:W3CDTF">2014-05-12T01:14:00Z</dcterms:created>
  <dcterms:modified xsi:type="dcterms:W3CDTF">2022-04-11T09:13:44Z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A938221F98424A54B797B2B7179879E5</vt:lpwstr>
  </property>
  <property fmtid="{D5CDD505-2E9C-101B-9397-08002B2CF9AE}" pid="3" name="KSOProductBuildVer">
    <vt:lpwstr>2052-11.1.0.11045</vt:lpwstr>
  </property>
</Properties>
</file>