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917" r:id="rId2"/>
    <p:sldId id="1628" r:id="rId3"/>
    <p:sldId id="1633" r:id="rId4"/>
    <p:sldId id="1632" r:id="rId5"/>
  </p:sldIdLst>
  <p:sldSz cx="9144000" cy="6858000" type="screen4x3"/>
  <p:notesSz cx="6761163" cy="99425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7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>
          <p15:clr>
            <a:srgbClr val="A4A3A4"/>
          </p15:clr>
        </p15:guide>
        <p15:guide id="2" pos="21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}" initials="" lastIdx="5" clrIdx="0"/>
  <p:cmAuthor id="1" name="bing" initials="b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CDF"/>
    <a:srgbClr val="FEF6F0"/>
    <a:srgbClr val="FDEADA"/>
    <a:srgbClr val="FBFBFB"/>
    <a:srgbClr val="EEA41E"/>
    <a:srgbClr val="8F77AD"/>
    <a:srgbClr val="F7F7F7"/>
    <a:srgbClr val="D6D3BC"/>
    <a:srgbClr val="E88B0E"/>
    <a:srgbClr val="EDAE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56" autoAdjust="0"/>
    <p:restoredTop sz="96404" autoAdjust="0"/>
  </p:normalViewPr>
  <p:slideViewPr>
    <p:cSldViewPr>
      <p:cViewPr varScale="1">
        <p:scale>
          <a:sx n="88" d="100"/>
          <a:sy n="88" d="100"/>
        </p:scale>
        <p:origin x="1308" y="60"/>
      </p:cViewPr>
      <p:guideLst>
        <p:guide orient="horz" pos="2172"/>
        <p:guide pos="723"/>
      </p:guideLst>
    </p:cSldViewPr>
  </p:slideViewPr>
  <p:outlineViewPr>
    <p:cViewPr>
      <p:scale>
        <a:sx n="33" d="100"/>
        <a:sy n="33" d="100"/>
      </p:scale>
      <p:origin x="0" y="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72"/>
      </p:cViewPr>
      <p:guideLst>
        <p:guide orient="horz" pos="3149"/>
        <p:guide pos="21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3DC52A2-5DD9-4543-8FE7-CF772EED5F34}" type="datetimeFigureOut">
              <a:rPr lang="zh-CN" altLang="en-US"/>
              <a:t>2021/11/3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F95C194-74E5-4A9B-A4BC-161BB1B1740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46ADB82-22C3-4494-ACC0-6BEEC5D9C864}" type="datetimeFigureOut">
              <a:rPr lang="zh-CN" altLang="en-US"/>
              <a:t>2021/11/3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E2AF94F-46DB-48E9-9BE4-47CC3C0E9BA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072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072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A64DC639-FE4A-4ED4-95C2-F86505992B9D}" type="slidenum">
              <a:rPr lang="zh-CN" altLang="en-US" smtClean="0">
                <a:solidFill>
                  <a:srgbClr val="000000"/>
                </a:solidFill>
                <a:ea typeface="宋体" panose="02010600030101010101" pitchFamily="2" charset="-122"/>
              </a:rPr>
              <a:t>1</a:t>
            </a:fld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70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931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931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40F8CF1-28FC-442E-A385-32484E3A4AA6}" type="datetimeFigureOut">
              <a:rPr lang="zh-CN" altLang="en-US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0E76F7C-221A-4D24-B0B9-7A418D08251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D3CA969-7A83-4C4D-A736-FC8D595626EB}" type="datetimeFigureOut">
              <a:rPr lang="zh-CN" altLang="en-US"/>
              <a:t>2021/11/3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E7A0794-689A-4517-A2EE-EB3B67AF50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D3CA969-7A83-4C4D-A736-FC8D595626EB}" type="datetimeFigureOut">
              <a:rPr lang="zh-CN" altLang="en-US"/>
              <a:t>2021/11/3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E7A0794-689A-4517-A2EE-EB3B67AF5094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0" y="836712"/>
            <a:ext cx="9144000" cy="5472608"/>
          </a:xfrm>
          <a:prstGeom prst="rect">
            <a:avLst/>
          </a:prstGeom>
          <a:solidFill>
            <a:srgbClr val="FBFBFB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矩形 5"/>
          <p:cNvSpPr/>
          <p:nvPr userDrawn="1"/>
        </p:nvSpPr>
        <p:spPr>
          <a:xfrm>
            <a:off x="107504" y="908719"/>
            <a:ext cx="8928992" cy="5812755"/>
          </a:xfrm>
          <a:prstGeom prst="rect">
            <a:avLst/>
          </a:prstGeom>
          <a:solidFill>
            <a:srgbClr val="FEF6F0"/>
          </a:solidFill>
          <a:ln>
            <a:solidFill>
              <a:srgbClr val="FEF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2825750"/>
            <a:ext cx="9144000" cy="133667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0">
                <a:schemeClr val="bg1"/>
              </a:gs>
              <a:gs pos="97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91" tIns="40046" rIns="80091" bIns="40046" anchor="ctr"/>
          <a:lstStyle/>
          <a:p>
            <a:pPr algn="ctr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496888" y="738188"/>
            <a:ext cx="8150225" cy="100012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32B4EE"/>
          </a:solidFill>
          <a:ln w="12700">
            <a:solidFill>
              <a:srgbClr val="4F81BD"/>
            </a:solidFill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240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2060575"/>
            <a:ext cx="9144000" cy="15128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rou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698" name="Text Box 12"/>
          <p:cNvSpPr txBox="1">
            <a:spLocks noChangeArrowheads="1"/>
          </p:cNvSpPr>
          <p:nvPr/>
        </p:nvSpPr>
        <p:spPr bwMode="auto">
          <a:xfrm>
            <a:off x="324135" y="2420575"/>
            <a:ext cx="867645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sz="36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AI+数字孪生公路</a:t>
            </a:r>
          </a:p>
        </p:txBody>
      </p:sp>
      <p:sp>
        <p:nvSpPr>
          <p:cNvPr id="102" name="Rectangle 5"/>
          <p:cNvSpPr>
            <a:spLocks noChangeArrowheads="1"/>
          </p:cNvSpPr>
          <p:nvPr/>
        </p:nvSpPr>
        <p:spPr bwMode="auto">
          <a:xfrm>
            <a:off x="5184775" y="3632200"/>
            <a:ext cx="3959225" cy="46038"/>
          </a:xfrm>
          <a:prstGeom prst="rect">
            <a:avLst/>
          </a:prstGeom>
          <a:solidFill>
            <a:schemeClr val="accent3">
              <a:alpha val="81175"/>
            </a:schemeClr>
          </a:solidFill>
          <a:ln w="9525" algn="ctr">
            <a:noFill/>
            <a:miter lim="800000"/>
          </a:ln>
          <a:effectLst/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4400">
              <a:solidFill>
                <a:srgbClr val="1F497D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707" name="标题 4"/>
          <p:cNvSpPr txBox="1"/>
          <p:nvPr/>
        </p:nvSpPr>
        <p:spPr bwMode="auto">
          <a:xfrm>
            <a:off x="683578" y="4544695"/>
            <a:ext cx="8064251" cy="1647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 eaLnBrk="0" hangingPunct="0">
              <a:lnSpc>
                <a:spcPct val="150000"/>
              </a:lnSpc>
            </a:pP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r" eaLnBrk="0" hangingPunct="0">
              <a:lnSpc>
                <a:spcPct val="150000"/>
              </a:lnSpc>
            </a:pP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8"/>
          <p:cNvSpPr/>
          <p:nvPr/>
        </p:nvSpPr>
        <p:spPr bwMode="auto">
          <a:xfrm>
            <a:off x="251460" y="1052195"/>
            <a:ext cx="8803640" cy="851535"/>
          </a:xfrm>
          <a:prstGeom prst="roundRect">
            <a:avLst>
              <a:gd name="adj" fmla="val 3872"/>
            </a:avLst>
          </a:prstGeom>
          <a:solidFill>
            <a:srgbClr val="FCEBDD"/>
          </a:solidFill>
          <a:ln w="9525" algn="ctr">
            <a:noFill/>
            <a:round/>
          </a:ln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defRPr/>
            </a:pPr>
            <a:r>
              <a:rPr lang="en-US" altLang="zh-CN" sz="1600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</a:t>
            </a:r>
            <a:r>
              <a:rPr lang="zh-CN" altLang="en-US" sz="1800" b="1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AI+数字孪生公路</a:t>
            </a:r>
            <a:r>
              <a:rPr lang="zh-CN" altLang="en-US" sz="1800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是以全息视觉交通感知传感器技术和数据为基础，融合GPS、微波、雷达、地感、CO/VI、气象等多传感器数据构建的全息交通数字孪生系统。</a:t>
            </a:r>
          </a:p>
        </p:txBody>
      </p:sp>
      <p:sp>
        <p:nvSpPr>
          <p:cNvPr id="13" name="矩形 12"/>
          <p:cNvSpPr/>
          <p:nvPr/>
        </p:nvSpPr>
        <p:spPr>
          <a:xfrm>
            <a:off x="539553" y="188640"/>
            <a:ext cx="46805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</a:p>
        </p:txBody>
      </p:sp>
      <p:pic>
        <p:nvPicPr>
          <p:cNvPr id="9" name="图片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985" y="2060575"/>
            <a:ext cx="7091045" cy="4533900"/>
          </a:xfrm>
          <a:prstGeom prst="rect">
            <a:avLst/>
          </a:prstGeom>
          <a:noFill/>
        </p:spPr>
      </p:pic>
      <p:sp>
        <p:nvSpPr>
          <p:cNvPr id="11" name="文本框 10"/>
          <p:cNvSpPr txBox="1"/>
          <p:nvPr/>
        </p:nvSpPr>
        <p:spPr>
          <a:xfrm>
            <a:off x="467995" y="3068955"/>
            <a:ext cx="5607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系统服务架构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7" descr="C:\Users\Administrator\Desktop\图片1.png图片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84120" y="4004945"/>
            <a:ext cx="4354195" cy="244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文本框 14"/>
          <p:cNvSpPr txBox="1"/>
          <p:nvPr/>
        </p:nvSpPr>
        <p:spPr>
          <a:xfrm>
            <a:off x="3204210" y="6236970"/>
            <a:ext cx="3028315" cy="368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/>
            <a:r>
              <a:rPr lang="zh-CN" sz="1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跨镜头跟踪和行车轨迹分析</a:t>
            </a:r>
          </a:p>
        </p:txBody>
      </p:sp>
      <p:pic>
        <p:nvPicPr>
          <p:cNvPr id="17" name="图片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2320" y="1484630"/>
            <a:ext cx="4425315" cy="229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图片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315" y="1484630"/>
            <a:ext cx="4415790" cy="22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矩形 12"/>
          <p:cNvSpPr/>
          <p:nvPr/>
        </p:nvSpPr>
        <p:spPr>
          <a:xfrm>
            <a:off x="539553" y="188640"/>
            <a:ext cx="46805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主要功能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95605" y="980440"/>
            <a:ext cx="1554480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zh-CN" altLang="en-US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交通数字孪生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012180" y="3448685"/>
            <a:ext cx="1820545" cy="368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/>
            <a:r>
              <a:rPr lang="zh-CN" sz="1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交通态势监控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46225" y="3448685"/>
            <a:ext cx="1835150" cy="368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/>
            <a:r>
              <a:rPr lang="zh-CN" sz="1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GIS空间可视化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524115" y="4413885"/>
            <a:ext cx="11150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实时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7524115" y="5012690"/>
            <a:ext cx="11150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准确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524115" y="5588635"/>
            <a:ext cx="11150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67360" y="4413885"/>
            <a:ext cx="15062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车路感知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467360" y="5012690"/>
            <a:ext cx="14433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车车感知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467360" y="5588635"/>
            <a:ext cx="15062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路路感知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39553" y="188640"/>
            <a:ext cx="46805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主要功能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22605" y="1107440"/>
            <a:ext cx="2011680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zh-CN" altLang="en-US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交通事件监测分析</a:t>
            </a:r>
          </a:p>
        </p:txBody>
      </p:sp>
      <p:pic>
        <p:nvPicPr>
          <p:cNvPr id="13" name="图片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605" y="1556385"/>
            <a:ext cx="4122420" cy="231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图片 16" descr="C:\Users\Administrator\Desktop\图片1.png图片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62280" y="4076700"/>
            <a:ext cx="4243070" cy="234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图片 18" descr="C:\Users\Administrator\Desktop\图片3.png图片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787900" y="4076700"/>
            <a:ext cx="4206240" cy="2354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图片 13" descr="D:\work\项目\卓视数字镜像\蓝版\蓝6事件浏览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560830"/>
            <a:ext cx="4106545" cy="230695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文本框 14"/>
          <p:cNvSpPr txBox="1"/>
          <p:nvPr/>
        </p:nvSpPr>
        <p:spPr>
          <a:xfrm>
            <a:off x="1691640" y="3572510"/>
            <a:ext cx="1783080" cy="368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交通事件可视化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063615" y="3572510"/>
            <a:ext cx="1554480" cy="368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事件信息查询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547495" y="6308725"/>
            <a:ext cx="2240280" cy="368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实时报警和事件查询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113780" y="6308725"/>
            <a:ext cx="1554480" cy="368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事件数据分析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275330" y="1015365"/>
            <a:ext cx="15062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智能调控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075555" y="1015365"/>
            <a:ext cx="15062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异常预警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新建 Microsoft Office PowerPoint 演示文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新建 Microsoft Office PowerPoint 演示文稿</Template>
  <TotalTime>0</TotalTime>
  <Words>106</Words>
  <Application>Microsoft Office PowerPoint</Application>
  <PresentationFormat>全屏显示(4:3)</PresentationFormat>
  <Paragraphs>24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Times New Roman</vt:lpstr>
      <vt:lpstr>Wingdings</vt:lpstr>
      <vt:lpstr>新建 Microsoft Office 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崔纪鹏</dc:creator>
  <cp:lastModifiedBy>ScienceX1</cp:lastModifiedBy>
  <cp:revision>1832</cp:revision>
  <cp:lastPrinted>2021-05-10T06:11:00Z</cp:lastPrinted>
  <dcterms:created xsi:type="dcterms:W3CDTF">2014-05-12T01:14:00Z</dcterms:created>
  <dcterms:modified xsi:type="dcterms:W3CDTF">2021-11-03T05:15:07Z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A938221F98424A54B797B2B7179879E5</vt:lpwstr>
  </property>
  <property fmtid="{D5CDD505-2E9C-101B-9397-08002B2CF9AE}" pid="3" name="KSOProductBuildVer">
    <vt:lpwstr>2052-11.1.0.11045</vt:lpwstr>
  </property>
</Properties>
</file>