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470" r:id="rId2"/>
    <p:sldId id="454" r:id="rId3"/>
    <p:sldId id="466" r:id="rId4"/>
    <p:sldId id="395" r:id="rId5"/>
    <p:sldId id="524" r:id="rId6"/>
    <p:sldId id="385" r:id="rId7"/>
    <p:sldId id="394" r:id="rId8"/>
    <p:sldId id="478" r:id="rId9"/>
    <p:sldId id="503" r:id="rId10"/>
    <p:sldId id="479" r:id="rId11"/>
    <p:sldId id="522" r:id="rId12"/>
    <p:sldId id="414" r:id="rId13"/>
    <p:sldId id="527" r:id="rId14"/>
    <p:sldId id="523" r:id="rId15"/>
    <p:sldId id="525" r:id="rId16"/>
    <p:sldId id="526" r:id="rId17"/>
    <p:sldId id="495" r:id="rId18"/>
    <p:sldId id="499" r:id="rId19"/>
    <p:sldId id="485" r:id="rId20"/>
    <p:sldId id="486" r:id="rId21"/>
    <p:sldId id="513" r:id="rId22"/>
    <p:sldId id="514" r:id="rId23"/>
    <p:sldId id="515" r:id="rId24"/>
    <p:sldId id="518" r:id="rId25"/>
    <p:sldId id="516" r:id="rId26"/>
    <p:sldId id="517" r:id="rId27"/>
    <p:sldId id="487" r:id="rId28"/>
    <p:sldId id="488" r:id="rId29"/>
    <p:sldId id="492" r:id="rId30"/>
    <p:sldId id="430"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67">
          <p15:clr>
            <a:srgbClr val="A4A3A4"/>
          </p15:clr>
        </p15:guide>
        <p15:guide id="2" pos="3840">
          <p15:clr>
            <a:srgbClr val="A4A3A4"/>
          </p15:clr>
        </p15:guide>
        <p15:guide id="3" pos="72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an Lian" initials="YL"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6C07"/>
    <a:srgbClr val="E16C01"/>
    <a:srgbClr val="142E6E"/>
    <a:srgbClr val="00267F"/>
    <a:srgbClr val="01257F"/>
    <a:srgbClr val="F1F4F8"/>
    <a:srgbClr val="9AA1B0"/>
    <a:srgbClr val="144780"/>
    <a:srgbClr val="DCE9F4"/>
    <a:srgbClr val="D09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68" autoAdjust="0"/>
    <p:restoredTop sz="76827" autoAdjust="0"/>
  </p:normalViewPr>
  <p:slideViewPr>
    <p:cSldViewPr snapToGrid="0">
      <p:cViewPr varScale="1">
        <p:scale>
          <a:sx n="52" d="100"/>
          <a:sy n="52" d="100"/>
        </p:scale>
        <p:origin x="1236" y="48"/>
      </p:cViewPr>
      <p:guideLst>
        <p:guide orient="horz" pos="567"/>
        <p:guide pos="3840"/>
        <p:guide pos="7269"/>
      </p:guideLst>
    </p:cSldViewPr>
  </p:slideViewPr>
  <p:notesTextViewPr>
    <p:cViewPr>
      <p:scale>
        <a:sx n="1" d="1"/>
        <a:sy n="1" d="1"/>
      </p:scale>
      <p:origin x="0" y="0"/>
    </p:cViewPr>
  </p:notesTextViewPr>
  <p:sorterViewPr>
    <p:cViewPr>
      <p:scale>
        <a:sx n="100" d="100"/>
        <a:sy n="100" d="100"/>
      </p:scale>
      <p:origin x="0" y="-8388"/>
    </p:cViewPr>
  </p:sorterViewPr>
  <p:notesViewPr>
    <p:cSldViewPr snapToGrid="0">
      <p:cViewPr varScale="1">
        <p:scale>
          <a:sx n="90" d="100"/>
          <a:sy n="90" d="100"/>
        </p:scale>
        <p:origin x="-376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B6F33E-5773-4466-97E2-CDE0A07CC138}"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zh-CN" altLang="en-US"/>
        </a:p>
      </dgm:t>
    </dgm:pt>
    <dgm:pt modelId="{B2D50922-40CD-4933-BD2D-CD27A4ED2FDC}">
      <dgm:prSet phldrT="[文本]" custT="1"/>
      <dgm:spPr/>
      <dgm:t>
        <a:bodyPr/>
        <a:lstStyle/>
        <a:p>
          <a:r>
            <a:rPr lang="zh-CN" altLang="en-US" sz="1600" dirty="0"/>
            <a:t>准备阶段</a:t>
          </a:r>
        </a:p>
      </dgm:t>
    </dgm:pt>
    <dgm:pt modelId="{51E901A5-7D74-46D7-8D79-85B3298C7545}" type="parTrans" cxnId="{61382EE8-F9B9-40D8-B732-326E6874BDD9}">
      <dgm:prSet/>
      <dgm:spPr/>
      <dgm:t>
        <a:bodyPr/>
        <a:lstStyle/>
        <a:p>
          <a:endParaRPr lang="zh-CN" altLang="en-US" sz="1200"/>
        </a:p>
      </dgm:t>
    </dgm:pt>
    <dgm:pt modelId="{E08407F0-9380-4C5E-B4A6-DEF1537C0841}" type="sibTrans" cxnId="{61382EE8-F9B9-40D8-B732-326E6874BDD9}">
      <dgm:prSet/>
      <dgm:spPr/>
      <dgm:t>
        <a:bodyPr/>
        <a:lstStyle/>
        <a:p>
          <a:endParaRPr lang="zh-CN" altLang="en-US" sz="1200"/>
        </a:p>
      </dgm:t>
    </dgm:pt>
    <dgm:pt modelId="{4C64F5C9-8AC4-42B2-80AE-227A35813093}">
      <dgm:prSet phldrT="[文本]" custT="1"/>
      <dgm:spPr/>
      <dgm:t>
        <a:bodyPr/>
        <a:lstStyle/>
        <a:p>
          <a:r>
            <a:rPr lang="zh-CN" altLang="en-US" sz="1200" dirty="0"/>
            <a:t>通道准备</a:t>
          </a:r>
        </a:p>
      </dgm:t>
    </dgm:pt>
    <dgm:pt modelId="{9FB6397D-8B67-4217-8A79-5C3564398C75}" type="parTrans" cxnId="{22E7C6CD-E7C5-4354-9AAD-9A6EABA51321}">
      <dgm:prSet/>
      <dgm:spPr/>
      <dgm:t>
        <a:bodyPr/>
        <a:lstStyle/>
        <a:p>
          <a:endParaRPr lang="zh-CN" altLang="en-US" sz="1200"/>
        </a:p>
      </dgm:t>
    </dgm:pt>
    <dgm:pt modelId="{D83088B4-76A7-489E-9ADE-702F612E5463}" type="sibTrans" cxnId="{22E7C6CD-E7C5-4354-9AAD-9A6EABA51321}">
      <dgm:prSet/>
      <dgm:spPr/>
      <dgm:t>
        <a:bodyPr/>
        <a:lstStyle/>
        <a:p>
          <a:endParaRPr lang="zh-CN" altLang="en-US" sz="1200"/>
        </a:p>
      </dgm:t>
    </dgm:pt>
    <dgm:pt modelId="{DC990A5A-1772-47F2-8299-BCFF3FAECC6A}">
      <dgm:prSet phldrT="[文本]" custT="1"/>
      <dgm:spPr/>
      <dgm:t>
        <a:bodyPr/>
        <a:lstStyle/>
        <a:p>
          <a:r>
            <a:rPr lang="zh-CN" altLang="en-US" sz="1600" dirty="0"/>
            <a:t>部署阶段</a:t>
          </a:r>
        </a:p>
      </dgm:t>
    </dgm:pt>
    <dgm:pt modelId="{0602352C-E07C-4E69-B544-5C863D0A2A6E}" type="parTrans" cxnId="{BB694025-ABB6-4A13-A3F8-95297CEF20A5}">
      <dgm:prSet/>
      <dgm:spPr/>
      <dgm:t>
        <a:bodyPr/>
        <a:lstStyle/>
        <a:p>
          <a:endParaRPr lang="zh-CN" altLang="en-US" sz="1200"/>
        </a:p>
      </dgm:t>
    </dgm:pt>
    <dgm:pt modelId="{2E5CE68A-B83F-4C90-8A79-5CF719B77A4F}" type="sibTrans" cxnId="{BB694025-ABB6-4A13-A3F8-95297CEF20A5}">
      <dgm:prSet/>
      <dgm:spPr/>
      <dgm:t>
        <a:bodyPr/>
        <a:lstStyle/>
        <a:p>
          <a:endParaRPr lang="zh-CN" altLang="en-US" sz="1200"/>
        </a:p>
      </dgm:t>
    </dgm:pt>
    <dgm:pt modelId="{630204BB-2A72-4CE9-917A-933889957A86}">
      <dgm:prSet phldrT="[文本]" custT="1"/>
      <dgm:spPr/>
      <dgm:t>
        <a:bodyPr/>
        <a:lstStyle/>
        <a:p>
          <a:r>
            <a:rPr lang="zh-CN" altLang="en-US" sz="1200" dirty="0"/>
            <a:t>省级管理平台安装</a:t>
          </a:r>
        </a:p>
      </dgm:t>
    </dgm:pt>
    <dgm:pt modelId="{CFECD915-C706-4F27-8C39-A2005B993EB6}" type="parTrans" cxnId="{4DECCF8C-9FFE-4666-982E-C4F9F1BEE539}">
      <dgm:prSet/>
      <dgm:spPr/>
      <dgm:t>
        <a:bodyPr/>
        <a:lstStyle/>
        <a:p>
          <a:endParaRPr lang="zh-CN" altLang="en-US" sz="1200"/>
        </a:p>
      </dgm:t>
    </dgm:pt>
    <dgm:pt modelId="{34DEBB09-288E-4FEC-8EB4-45D0CA4B1E22}" type="sibTrans" cxnId="{4DECCF8C-9FFE-4666-982E-C4F9F1BEE539}">
      <dgm:prSet/>
      <dgm:spPr/>
      <dgm:t>
        <a:bodyPr/>
        <a:lstStyle/>
        <a:p>
          <a:endParaRPr lang="zh-CN" altLang="en-US" sz="1200"/>
        </a:p>
      </dgm:t>
    </dgm:pt>
    <dgm:pt modelId="{EFB083BA-71BD-4CB9-8A80-70E864A0B05C}">
      <dgm:prSet phldrT="[文本]" custT="1"/>
      <dgm:spPr/>
      <dgm:t>
        <a:bodyPr/>
        <a:lstStyle/>
        <a:p>
          <a:r>
            <a:rPr lang="zh-CN" altLang="en-US" sz="1600" dirty="0"/>
            <a:t>联调阶段</a:t>
          </a:r>
        </a:p>
      </dgm:t>
    </dgm:pt>
    <dgm:pt modelId="{0757B040-5B26-4965-B723-1B3FA01B513E}" type="parTrans" cxnId="{46C72464-29DB-4AD6-93EC-E4A50DCF931D}">
      <dgm:prSet/>
      <dgm:spPr/>
      <dgm:t>
        <a:bodyPr/>
        <a:lstStyle/>
        <a:p>
          <a:endParaRPr lang="zh-CN" altLang="en-US" sz="1200"/>
        </a:p>
      </dgm:t>
    </dgm:pt>
    <dgm:pt modelId="{F73986B8-7FD5-49C2-86A1-739D9628211A}" type="sibTrans" cxnId="{46C72464-29DB-4AD6-93EC-E4A50DCF931D}">
      <dgm:prSet/>
      <dgm:spPr/>
      <dgm:t>
        <a:bodyPr/>
        <a:lstStyle/>
        <a:p>
          <a:endParaRPr lang="zh-CN" altLang="en-US" sz="1200"/>
        </a:p>
      </dgm:t>
    </dgm:pt>
    <dgm:pt modelId="{F925B896-A6C0-442F-A3A4-DA0873E4CD78}">
      <dgm:prSet phldrT="[文本]" custT="1"/>
      <dgm:spPr/>
      <dgm:t>
        <a:bodyPr/>
        <a:lstStyle/>
        <a:p>
          <a:r>
            <a:rPr lang="zh-CN" altLang="en-US" sz="1600" dirty="0"/>
            <a:t>试运行阶段</a:t>
          </a:r>
        </a:p>
      </dgm:t>
    </dgm:pt>
    <dgm:pt modelId="{02B6D839-202D-45E1-9D30-AF82EA08FB50}" type="parTrans" cxnId="{7E7BC6FB-89B9-4C69-A541-822F8AC94290}">
      <dgm:prSet/>
      <dgm:spPr/>
      <dgm:t>
        <a:bodyPr/>
        <a:lstStyle/>
        <a:p>
          <a:endParaRPr lang="zh-CN" altLang="en-US" sz="1200"/>
        </a:p>
      </dgm:t>
    </dgm:pt>
    <dgm:pt modelId="{018A2D81-49EA-4AFB-BEA2-9E2771FB4ACD}" type="sibTrans" cxnId="{7E7BC6FB-89B9-4C69-A541-822F8AC94290}">
      <dgm:prSet/>
      <dgm:spPr/>
      <dgm:t>
        <a:bodyPr/>
        <a:lstStyle/>
        <a:p>
          <a:endParaRPr lang="zh-CN" altLang="en-US" sz="1200"/>
        </a:p>
      </dgm:t>
    </dgm:pt>
    <dgm:pt modelId="{5ADB0A8C-DE81-4B26-86B3-46D6345C576C}">
      <dgm:prSet phldrT="[文本]" custT="1"/>
      <dgm:spPr/>
      <dgm:t>
        <a:bodyPr/>
        <a:lstStyle/>
        <a:p>
          <a:r>
            <a:rPr lang="zh-CN" altLang="en-US" sz="1200" dirty="0"/>
            <a:t>检测数据传输调试</a:t>
          </a:r>
        </a:p>
      </dgm:t>
    </dgm:pt>
    <dgm:pt modelId="{4F64A628-24D3-4AAD-ACFE-DD9CD43DC2E3}" type="parTrans" cxnId="{E21088A1-D462-4E4A-88F3-BF3EA1BF7A22}">
      <dgm:prSet/>
      <dgm:spPr/>
      <dgm:t>
        <a:bodyPr/>
        <a:lstStyle/>
        <a:p>
          <a:endParaRPr lang="zh-CN" altLang="en-US" sz="1200"/>
        </a:p>
      </dgm:t>
    </dgm:pt>
    <dgm:pt modelId="{B69F0160-F3AE-4E51-B342-E3A1C1583941}" type="sibTrans" cxnId="{E21088A1-D462-4E4A-88F3-BF3EA1BF7A22}">
      <dgm:prSet/>
      <dgm:spPr/>
      <dgm:t>
        <a:bodyPr/>
        <a:lstStyle/>
        <a:p>
          <a:endParaRPr lang="zh-CN" altLang="en-US" sz="1200"/>
        </a:p>
      </dgm:t>
    </dgm:pt>
    <dgm:pt modelId="{EB9E93F5-EAE2-4B7D-B1C5-75A48FABEEA4}">
      <dgm:prSet phldrT="[文本]" custT="1"/>
      <dgm:spPr/>
      <dgm:t>
        <a:bodyPr/>
        <a:lstStyle/>
        <a:p>
          <a:r>
            <a:rPr lang="zh-CN" altLang="en-US" sz="1600" dirty="0"/>
            <a:t>上线</a:t>
          </a:r>
        </a:p>
      </dgm:t>
    </dgm:pt>
    <dgm:pt modelId="{5A7C9316-0E8E-495C-9AE0-441BC1A9C945}" type="parTrans" cxnId="{4A6B7D36-8FE5-48FB-9A80-12B83864A31F}">
      <dgm:prSet/>
      <dgm:spPr/>
      <dgm:t>
        <a:bodyPr/>
        <a:lstStyle/>
        <a:p>
          <a:endParaRPr lang="zh-CN" altLang="en-US" sz="1200"/>
        </a:p>
      </dgm:t>
    </dgm:pt>
    <dgm:pt modelId="{DCCD2B63-C5B9-4B23-BC30-822040FB96D7}" type="sibTrans" cxnId="{4A6B7D36-8FE5-48FB-9A80-12B83864A31F}">
      <dgm:prSet/>
      <dgm:spPr/>
      <dgm:t>
        <a:bodyPr/>
        <a:lstStyle/>
        <a:p>
          <a:endParaRPr lang="zh-CN" altLang="en-US" sz="1200"/>
        </a:p>
      </dgm:t>
    </dgm:pt>
    <dgm:pt modelId="{21F07A83-7AB5-4728-9609-93D29EE4B569}">
      <dgm:prSet phldrT="[文本]" custT="1"/>
      <dgm:spPr/>
      <dgm:t>
        <a:bodyPr/>
        <a:lstStyle/>
        <a:p>
          <a:r>
            <a:rPr lang="zh-CN" altLang="en-US" sz="1200" dirty="0"/>
            <a:t>优化系统功能</a:t>
          </a:r>
        </a:p>
      </dgm:t>
    </dgm:pt>
    <dgm:pt modelId="{09F481A3-BB02-42CE-90B5-6B84CF78ADBB}" type="parTrans" cxnId="{2D67CB53-B67C-499D-AE6A-627E10DB320C}">
      <dgm:prSet/>
      <dgm:spPr/>
      <dgm:t>
        <a:bodyPr/>
        <a:lstStyle/>
        <a:p>
          <a:endParaRPr lang="zh-CN" altLang="en-US" sz="1200"/>
        </a:p>
      </dgm:t>
    </dgm:pt>
    <dgm:pt modelId="{2A9D02DA-8263-4B94-9ABD-4A7AC25A002C}" type="sibTrans" cxnId="{2D67CB53-B67C-499D-AE6A-627E10DB320C}">
      <dgm:prSet/>
      <dgm:spPr/>
      <dgm:t>
        <a:bodyPr/>
        <a:lstStyle/>
        <a:p>
          <a:endParaRPr lang="zh-CN" altLang="en-US" sz="1200"/>
        </a:p>
      </dgm:t>
    </dgm:pt>
    <dgm:pt modelId="{DDB5346E-5382-4926-AB6B-42FDE2A44FA6}">
      <dgm:prSet phldrT="[文本]" custT="1"/>
      <dgm:spPr/>
      <dgm:t>
        <a:bodyPr/>
        <a:lstStyle/>
        <a:p>
          <a:r>
            <a:rPr lang="zh-CN" altLang="en-US" sz="1200" dirty="0"/>
            <a:t>硬件环境准备</a:t>
          </a:r>
        </a:p>
      </dgm:t>
    </dgm:pt>
    <dgm:pt modelId="{A35BB430-531E-4953-BD3F-CA788C0B8756}" type="parTrans" cxnId="{9677257E-902C-4254-8DF0-CB65A340CD8B}">
      <dgm:prSet/>
      <dgm:spPr/>
      <dgm:t>
        <a:bodyPr/>
        <a:lstStyle/>
        <a:p>
          <a:endParaRPr lang="zh-CN" altLang="en-US" sz="1200"/>
        </a:p>
      </dgm:t>
    </dgm:pt>
    <dgm:pt modelId="{5925C46A-B71C-4222-A98E-3DF2E10994E0}" type="sibTrans" cxnId="{9677257E-902C-4254-8DF0-CB65A340CD8B}">
      <dgm:prSet/>
      <dgm:spPr/>
      <dgm:t>
        <a:bodyPr/>
        <a:lstStyle/>
        <a:p>
          <a:endParaRPr lang="zh-CN" altLang="en-US" sz="1200"/>
        </a:p>
      </dgm:t>
    </dgm:pt>
    <dgm:pt modelId="{3928A3ED-FCF8-4182-8A46-CC52CA671444}">
      <dgm:prSet phldrT="[文本]" custT="1"/>
      <dgm:spPr/>
      <dgm:t>
        <a:bodyPr/>
        <a:lstStyle/>
        <a:p>
          <a:r>
            <a:rPr lang="zh-CN" altLang="en-US" sz="1200" dirty="0"/>
            <a:t>站点数据采集端部署</a:t>
          </a:r>
        </a:p>
      </dgm:t>
    </dgm:pt>
    <dgm:pt modelId="{E67C9181-2F63-4DDD-B581-9D964F1A9D1C}" type="parTrans" cxnId="{E2A83589-BDFF-46E7-BE00-08B61EB0181D}">
      <dgm:prSet/>
      <dgm:spPr/>
      <dgm:t>
        <a:bodyPr/>
        <a:lstStyle/>
        <a:p>
          <a:endParaRPr lang="zh-CN" altLang="en-US" sz="1200"/>
        </a:p>
      </dgm:t>
    </dgm:pt>
    <dgm:pt modelId="{87810CD9-0D4C-4D4C-B9AF-4F8A081195C0}" type="sibTrans" cxnId="{E2A83589-BDFF-46E7-BE00-08B61EB0181D}">
      <dgm:prSet/>
      <dgm:spPr/>
      <dgm:t>
        <a:bodyPr/>
        <a:lstStyle/>
        <a:p>
          <a:endParaRPr lang="zh-CN" altLang="en-US" sz="1200"/>
        </a:p>
      </dgm:t>
    </dgm:pt>
    <dgm:pt modelId="{BB3398C1-76BA-4749-93CD-F774313A4F9E}">
      <dgm:prSet phldrT="[文本]" custT="1"/>
      <dgm:spPr/>
      <dgm:t>
        <a:bodyPr/>
        <a:lstStyle/>
        <a:p>
          <a:r>
            <a:rPr lang="zh-CN" altLang="en-US" sz="1200" dirty="0"/>
            <a:t>线路联通调试</a:t>
          </a:r>
        </a:p>
      </dgm:t>
    </dgm:pt>
    <dgm:pt modelId="{8043A7DF-752A-4B8C-ABFC-5E455E27AD99}" type="parTrans" cxnId="{2FE41021-C7DD-405B-9318-67C02A68807F}">
      <dgm:prSet/>
      <dgm:spPr/>
      <dgm:t>
        <a:bodyPr/>
        <a:lstStyle/>
        <a:p>
          <a:endParaRPr lang="zh-CN" altLang="en-US" sz="1200"/>
        </a:p>
      </dgm:t>
    </dgm:pt>
    <dgm:pt modelId="{62696879-B7F7-42C5-A781-1AB665F180A6}" type="sibTrans" cxnId="{2FE41021-C7DD-405B-9318-67C02A68807F}">
      <dgm:prSet/>
      <dgm:spPr/>
      <dgm:t>
        <a:bodyPr/>
        <a:lstStyle/>
        <a:p>
          <a:endParaRPr lang="zh-CN" altLang="en-US" sz="1200"/>
        </a:p>
      </dgm:t>
    </dgm:pt>
    <dgm:pt modelId="{3AB271D8-69A9-4171-91C6-6C5B787689F5}">
      <dgm:prSet phldrT="[文本]" custT="1"/>
      <dgm:spPr/>
      <dgm:t>
        <a:bodyPr/>
        <a:lstStyle/>
        <a:p>
          <a:r>
            <a:rPr lang="zh-CN" altLang="en-US" sz="1200" dirty="0"/>
            <a:t>使用情况跟踪</a:t>
          </a:r>
        </a:p>
      </dgm:t>
    </dgm:pt>
    <dgm:pt modelId="{BC9A8C00-08D3-4FE5-92D5-A3AE7521AB14}" type="parTrans" cxnId="{C7FE4473-3AD6-4EDD-A348-01FD37A9AE3F}">
      <dgm:prSet/>
      <dgm:spPr/>
      <dgm:t>
        <a:bodyPr/>
        <a:lstStyle/>
        <a:p>
          <a:endParaRPr lang="zh-CN" altLang="en-US" sz="1200"/>
        </a:p>
      </dgm:t>
    </dgm:pt>
    <dgm:pt modelId="{E48344A3-965D-4EA3-8D92-AA38229D4998}" type="sibTrans" cxnId="{C7FE4473-3AD6-4EDD-A348-01FD37A9AE3F}">
      <dgm:prSet/>
      <dgm:spPr/>
      <dgm:t>
        <a:bodyPr/>
        <a:lstStyle/>
        <a:p>
          <a:endParaRPr lang="zh-CN" altLang="en-US" sz="1200"/>
        </a:p>
      </dgm:t>
    </dgm:pt>
    <dgm:pt modelId="{0404C230-6DD1-4354-B998-5AFF5100F2FD}">
      <dgm:prSet phldrT="[文本]" custT="1"/>
      <dgm:spPr/>
      <dgm:t>
        <a:bodyPr/>
        <a:lstStyle/>
        <a:p>
          <a:r>
            <a:rPr lang="zh-CN" altLang="en-US" sz="1200" dirty="0"/>
            <a:t>积累全省推广经验</a:t>
          </a:r>
        </a:p>
      </dgm:t>
    </dgm:pt>
    <dgm:pt modelId="{DE56938A-9B01-4BFB-A2A6-F4300A89CD17}" type="parTrans" cxnId="{E1BF349E-9D11-4F77-8027-D05A798AE53C}">
      <dgm:prSet/>
      <dgm:spPr/>
      <dgm:t>
        <a:bodyPr/>
        <a:lstStyle/>
        <a:p>
          <a:endParaRPr lang="zh-CN" altLang="en-US" sz="1200"/>
        </a:p>
      </dgm:t>
    </dgm:pt>
    <dgm:pt modelId="{BC39E5A2-4882-47E6-AD03-F2566EA7A34F}" type="sibTrans" cxnId="{E1BF349E-9D11-4F77-8027-D05A798AE53C}">
      <dgm:prSet/>
      <dgm:spPr/>
      <dgm:t>
        <a:bodyPr/>
        <a:lstStyle/>
        <a:p>
          <a:endParaRPr lang="zh-CN" altLang="en-US" sz="1200"/>
        </a:p>
      </dgm:t>
    </dgm:pt>
    <dgm:pt modelId="{FF34F854-B8DA-4173-9EAB-68A1A1EA13DC}">
      <dgm:prSet phldrT="[文本]" custT="1"/>
      <dgm:spPr/>
      <dgm:t>
        <a:bodyPr/>
        <a:lstStyle/>
        <a:p>
          <a:r>
            <a:rPr lang="zh-CN" altLang="en-US" sz="1200" dirty="0"/>
            <a:t>全面部署</a:t>
          </a:r>
        </a:p>
      </dgm:t>
    </dgm:pt>
    <dgm:pt modelId="{3863A506-AB4B-443E-87F8-AC0E9FEC51E9}" type="parTrans" cxnId="{58E38CFA-4231-4A52-9EC8-DEEE3DF3BE53}">
      <dgm:prSet/>
      <dgm:spPr/>
      <dgm:t>
        <a:bodyPr/>
        <a:lstStyle/>
        <a:p>
          <a:endParaRPr lang="zh-CN" altLang="en-US" sz="1200"/>
        </a:p>
      </dgm:t>
    </dgm:pt>
    <dgm:pt modelId="{CFDB7D70-1031-4E71-9933-1429520B88B6}" type="sibTrans" cxnId="{58E38CFA-4231-4A52-9EC8-DEEE3DF3BE53}">
      <dgm:prSet/>
      <dgm:spPr/>
      <dgm:t>
        <a:bodyPr/>
        <a:lstStyle/>
        <a:p>
          <a:endParaRPr lang="zh-CN" altLang="en-US" sz="1200"/>
        </a:p>
      </dgm:t>
    </dgm:pt>
    <dgm:pt modelId="{1655DAD0-3716-45BD-AB75-9C986616D091}">
      <dgm:prSet phldrT="[文本]" custT="1"/>
      <dgm:spPr/>
      <dgm:t>
        <a:bodyPr/>
        <a:lstStyle/>
        <a:p>
          <a:r>
            <a:rPr lang="zh-CN" altLang="en-US" sz="1200" dirty="0"/>
            <a:t>完成所有站点接入</a:t>
          </a:r>
        </a:p>
      </dgm:t>
    </dgm:pt>
    <dgm:pt modelId="{A54560D6-7A32-4292-B5B1-1494A7847BE8}" type="parTrans" cxnId="{AA3C37BE-A2A3-4614-8A7A-FAECA768EB25}">
      <dgm:prSet/>
      <dgm:spPr/>
      <dgm:t>
        <a:bodyPr/>
        <a:lstStyle/>
        <a:p>
          <a:endParaRPr lang="zh-CN" altLang="en-US" sz="1200"/>
        </a:p>
      </dgm:t>
    </dgm:pt>
    <dgm:pt modelId="{9E541DD8-8427-4103-9EFE-F4A8CF8F37EB}" type="sibTrans" cxnId="{AA3C37BE-A2A3-4614-8A7A-FAECA768EB25}">
      <dgm:prSet/>
      <dgm:spPr/>
      <dgm:t>
        <a:bodyPr/>
        <a:lstStyle/>
        <a:p>
          <a:endParaRPr lang="zh-CN" altLang="en-US" sz="1200"/>
        </a:p>
      </dgm:t>
    </dgm:pt>
    <dgm:pt modelId="{1E651E4E-4941-4FD4-8228-A2A4AA4BCD51}">
      <dgm:prSet phldrT="[文本]" custT="1"/>
      <dgm:spPr/>
      <dgm:t>
        <a:bodyPr/>
        <a:lstStyle/>
        <a:p>
          <a:r>
            <a:rPr lang="zh-CN" altLang="en-US" sz="1200" dirty="0"/>
            <a:t>与其他平台对接测试</a:t>
          </a:r>
        </a:p>
      </dgm:t>
    </dgm:pt>
    <dgm:pt modelId="{49A40F91-4208-459D-BB7E-41C04909C362}" type="parTrans" cxnId="{FEFDD3B5-84D4-49C9-B453-8773CCB62CAE}">
      <dgm:prSet/>
      <dgm:spPr/>
      <dgm:t>
        <a:bodyPr/>
        <a:lstStyle/>
        <a:p>
          <a:endParaRPr lang="zh-CN" altLang="en-US"/>
        </a:p>
      </dgm:t>
    </dgm:pt>
    <dgm:pt modelId="{0E5655E2-1375-439D-852E-9C599E88035A}" type="sibTrans" cxnId="{FEFDD3B5-84D4-49C9-B453-8773CCB62CAE}">
      <dgm:prSet/>
      <dgm:spPr/>
      <dgm:t>
        <a:bodyPr/>
        <a:lstStyle/>
        <a:p>
          <a:endParaRPr lang="zh-CN" altLang="en-US"/>
        </a:p>
      </dgm:t>
    </dgm:pt>
    <dgm:pt modelId="{E74A1F0A-F336-4663-B473-207A92022D8B}">
      <dgm:prSet phldrT="[文本]" custT="1"/>
      <dgm:spPr/>
      <dgm:t>
        <a:bodyPr/>
        <a:lstStyle/>
        <a:p>
          <a:r>
            <a:rPr lang="zh-CN" altLang="en-US" sz="1200" dirty="0"/>
            <a:t>大数据中心部署</a:t>
          </a:r>
        </a:p>
      </dgm:t>
    </dgm:pt>
    <dgm:pt modelId="{BD9233C2-699C-4A1C-96FD-D7AB61F1B4C4}" type="parTrans" cxnId="{73884913-2AC2-4F46-9C99-581C9D088C5D}">
      <dgm:prSet/>
      <dgm:spPr/>
    </dgm:pt>
    <dgm:pt modelId="{3262EBC7-982C-485D-8D31-D72A7A6F3EC7}" type="sibTrans" cxnId="{73884913-2AC2-4F46-9C99-581C9D088C5D}">
      <dgm:prSet/>
      <dgm:spPr/>
    </dgm:pt>
    <dgm:pt modelId="{1D2ED0C3-5842-4FC0-952B-E461BC1DA064}" type="pres">
      <dgm:prSet presAssocID="{BFB6F33E-5773-4466-97E2-CDE0A07CC138}" presName="Name0" presStyleCnt="0">
        <dgm:presLayoutVars>
          <dgm:dir/>
          <dgm:animLvl val="lvl"/>
          <dgm:resizeHandles val="exact"/>
        </dgm:presLayoutVars>
      </dgm:prSet>
      <dgm:spPr/>
    </dgm:pt>
    <dgm:pt modelId="{B9C36516-94E9-48A8-9AB5-F2D7CC4AF99E}" type="pres">
      <dgm:prSet presAssocID="{B2D50922-40CD-4933-BD2D-CD27A4ED2FDC}" presName="composite" presStyleCnt="0"/>
      <dgm:spPr/>
    </dgm:pt>
    <dgm:pt modelId="{37F3ECD8-B1B6-48DF-AC74-8BCD8B11CCF4}" type="pres">
      <dgm:prSet presAssocID="{B2D50922-40CD-4933-BD2D-CD27A4ED2FDC}" presName="parTx" presStyleLbl="node1" presStyleIdx="0" presStyleCnt="5">
        <dgm:presLayoutVars>
          <dgm:chMax val="0"/>
          <dgm:chPref val="0"/>
          <dgm:bulletEnabled val="1"/>
        </dgm:presLayoutVars>
      </dgm:prSet>
      <dgm:spPr/>
    </dgm:pt>
    <dgm:pt modelId="{742302BF-29FF-4C10-9EF8-00EBBE4D6967}" type="pres">
      <dgm:prSet presAssocID="{B2D50922-40CD-4933-BD2D-CD27A4ED2FDC}" presName="desTx" presStyleLbl="revTx" presStyleIdx="0" presStyleCnt="5">
        <dgm:presLayoutVars>
          <dgm:bulletEnabled val="1"/>
        </dgm:presLayoutVars>
      </dgm:prSet>
      <dgm:spPr/>
    </dgm:pt>
    <dgm:pt modelId="{2536EC24-1C19-4A26-AB53-B24BCFF66EFB}" type="pres">
      <dgm:prSet presAssocID="{E08407F0-9380-4C5E-B4A6-DEF1537C0841}" presName="space" presStyleCnt="0"/>
      <dgm:spPr/>
    </dgm:pt>
    <dgm:pt modelId="{6278FEC5-CEFE-4D25-A48A-70DFB3B57D3E}" type="pres">
      <dgm:prSet presAssocID="{DC990A5A-1772-47F2-8299-BCFF3FAECC6A}" presName="composite" presStyleCnt="0"/>
      <dgm:spPr/>
    </dgm:pt>
    <dgm:pt modelId="{05D95A14-7B15-442F-B853-FDB603CF8D69}" type="pres">
      <dgm:prSet presAssocID="{DC990A5A-1772-47F2-8299-BCFF3FAECC6A}" presName="parTx" presStyleLbl="node1" presStyleIdx="1" presStyleCnt="5">
        <dgm:presLayoutVars>
          <dgm:chMax val="0"/>
          <dgm:chPref val="0"/>
          <dgm:bulletEnabled val="1"/>
        </dgm:presLayoutVars>
      </dgm:prSet>
      <dgm:spPr/>
    </dgm:pt>
    <dgm:pt modelId="{BB3F2F84-688A-4447-BC23-B8772F55FF8F}" type="pres">
      <dgm:prSet presAssocID="{DC990A5A-1772-47F2-8299-BCFF3FAECC6A}" presName="desTx" presStyleLbl="revTx" presStyleIdx="1" presStyleCnt="5">
        <dgm:presLayoutVars>
          <dgm:bulletEnabled val="1"/>
        </dgm:presLayoutVars>
      </dgm:prSet>
      <dgm:spPr/>
    </dgm:pt>
    <dgm:pt modelId="{F3E0461C-E340-473B-8710-0E82FD27FF1D}" type="pres">
      <dgm:prSet presAssocID="{2E5CE68A-B83F-4C90-8A79-5CF719B77A4F}" presName="space" presStyleCnt="0"/>
      <dgm:spPr/>
    </dgm:pt>
    <dgm:pt modelId="{AC52265F-3252-4CC9-8C12-A1451A72F8AA}" type="pres">
      <dgm:prSet presAssocID="{EFB083BA-71BD-4CB9-8A80-70E864A0B05C}" presName="composite" presStyleCnt="0"/>
      <dgm:spPr/>
    </dgm:pt>
    <dgm:pt modelId="{BF3AF3B5-90DB-49DF-9243-533CEACF5404}" type="pres">
      <dgm:prSet presAssocID="{EFB083BA-71BD-4CB9-8A80-70E864A0B05C}" presName="parTx" presStyleLbl="node1" presStyleIdx="2" presStyleCnt="5">
        <dgm:presLayoutVars>
          <dgm:chMax val="0"/>
          <dgm:chPref val="0"/>
          <dgm:bulletEnabled val="1"/>
        </dgm:presLayoutVars>
      </dgm:prSet>
      <dgm:spPr/>
    </dgm:pt>
    <dgm:pt modelId="{8860F3A9-C0D6-4749-9ED8-93F9F1531E4F}" type="pres">
      <dgm:prSet presAssocID="{EFB083BA-71BD-4CB9-8A80-70E864A0B05C}" presName="desTx" presStyleLbl="revTx" presStyleIdx="2" presStyleCnt="5">
        <dgm:presLayoutVars>
          <dgm:bulletEnabled val="1"/>
        </dgm:presLayoutVars>
      </dgm:prSet>
      <dgm:spPr/>
    </dgm:pt>
    <dgm:pt modelId="{5CD5AA34-EB44-478D-A792-C06D03FEBBD1}" type="pres">
      <dgm:prSet presAssocID="{F73986B8-7FD5-49C2-86A1-739D9628211A}" presName="space" presStyleCnt="0"/>
      <dgm:spPr/>
    </dgm:pt>
    <dgm:pt modelId="{B33C3460-E063-4827-8A0F-250E6A9EF582}" type="pres">
      <dgm:prSet presAssocID="{F925B896-A6C0-442F-A3A4-DA0873E4CD78}" presName="composite" presStyleCnt="0"/>
      <dgm:spPr/>
    </dgm:pt>
    <dgm:pt modelId="{71BB9353-8329-40B0-B57F-5D8A4B84A43A}" type="pres">
      <dgm:prSet presAssocID="{F925B896-A6C0-442F-A3A4-DA0873E4CD78}" presName="parTx" presStyleLbl="node1" presStyleIdx="3" presStyleCnt="5">
        <dgm:presLayoutVars>
          <dgm:chMax val="0"/>
          <dgm:chPref val="0"/>
          <dgm:bulletEnabled val="1"/>
        </dgm:presLayoutVars>
      </dgm:prSet>
      <dgm:spPr/>
    </dgm:pt>
    <dgm:pt modelId="{B1C16EB2-14CB-49EB-999E-5A045595F7B0}" type="pres">
      <dgm:prSet presAssocID="{F925B896-A6C0-442F-A3A4-DA0873E4CD78}" presName="desTx" presStyleLbl="revTx" presStyleIdx="3" presStyleCnt="5">
        <dgm:presLayoutVars>
          <dgm:bulletEnabled val="1"/>
        </dgm:presLayoutVars>
      </dgm:prSet>
      <dgm:spPr/>
    </dgm:pt>
    <dgm:pt modelId="{B00C52F6-1C82-435F-9604-716503EC7CBD}" type="pres">
      <dgm:prSet presAssocID="{018A2D81-49EA-4AFB-BEA2-9E2771FB4ACD}" presName="space" presStyleCnt="0"/>
      <dgm:spPr/>
    </dgm:pt>
    <dgm:pt modelId="{1F9707F4-AC70-44CE-9322-A2B4474F27F7}" type="pres">
      <dgm:prSet presAssocID="{EB9E93F5-EAE2-4B7D-B1C5-75A48FABEEA4}" presName="composite" presStyleCnt="0"/>
      <dgm:spPr/>
    </dgm:pt>
    <dgm:pt modelId="{3CB71D19-66D8-4C52-A0AC-08208B76D163}" type="pres">
      <dgm:prSet presAssocID="{EB9E93F5-EAE2-4B7D-B1C5-75A48FABEEA4}" presName="parTx" presStyleLbl="node1" presStyleIdx="4" presStyleCnt="5">
        <dgm:presLayoutVars>
          <dgm:chMax val="0"/>
          <dgm:chPref val="0"/>
          <dgm:bulletEnabled val="1"/>
        </dgm:presLayoutVars>
      </dgm:prSet>
      <dgm:spPr/>
    </dgm:pt>
    <dgm:pt modelId="{DAE67F43-9E9D-4D07-8694-B7F3A901D899}" type="pres">
      <dgm:prSet presAssocID="{EB9E93F5-EAE2-4B7D-B1C5-75A48FABEEA4}" presName="desTx" presStyleLbl="revTx" presStyleIdx="4" presStyleCnt="5">
        <dgm:presLayoutVars>
          <dgm:bulletEnabled val="1"/>
        </dgm:presLayoutVars>
      </dgm:prSet>
      <dgm:spPr/>
    </dgm:pt>
  </dgm:ptLst>
  <dgm:cxnLst>
    <dgm:cxn modelId="{9B275200-396B-4222-A576-046C5BEA3FAD}" type="presOf" srcId="{3AB271D8-69A9-4171-91C6-6C5B787689F5}" destId="{B1C16EB2-14CB-49EB-999E-5A045595F7B0}" srcOrd="0" destOrd="0" presId="urn:microsoft.com/office/officeart/2005/8/layout/chevron1"/>
    <dgm:cxn modelId="{5F621E0A-E0CE-4FFD-A983-43CB85492A36}" type="presOf" srcId="{EB9E93F5-EAE2-4B7D-B1C5-75A48FABEEA4}" destId="{3CB71D19-66D8-4C52-A0AC-08208B76D163}" srcOrd="0" destOrd="0" presId="urn:microsoft.com/office/officeart/2005/8/layout/chevron1"/>
    <dgm:cxn modelId="{73884913-2AC2-4F46-9C99-581C9D088C5D}" srcId="{DC990A5A-1772-47F2-8299-BCFF3FAECC6A}" destId="{E74A1F0A-F336-4663-B473-207A92022D8B}" srcOrd="0" destOrd="0" parTransId="{BD9233C2-699C-4A1C-96FD-D7AB61F1B4C4}" sibTransId="{3262EBC7-982C-485D-8D31-D72A7A6F3EC7}"/>
    <dgm:cxn modelId="{4E7A3E14-61FA-4E55-AF0E-05376162EC4C}" type="presOf" srcId="{3928A3ED-FCF8-4182-8A46-CC52CA671444}" destId="{BB3F2F84-688A-4447-BC23-B8772F55FF8F}" srcOrd="0" destOrd="2" presId="urn:microsoft.com/office/officeart/2005/8/layout/chevron1"/>
    <dgm:cxn modelId="{0B7A9720-C099-43AC-AE26-8F6D5CF1091B}" type="presOf" srcId="{1E651E4E-4941-4FD4-8228-A2A4AA4BCD51}" destId="{8860F3A9-C0D6-4749-9ED8-93F9F1531E4F}" srcOrd="0" destOrd="2" presId="urn:microsoft.com/office/officeart/2005/8/layout/chevron1"/>
    <dgm:cxn modelId="{2FE41021-C7DD-405B-9318-67C02A68807F}" srcId="{EFB083BA-71BD-4CB9-8A80-70E864A0B05C}" destId="{BB3398C1-76BA-4749-93CD-F774313A4F9E}" srcOrd="0" destOrd="0" parTransId="{8043A7DF-752A-4B8C-ABFC-5E455E27AD99}" sibTransId="{62696879-B7F7-42C5-A781-1AB665F180A6}"/>
    <dgm:cxn modelId="{BB694025-ABB6-4A13-A3F8-95297CEF20A5}" srcId="{BFB6F33E-5773-4466-97E2-CDE0A07CC138}" destId="{DC990A5A-1772-47F2-8299-BCFF3FAECC6A}" srcOrd="1" destOrd="0" parTransId="{0602352C-E07C-4E69-B544-5C863D0A2A6E}" sibTransId="{2E5CE68A-B83F-4C90-8A79-5CF719B77A4F}"/>
    <dgm:cxn modelId="{4A6B7D36-8FE5-48FB-9A80-12B83864A31F}" srcId="{BFB6F33E-5773-4466-97E2-CDE0A07CC138}" destId="{EB9E93F5-EAE2-4B7D-B1C5-75A48FABEEA4}" srcOrd="4" destOrd="0" parTransId="{5A7C9316-0E8E-495C-9AE0-441BC1A9C945}" sibTransId="{DCCD2B63-C5B9-4B23-BC30-822040FB96D7}"/>
    <dgm:cxn modelId="{46C72464-29DB-4AD6-93EC-E4A50DCF931D}" srcId="{BFB6F33E-5773-4466-97E2-CDE0A07CC138}" destId="{EFB083BA-71BD-4CB9-8A80-70E864A0B05C}" srcOrd="2" destOrd="0" parTransId="{0757B040-5B26-4965-B723-1B3FA01B513E}" sibTransId="{F73986B8-7FD5-49C2-86A1-739D9628211A}"/>
    <dgm:cxn modelId="{F2D1376A-C412-4C2A-8DB1-EC8ED0059964}" type="presOf" srcId="{0404C230-6DD1-4354-B998-5AFF5100F2FD}" destId="{B1C16EB2-14CB-49EB-999E-5A045595F7B0}" srcOrd="0" destOrd="2" presId="urn:microsoft.com/office/officeart/2005/8/layout/chevron1"/>
    <dgm:cxn modelId="{A8493D71-0C84-4BE7-8264-1347E396089C}" type="presOf" srcId="{FF34F854-B8DA-4173-9EAB-68A1A1EA13DC}" destId="{DAE67F43-9E9D-4D07-8694-B7F3A901D899}" srcOrd="0" destOrd="0" presId="urn:microsoft.com/office/officeart/2005/8/layout/chevron1"/>
    <dgm:cxn modelId="{C7FE4473-3AD6-4EDD-A348-01FD37A9AE3F}" srcId="{F925B896-A6C0-442F-A3A4-DA0873E4CD78}" destId="{3AB271D8-69A9-4171-91C6-6C5B787689F5}" srcOrd="0" destOrd="0" parTransId="{BC9A8C00-08D3-4FE5-92D5-A3AE7521AB14}" sibTransId="{E48344A3-965D-4EA3-8D92-AA38229D4998}"/>
    <dgm:cxn modelId="{2D67CB53-B67C-499D-AE6A-627E10DB320C}" srcId="{F925B896-A6C0-442F-A3A4-DA0873E4CD78}" destId="{21F07A83-7AB5-4728-9609-93D29EE4B569}" srcOrd="1" destOrd="0" parTransId="{09F481A3-BB02-42CE-90B5-6B84CF78ADBB}" sibTransId="{2A9D02DA-8263-4B94-9ABD-4A7AC25A002C}"/>
    <dgm:cxn modelId="{9677257E-902C-4254-8DF0-CB65A340CD8B}" srcId="{B2D50922-40CD-4933-BD2D-CD27A4ED2FDC}" destId="{DDB5346E-5382-4926-AB6B-42FDE2A44FA6}" srcOrd="1" destOrd="0" parTransId="{A35BB430-531E-4953-BD3F-CA788C0B8756}" sibTransId="{5925C46A-B71C-4222-A98E-3DF2E10994E0}"/>
    <dgm:cxn modelId="{5121F684-3AEF-42BB-A139-08A45D125631}" type="presOf" srcId="{1655DAD0-3716-45BD-AB75-9C986616D091}" destId="{DAE67F43-9E9D-4D07-8694-B7F3A901D899}" srcOrd="0" destOrd="1" presId="urn:microsoft.com/office/officeart/2005/8/layout/chevron1"/>
    <dgm:cxn modelId="{E2A83589-BDFF-46E7-BE00-08B61EB0181D}" srcId="{DC990A5A-1772-47F2-8299-BCFF3FAECC6A}" destId="{3928A3ED-FCF8-4182-8A46-CC52CA671444}" srcOrd="2" destOrd="0" parTransId="{E67C9181-2F63-4DDD-B581-9D964F1A9D1C}" sibTransId="{87810CD9-0D4C-4D4C-B9AF-4F8A081195C0}"/>
    <dgm:cxn modelId="{33696B89-0625-4133-9B37-3EC7EB3FA63B}" type="presOf" srcId="{BFB6F33E-5773-4466-97E2-CDE0A07CC138}" destId="{1D2ED0C3-5842-4FC0-952B-E461BC1DA064}" srcOrd="0" destOrd="0" presId="urn:microsoft.com/office/officeart/2005/8/layout/chevron1"/>
    <dgm:cxn modelId="{4DECCF8C-9FFE-4666-982E-C4F9F1BEE539}" srcId="{DC990A5A-1772-47F2-8299-BCFF3FAECC6A}" destId="{630204BB-2A72-4CE9-917A-933889957A86}" srcOrd="1" destOrd="0" parTransId="{CFECD915-C706-4F27-8C39-A2005B993EB6}" sibTransId="{34DEBB09-288E-4FEC-8EB4-45D0CA4B1E22}"/>
    <dgm:cxn modelId="{4BB1CA8D-FDED-4797-A81A-6CEEEDC4C6E3}" type="presOf" srcId="{5ADB0A8C-DE81-4B26-86B3-46D6345C576C}" destId="{8860F3A9-C0D6-4749-9ED8-93F9F1531E4F}" srcOrd="0" destOrd="1" presId="urn:microsoft.com/office/officeart/2005/8/layout/chevron1"/>
    <dgm:cxn modelId="{E1BF349E-9D11-4F77-8027-D05A798AE53C}" srcId="{F925B896-A6C0-442F-A3A4-DA0873E4CD78}" destId="{0404C230-6DD1-4354-B998-5AFF5100F2FD}" srcOrd="2" destOrd="0" parTransId="{DE56938A-9B01-4BFB-A2A6-F4300A89CD17}" sibTransId="{BC39E5A2-4882-47E6-AD03-F2566EA7A34F}"/>
    <dgm:cxn modelId="{D075819E-BDC9-49AF-A473-D1BEFFCF4E0C}" type="presOf" srcId="{21F07A83-7AB5-4728-9609-93D29EE4B569}" destId="{B1C16EB2-14CB-49EB-999E-5A045595F7B0}" srcOrd="0" destOrd="1" presId="urn:microsoft.com/office/officeart/2005/8/layout/chevron1"/>
    <dgm:cxn modelId="{58F96EA0-6FC9-4911-BF83-F30EE8BF9E98}" type="presOf" srcId="{4C64F5C9-8AC4-42B2-80AE-227A35813093}" destId="{742302BF-29FF-4C10-9EF8-00EBBE4D6967}" srcOrd="0" destOrd="0" presId="urn:microsoft.com/office/officeart/2005/8/layout/chevron1"/>
    <dgm:cxn modelId="{E21088A1-D462-4E4A-88F3-BF3EA1BF7A22}" srcId="{EFB083BA-71BD-4CB9-8A80-70E864A0B05C}" destId="{5ADB0A8C-DE81-4B26-86B3-46D6345C576C}" srcOrd="1" destOrd="0" parTransId="{4F64A628-24D3-4AAD-ACFE-DD9CD43DC2E3}" sibTransId="{B69F0160-F3AE-4E51-B342-E3A1C1583941}"/>
    <dgm:cxn modelId="{627976A2-6269-412A-9A82-E6F84E00AD5E}" type="presOf" srcId="{BB3398C1-76BA-4749-93CD-F774313A4F9E}" destId="{8860F3A9-C0D6-4749-9ED8-93F9F1531E4F}" srcOrd="0" destOrd="0" presId="urn:microsoft.com/office/officeart/2005/8/layout/chevron1"/>
    <dgm:cxn modelId="{29B558A9-4A42-4D87-AC6B-EDB8BB1C84E9}" type="presOf" srcId="{F925B896-A6C0-442F-A3A4-DA0873E4CD78}" destId="{71BB9353-8329-40B0-B57F-5D8A4B84A43A}" srcOrd="0" destOrd="0" presId="urn:microsoft.com/office/officeart/2005/8/layout/chevron1"/>
    <dgm:cxn modelId="{FEFDD3B5-84D4-49C9-B453-8773CCB62CAE}" srcId="{EFB083BA-71BD-4CB9-8A80-70E864A0B05C}" destId="{1E651E4E-4941-4FD4-8228-A2A4AA4BCD51}" srcOrd="2" destOrd="0" parTransId="{49A40F91-4208-459D-BB7E-41C04909C362}" sibTransId="{0E5655E2-1375-439D-852E-9C599E88035A}"/>
    <dgm:cxn modelId="{8AF67DB8-D6BE-4B23-ACEB-EDDD6AE0085B}" type="presOf" srcId="{EFB083BA-71BD-4CB9-8A80-70E864A0B05C}" destId="{BF3AF3B5-90DB-49DF-9243-533CEACF5404}" srcOrd="0" destOrd="0" presId="urn:microsoft.com/office/officeart/2005/8/layout/chevron1"/>
    <dgm:cxn modelId="{AA3C37BE-A2A3-4614-8A7A-FAECA768EB25}" srcId="{EB9E93F5-EAE2-4B7D-B1C5-75A48FABEEA4}" destId="{1655DAD0-3716-45BD-AB75-9C986616D091}" srcOrd="1" destOrd="0" parTransId="{A54560D6-7A32-4292-B5B1-1494A7847BE8}" sibTransId="{9E541DD8-8427-4103-9EFE-F4A8CF8F37EB}"/>
    <dgm:cxn modelId="{871395CC-B59F-41DE-97C1-29033119870B}" type="presOf" srcId="{DDB5346E-5382-4926-AB6B-42FDE2A44FA6}" destId="{742302BF-29FF-4C10-9EF8-00EBBE4D6967}" srcOrd="0" destOrd="1" presId="urn:microsoft.com/office/officeart/2005/8/layout/chevron1"/>
    <dgm:cxn modelId="{22E7C6CD-E7C5-4354-9AAD-9A6EABA51321}" srcId="{B2D50922-40CD-4933-BD2D-CD27A4ED2FDC}" destId="{4C64F5C9-8AC4-42B2-80AE-227A35813093}" srcOrd="0" destOrd="0" parTransId="{9FB6397D-8B67-4217-8A79-5C3564398C75}" sibTransId="{D83088B4-76A7-489E-9ADE-702F612E5463}"/>
    <dgm:cxn modelId="{627D82CF-9820-46F1-8C78-4F46480ED7B5}" type="presOf" srcId="{630204BB-2A72-4CE9-917A-933889957A86}" destId="{BB3F2F84-688A-4447-BC23-B8772F55FF8F}" srcOrd="0" destOrd="1" presId="urn:microsoft.com/office/officeart/2005/8/layout/chevron1"/>
    <dgm:cxn modelId="{61382EE8-F9B9-40D8-B732-326E6874BDD9}" srcId="{BFB6F33E-5773-4466-97E2-CDE0A07CC138}" destId="{B2D50922-40CD-4933-BD2D-CD27A4ED2FDC}" srcOrd="0" destOrd="0" parTransId="{51E901A5-7D74-46D7-8D79-85B3298C7545}" sibTransId="{E08407F0-9380-4C5E-B4A6-DEF1537C0841}"/>
    <dgm:cxn modelId="{E79112F5-AC93-4E3E-ACF8-621ACDE816EA}" type="presOf" srcId="{B2D50922-40CD-4933-BD2D-CD27A4ED2FDC}" destId="{37F3ECD8-B1B6-48DF-AC74-8BCD8B11CCF4}" srcOrd="0" destOrd="0" presId="urn:microsoft.com/office/officeart/2005/8/layout/chevron1"/>
    <dgm:cxn modelId="{936875F5-29C1-4B18-B215-55F0D4D2DDEC}" type="presOf" srcId="{DC990A5A-1772-47F2-8299-BCFF3FAECC6A}" destId="{05D95A14-7B15-442F-B853-FDB603CF8D69}" srcOrd="0" destOrd="0" presId="urn:microsoft.com/office/officeart/2005/8/layout/chevron1"/>
    <dgm:cxn modelId="{691F9BF5-A54D-4C39-9BC5-ED31E79680EE}" type="presOf" srcId="{E74A1F0A-F336-4663-B473-207A92022D8B}" destId="{BB3F2F84-688A-4447-BC23-B8772F55FF8F}" srcOrd="0" destOrd="0" presId="urn:microsoft.com/office/officeart/2005/8/layout/chevron1"/>
    <dgm:cxn modelId="{58E38CFA-4231-4A52-9EC8-DEEE3DF3BE53}" srcId="{EB9E93F5-EAE2-4B7D-B1C5-75A48FABEEA4}" destId="{FF34F854-B8DA-4173-9EAB-68A1A1EA13DC}" srcOrd="0" destOrd="0" parTransId="{3863A506-AB4B-443E-87F8-AC0E9FEC51E9}" sibTransId="{CFDB7D70-1031-4E71-9933-1429520B88B6}"/>
    <dgm:cxn modelId="{7E7BC6FB-89B9-4C69-A541-822F8AC94290}" srcId="{BFB6F33E-5773-4466-97E2-CDE0A07CC138}" destId="{F925B896-A6C0-442F-A3A4-DA0873E4CD78}" srcOrd="3" destOrd="0" parTransId="{02B6D839-202D-45E1-9D30-AF82EA08FB50}" sibTransId="{018A2D81-49EA-4AFB-BEA2-9E2771FB4ACD}"/>
    <dgm:cxn modelId="{142130D0-248A-4C90-83F3-9C4E0E22E993}" type="presParOf" srcId="{1D2ED0C3-5842-4FC0-952B-E461BC1DA064}" destId="{B9C36516-94E9-48A8-9AB5-F2D7CC4AF99E}" srcOrd="0" destOrd="0" presId="urn:microsoft.com/office/officeart/2005/8/layout/chevron1"/>
    <dgm:cxn modelId="{E73A39A8-3A38-4F02-9603-3BB78D085706}" type="presParOf" srcId="{B9C36516-94E9-48A8-9AB5-F2D7CC4AF99E}" destId="{37F3ECD8-B1B6-48DF-AC74-8BCD8B11CCF4}" srcOrd="0" destOrd="0" presId="urn:microsoft.com/office/officeart/2005/8/layout/chevron1"/>
    <dgm:cxn modelId="{DBB46D72-8409-4D52-AF69-881174FAF454}" type="presParOf" srcId="{B9C36516-94E9-48A8-9AB5-F2D7CC4AF99E}" destId="{742302BF-29FF-4C10-9EF8-00EBBE4D6967}" srcOrd="1" destOrd="0" presId="urn:microsoft.com/office/officeart/2005/8/layout/chevron1"/>
    <dgm:cxn modelId="{FCCE38EF-D3BD-40ED-B675-BDA86C9C9347}" type="presParOf" srcId="{1D2ED0C3-5842-4FC0-952B-E461BC1DA064}" destId="{2536EC24-1C19-4A26-AB53-B24BCFF66EFB}" srcOrd="1" destOrd="0" presId="urn:microsoft.com/office/officeart/2005/8/layout/chevron1"/>
    <dgm:cxn modelId="{2E6F5C05-1BAD-4A9B-AAF2-1F3AB1E7ACE7}" type="presParOf" srcId="{1D2ED0C3-5842-4FC0-952B-E461BC1DA064}" destId="{6278FEC5-CEFE-4D25-A48A-70DFB3B57D3E}" srcOrd="2" destOrd="0" presId="urn:microsoft.com/office/officeart/2005/8/layout/chevron1"/>
    <dgm:cxn modelId="{4A5654C1-C12B-48C1-B625-924960B8849E}" type="presParOf" srcId="{6278FEC5-CEFE-4D25-A48A-70DFB3B57D3E}" destId="{05D95A14-7B15-442F-B853-FDB603CF8D69}" srcOrd="0" destOrd="0" presId="urn:microsoft.com/office/officeart/2005/8/layout/chevron1"/>
    <dgm:cxn modelId="{CC70F47F-BC4C-4DAF-A5B4-132DAEBBA995}" type="presParOf" srcId="{6278FEC5-CEFE-4D25-A48A-70DFB3B57D3E}" destId="{BB3F2F84-688A-4447-BC23-B8772F55FF8F}" srcOrd="1" destOrd="0" presId="urn:microsoft.com/office/officeart/2005/8/layout/chevron1"/>
    <dgm:cxn modelId="{C39552AC-0AB3-4CFA-A790-651352BE6F78}" type="presParOf" srcId="{1D2ED0C3-5842-4FC0-952B-E461BC1DA064}" destId="{F3E0461C-E340-473B-8710-0E82FD27FF1D}" srcOrd="3" destOrd="0" presId="urn:microsoft.com/office/officeart/2005/8/layout/chevron1"/>
    <dgm:cxn modelId="{CEE69F9A-8A66-4CC1-82F1-CC829F2B42E0}" type="presParOf" srcId="{1D2ED0C3-5842-4FC0-952B-E461BC1DA064}" destId="{AC52265F-3252-4CC9-8C12-A1451A72F8AA}" srcOrd="4" destOrd="0" presId="urn:microsoft.com/office/officeart/2005/8/layout/chevron1"/>
    <dgm:cxn modelId="{5955CFBE-7AA8-4E43-9FEE-4BA1FE57BB1C}" type="presParOf" srcId="{AC52265F-3252-4CC9-8C12-A1451A72F8AA}" destId="{BF3AF3B5-90DB-49DF-9243-533CEACF5404}" srcOrd="0" destOrd="0" presId="urn:microsoft.com/office/officeart/2005/8/layout/chevron1"/>
    <dgm:cxn modelId="{0404CFC5-DFE4-4493-9D10-139231B9BDD6}" type="presParOf" srcId="{AC52265F-3252-4CC9-8C12-A1451A72F8AA}" destId="{8860F3A9-C0D6-4749-9ED8-93F9F1531E4F}" srcOrd="1" destOrd="0" presId="urn:microsoft.com/office/officeart/2005/8/layout/chevron1"/>
    <dgm:cxn modelId="{D7EDC02B-2403-4036-B2F1-B243F0F56971}" type="presParOf" srcId="{1D2ED0C3-5842-4FC0-952B-E461BC1DA064}" destId="{5CD5AA34-EB44-478D-A792-C06D03FEBBD1}" srcOrd="5" destOrd="0" presId="urn:microsoft.com/office/officeart/2005/8/layout/chevron1"/>
    <dgm:cxn modelId="{37F7E050-53F2-4730-9CCB-E1FFE2FF5251}" type="presParOf" srcId="{1D2ED0C3-5842-4FC0-952B-E461BC1DA064}" destId="{B33C3460-E063-4827-8A0F-250E6A9EF582}" srcOrd="6" destOrd="0" presId="urn:microsoft.com/office/officeart/2005/8/layout/chevron1"/>
    <dgm:cxn modelId="{08C949D9-40A9-44E9-9B44-C6FA636F3410}" type="presParOf" srcId="{B33C3460-E063-4827-8A0F-250E6A9EF582}" destId="{71BB9353-8329-40B0-B57F-5D8A4B84A43A}" srcOrd="0" destOrd="0" presId="urn:microsoft.com/office/officeart/2005/8/layout/chevron1"/>
    <dgm:cxn modelId="{ED63C64B-EE25-48FB-8691-8BE3CE984ADF}" type="presParOf" srcId="{B33C3460-E063-4827-8A0F-250E6A9EF582}" destId="{B1C16EB2-14CB-49EB-999E-5A045595F7B0}" srcOrd="1" destOrd="0" presId="urn:microsoft.com/office/officeart/2005/8/layout/chevron1"/>
    <dgm:cxn modelId="{A689ABD5-DAD7-422B-B7D8-B37C7C20F564}" type="presParOf" srcId="{1D2ED0C3-5842-4FC0-952B-E461BC1DA064}" destId="{B00C52F6-1C82-435F-9604-716503EC7CBD}" srcOrd="7" destOrd="0" presId="urn:microsoft.com/office/officeart/2005/8/layout/chevron1"/>
    <dgm:cxn modelId="{D2E12773-FBE9-4DF5-A22E-4E856BE0CA31}" type="presParOf" srcId="{1D2ED0C3-5842-4FC0-952B-E461BC1DA064}" destId="{1F9707F4-AC70-44CE-9322-A2B4474F27F7}" srcOrd="8" destOrd="0" presId="urn:microsoft.com/office/officeart/2005/8/layout/chevron1"/>
    <dgm:cxn modelId="{AB2CD0C7-B62E-499D-9ADB-86D82A9D1C4B}" type="presParOf" srcId="{1F9707F4-AC70-44CE-9322-A2B4474F27F7}" destId="{3CB71D19-66D8-4C52-A0AC-08208B76D163}" srcOrd="0" destOrd="0" presId="urn:microsoft.com/office/officeart/2005/8/layout/chevron1"/>
    <dgm:cxn modelId="{867682BE-750A-467C-82F2-8E5CB0149035}" type="presParOf" srcId="{1F9707F4-AC70-44CE-9322-A2B4474F27F7}" destId="{DAE67F43-9E9D-4D07-8694-B7F3A901D899}"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3ECD8-B1B6-48DF-AC74-8BCD8B11CCF4}">
      <dsp:nvSpPr>
        <dsp:cNvPr id="0" name=""/>
        <dsp:cNvSpPr/>
      </dsp:nvSpPr>
      <dsp:spPr>
        <a:xfrm>
          <a:off x="1351" y="18095"/>
          <a:ext cx="2009690" cy="6480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准备阶段</a:t>
          </a:r>
        </a:p>
      </dsp:txBody>
      <dsp:txXfrm>
        <a:off x="325351" y="18095"/>
        <a:ext cx="1361690" cy="648000"/>
      </dsp:txXfrm>
    </dsp:sp>
    <dsp:sp modelId="{742302BF-29FF-4C10-9EF8-00EBBE4D6967}">
      <dsp:nvSpPr>
        <dsp:cNvPr id="0" name=""/>
        <dsp:cNvSpPr/>
      </dsp:nvSpPr>
      <dsp:spPr>
        <a:xfrm>
          <a:off x="1351" y="747095"/>
          <a:ext cx="1607752" cy="599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a:t>通道准备</a:t>
          </a:r>
        </a:p>
        <a:p>
          <a:pPr marL="114300" lvl="1" indent="-114300" algn="l" defTabSz="533400">
            <a:lnSpc>
              <a:spcPct val="90000"/>
            </a:lnSpc>
            <a:spcBef>
              <a:spcPct val="0"/>
            </a:spcBef>
            <a:spcAft>
              <a:spcPct val="15000"/>
            </a:spcAft>
            <a:buChar char="•"/>
          </a:pPr>
          <a:r>
            <a:rPr lang="zh-CN" altLang="en-US" sz="1200" kern="1200" dirty="0"/>
            <a:t>硬件环境准备</a:t>
          </a:r>
        </a:p>
      </dsp:txBody>
      <dsp:txXfrm>
        <a:off x="1351" y="747095"/>
        <a:ext cx="1607752" cy="599484"/>
      </dsp:txXfrm>
    </dsp:sp>
    <dsp:sp modelId="{05D95A14-7B15-442F-B853-FDB603CF8D69}">
      <dsp:nvSpPr>
        <dsp:cNvPr id="0" name=""/>
        <dsp:cNvSpPr/>
      </dsp:nvSpPr>
      <dsp:spPr>
        <a:xfrm>
          <a:off x="1795042" y="18095"/>
          <a:ext cx="2009690" cy="6480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部署阶段</a:t>
          </a:r>
        </a:p>
      </dsp:txBody>
      <dsp:txXfrm>
        <a:off x="2119042" y="18095"/>
        <a:ext cx="1361690" cy="648000"/>
      </dsp:txXfrm>
    </dsp:sp>
    <dsp:sp modelId="{BB3F2F84-688A-4447-BC23-B8772F55FF8F}">
      <dsp:nvSpPr>
        <dsp:cNvPr id="0" name=""/>
        <dsp:cNvSpPr/>
      </dsp:nvSpPr>
      <dsp:spPr>
        <a:xfrm>
          <a:off x="1795042" y="747095"/>
          <a:ext cx="1607752" cy="599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a:t>大数据中心部署</a:t>
          </a:r>
        </a:p>
        <a:p>
          <a:pPr marL="114300" lvl="1" indent="-114300" algn="l" defTabSz="533400">
            <a:lnSpc>
              <a:spcPct val="90000"/>
            </a:lnSpc>
            <a:spcBef>
              <a:spcPct val="0"/>
            </a:spcBef>
            <a:spcAft>
              <a:spcPct val="15000"/>
            </a:spcAft>
            <a:buChar char="•"/>
          </a:pPr>
          <a:r>
            <a:rPr lang="zh-CN" altLang="en-US" sz="1200" kern="1200" dirty="0"/>
            <a:t>省级管理平台安装</a:t>
          </a:r>
        </a:p>
        <a:p>
          <a:pPr marL="114300" lvl="1" indent="-114300" algn="l" defTabSz="533400">
            <a:lnSpc>
              <a:spcPct val="90000"/>
            </a:lnSpc>
            <a:spcBef>
              <a:spcPct val="0"/>
            </a:spcBef>
            <a:spcAft>
              <a:spcPct val="15000"/>
            </a:spcAft>
            <a:buChar char="•"/>
          </a:pPr>
          <a:r>
            <a:rPr lang="zh-CN" altLang="en-US" sz="1200" kern="1200" dirty="0"/>
            <a:t>站点数据采集端部署</a:t>
          </a:r>
        </a:p>
      </dsp:txBody>
      <dsp:txXfrm>
        <a:off x="1795042" y="747095"/>
        <a:ext cx="1607752" cy="599484"/>
      </dsp:txXfrm>
    </dsp:sp>
    <dsp:sp modelId="{BF3AF3B5-90DB-49DF-9243-533CEACF5404}">
      <dsp:nvSpPr>
        <dsp:cNvPr id="0" name=""/>
        <dsp:cNvSpPr/>
      </dsp:nvSpPr>
      <dsp:spPr>
        <a:xfrm>
          <a:off x="3588733" y="18095"/>
          <a:ext cx="2009690" cy="6480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联调阶段</a:t>
          </a:r>
        </a:p>
      </dsp:txBody>
      <dsp:txXfrm>
        <a:off x="3912733" y="18095"/>
        <a:ext cx="1361690" cy="648000"/>
      </dsp:txXfrm>
    </dsp:sp>
    <dsp:sp modelId="{8860F3A9-C0D6-4749-9ED8-93F9F1531E4F}">
      <dsp:nvSpPr>
        <dsp:cNvPr id="0" name=""/>
        <dsp:cNvSpPr/>
      </dsp:nvSpPr>
      <dsp:spPr>
        <a:xfrm>
          <a:off x="3588733" y="747095"/>
          <a:ext cx="1607752" cy="599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a:t>线路联通调试</a:t>
          </a:r>
        </a:p>
        <a:p>
          <a:pPr marL="114300" lvl="1" indent="-114300" algn="l" defTabSz="533400">
            <a:lnSpc>
              <a:spcPct val="90000"/>
            </a:lnSpc>
            <a:spcBef>
              <a:spcPct val="0"/>
            </a:spcBef>
            <a:spcAft>
              <a:spcPct val="15000"/>
            </a:spcAft>
            <a:buChar char="•"/>
          </a:pPr>
          <a:r>
            <a:rPr lang="zh-CN" altLang="en-US" sz="1200" kern="1200" dirty="0"/>
            <a:t>检测数据传输调试</a:t>
          </a:r>
        </a:p>
        <a:p>
          <a:pPr marL="114300" lvl="1" indent="-114300" algn="l" defTabSz="533400">
            <a:lnSpc>
              <a:spcPct val="90000"/>
            </a:lnSpc>
            <a:spcBef>
              <a:spcPct val="0"/>
            </a:spcBef>
            <a:spcAft>
              <a:spcPct val="15000"/>
            </a:spcAft>
            <a:buChar char="•"/>
          </a:pPr>
          <a:r>
            <a:rPr lang="zh-CN" altLang="en-US" sz="1200" kern="1200" dirty="0"/>
            <a:t>与其他平台对接测试</a:t>
          </a:r>
        </a:p>
      </dsp:txBody>
      <dsp:txXfrm>
        <a:off x="3588733" y="747095"/>
        <a:ext cx="1607752" cy="599484"/>
      </dsp:txXfrm>
    </dsp:sp>
    <dsp:sp modelId="{71BB9353-8329-40B0-B57F-5D8A4B84A43A}">
      <dsp:nvSpPr>
        <dsp:cNvPr id="0" name=""/>
        <dsp:cNvSpPr/>
      </dsp:nvSpPr>
      <dsp:spPr>
        <a:xfrm>
          <a:off x="5382424" y="18095"/>
          <a:ext cx="2009690" cy="6480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试运行阶段</a:t>
          </a:r>
        </a:p>
      </dsp:txBody>
      <dsp:txXfrm>
        <a:off x="5706424" y="18095"/>
        <a:ext cx="1361690" cy="648000"/>
      </dsp:txXfrm>
    </dsp:sp>
    <dsp:sp modelId="{B1C16EB2-14CB-49EB-999E-5A045595F7B0}">
      <dsp:nvSpPr>
        <dsp:cNvPr id="0" name=""/>
        <dsp:cNvSpPr/>
      </dsp:nvSpPr>
      <dsp:spPr>
        <a:xfrm>
          <a:off x="5382424" y="747095"/>
          <a:ext cx="1607752" cy="599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a:t>使用情况跟踪</a:t>
          </a:r>
        </a:p>
        <a:p>
          <a:pPr marL="114300" lvl="1" indent="-114300" algn="l" defTabSz="533400">
            <a:lnSpc>
              <a:spcPct val="90000"/>
            </a:lnSpc>
            <a:spcBef>
              <a:spcPct val="0"/>
            </a:spcBef>
            <a:spcAft>
              <a:spcPct val="15000"/>
            </a:spcAft>
            <a:buChar char="•"/>
          </a:pPr>
          <a:r>
            <a:rPr lang="zh-CN" altLang="en-US" sz="1200" kern="1200" dirty="0"/>
            <a:t>优化系统功能</a:t>
          </a:r>
        </a:p>
        <a:p>
          <a:pPr marL="114300" lvl="1" indent="-114300" algn="l" defTabSz="533400">
            <a:lnSpc>
              <a:spcPct val="90000"/>
            </a:lnSpc>
            <a:spcBef>
              <a:spcPct val="0"/>
            </a:spcBef>
            <a:spcAft>
              <a:spcPct val="15000"/>
            </a:spcAft>
            <a:buChar char="•"/>
          </a:pPr>
          <a:r>
            <a:rPr lang="zh-CN" altLang="en-US" sz="1200" kern="1200" dirty="0"/>
            <a:t>积累全省推广经验</a:t>
          </a:r>
        </a:p>
      </dsp:txBody>
      <dsp:txXfrm>
        <a:off x="5382424" y="747095"/>
        <a:ext cx="1607752" cy="599484"/>
      </dsp:txXfrm>
    </dsp:sp>
    <dsp:sp modelId="{3CB71D19-66D8-4C52-A0AC-08208B76D163}">
      <dsp:nvSpPr>
        <dsp:cNvPr id="0" name=""/>
        <dsp:cNvSpPr/>
      </dsp:nvSpPr>
      <dsp:spPr>
        <a:xfrm>
          <a:off x="7176115" y="18095"/>
          <a:ext cx="2009690" cy="6480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上线</a:t>
          </a:r>
        </a:p>
      </dsp:txBody>
      <dsp:txXfrm>
        <a:off x="7500115" y="18095"/>
        <a:ext cx="1361690" cy="648000"/>
      </dsp:txXfrm>
    </dsp:sp>
    <dsp:sp modelId="{DAE67F43-9E9D-4D07-8694-B7F3A901D899}">
      <dsp:nvSpPr>
        <dsp:cNvPr id="0" name=""/>
        <dsp:cNvSpPr/>
      </dsp:nvSpPr>
      <dsp:spPr>
        <a:xfrm>
          <a:off x="7176115" y="747095"/>
          <a:ext cx="1607752" cy="599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a:t>全面部署</a:t>
          </a:r>
        </a:p>
        <a:p>
          <a:pPr marL="114300" lvl="1" indent="-114300" algn="l" defTabSz="533400">
            <a:lnSpc>
              <a:spcPct val="90000"/>
            </a:lnSpc>
            <a:spcBef>
              <a:spcPct val="0"/>
            </a:spcBef>
            <a:spcAft>
              <a:spcPct val="15000"/>
            </a:spcAft>
            <a:buChar char="•"/>
          </a:pPr>
          <a:r>
            <a:rPr lang="zh-CN" altLang="en-US" sz="1200" kern="1200" dirty="0"/>
            <a:t>完成所有站点接入</a:t>
          </a:r>
        </a:p>
      </dsp:txBody>
      <dsp:txXfrm>
        <a:off x="7176115" y="747095"/>
        <a:ext cx="1607752" cy="59948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69E79-F62B-4F25-BC4B-DB1476FB2470}" type="datetimeFigureOut">
              <a:rPr lang="zh-CN" altLang="en-US" smtClean="0"/>
              <a:pPr/>
              <a:t>2018/6/6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F2BBC-CE29-40E5-86B0-376BBCD45CF4}" type="slidenum">
              <a:rPr lang="zh-CN" altLang="en-US" smtClean="0"/>
              <a:pPr/>
              <a:t>‹#›</a:t>
            </a:fld>
            <a:endParaRPr lang="zh-CN" altLang="en-US"/>
          </a:p>
        </p:txBody>
      </p:sp>
    </p:spTree>
    <p:extLst>
      <p:ext uri="{BB962C8B-B14F-4D97-AF65-F5344CB8AC3E}">
        <p14:creationId xmlns:p14="http://schemas.microsoft.com/office/powerpoint/2010/main" val="2071075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尊敬的各位领导，上午好，很荣幸能在这里向各位汇报万集科技得治超信息综合管理平台</a:t>
            </a:r>
          </a:p>
        </p:txBody>
      </p:sp>
      <p:sp>
        <p:nvSpPr>
          <p:cNvPr id="4" name="灯片编号占位符 3"/>
          <p:cNvSpPr>
            <a:spLocks noGrp="1"/>
          </p:cNvSpPr>
          <p:nvPr>
            <p:ph type="sldNum" sz="quarter" idx="10"/>
          </p:nvPr>
        </p:nvSpPr>
        <p:spPr/>
        <p:txBody>
          <a:bodyPr/>
          <a:lstStyle/>
          <a:p>
            <a:fld id="{CCC8E8C4-F39B-4A15-B03F-53DBF86263DC}" type="slidenum">
              <a:rPr lang="zh-CN" altLang="en-US" smtClean="0"/>
              <a:pPr/>
              <a:t>1</a:t>
            </a:fld>
            <a:endParaRPr lang="zh-CN" altLang="en-US"/>
          </a:p>
        </p:txBody>
      </p:sp>
    </p:spTree>
    <p:extLst>
      <p:ext uri="{BB962C8B-B14F-4D97-AF65-F5344CB8AC3E}">
        <p14:creationId xmlns:p14="http://schemas.microsoft.com/office/powerpoint/2010/main" val="2972869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宋体" pitchFamily="-109" charset="-122"/>
              </a:rPr>
              <a:t>基于我们对国内治超工作的业务理解，</a:t>
            </a:r>
            <a:r>
              <a:rPr lang="zh-CN" altLang="zh-CN" sz="1200" kern="1200" dirty="0">
                <a:solidFill>
                  <a:schemeClr val="tx1"/>
                </a:solidFill>
                <a:effectLst/>
                <a:latin typeface="+mn-lt"/>
                <a:ea typeface="+mn-ea"/>
                <a:cs typeface="宋体" pitchFamily="-109" charset="-122"/>
              </a:rPr>
              <a:t>万集科技</a:t>
            </a:r>
            <a:r>
              <a:rPr lang="zh-CN" altLang="en-US" sz="1200" kern="1200" dirty="0">
                <a:solidFill>
                  <a:schemeClr val="tx1"/>
                </a:solidFill>
                <a:effectLst/>
                <a:latin typeface="+mn-lt"/>
                <a:ea typeface="+mn-ea"/>
                <a:cs typeface="宋体" pitchFamily="-109" charset="-122"/>
              </a:rPr>
              <a:t>于</a:t>
            </a:r>
            <a:r>
              <a:rPr lang="en-US" altLang="zh-CN" sz="1200" kern="1200" dirty="0">
                <a:solidFill>
                  <a:schemeClr val="tx1"/>
                </a:solidFill>
                <a:effectLst/>
                <a:latin typeface="+mn-lt"/>
                <a:ea typeface="+mn-ea"/>
                <a:cs typeface="宋体" pitchFamily="-109" charset="-122"/>
              </a:rPr>
              <a:t>2016</a:t>
            </a:r>
            <a:r>
              <a:rPr lang="zh-CN" altLang="en-US" sz="1200" kern="1200" dirty="0">
                <a:solidFill>
                  <a:schemeClr val="tx1"/>
                </a:solidFill>
                <a:effectLst/>
                <a:latin typeface="+mn-lt"/>
                <a:ea typeface="+mn-ea"/>
                <a:cs typeface="宋体" pitchFamily="-109" charset="-122"/>
              </a:rPr>
              <a:t>年立项，历时近一年成功开发了基于</a:t>
            </a:r>
            <a:r>
              <a:rPr lang="en-US" altLang="zh-CN" sz="1200" kern="1200" dirty="0" err="1">
                <a:solidFill>
                  <a:schemeClr val="tx1"/>
                </a:solidFill>
                <a:effectLst/>
                <a:latin typeface="+mn-lt"/>
                <a:ea typeface="+mn-ea"/>
                <a:cs typeface="宋体" pitchFamily="-109" charset="-122"/>
              </a:rPr>
              <a:t>hadoop</a:t>
            </a:r>
            <a:r>
              <a:rPr lang="zh-CN" altLang="en-US" sz="1200" kern="1200" dirty="0">
                <a:solidFill>
                  <a:schemeClr val="tx1"/>
                </a:solidFill>
                <a:effectLst/>
                <a:latin typeface="+mn-lt"/>
                <a:ea typeface="+mn-ea"/>
                <a:cs typeface="宋体" pitchFamily="-109" charset="-122"/>
              </a:rPr>
              <a:t>架构的</a:t>
            </a:r>
            <a:r>
              <a:rPr lang="zh-CN" altLang="zh-CN" sz="1200" kern="1200" dirty="0">
                <a:solidFill>
                  <a:schemeClr val="tx1"/>
                </a:solidFill>
                <a:effectLst/>
                <a:latin typeface="+mn-lt"/>
                <a:ea typeface="+mn-ea"/>
                <a:cs typeface="宋体" pitchFamily="-109" charset="-122"/>
              </a:rPr>
              <a:t>省级治超</a:t>
            </a:r>
            <a:r>
              <a:rPr lang="zh-CN" altLang="en-US" sz="1200" kern="1200" dirty="0">
                <a:solidFill>
                  <a:schemeClr val="tx1"/>
                </a:solidFill>
                <a:effectLst/>
                <a:latin typeface="+mn-lt"/>
                <a:ea typeface="+mn-ea"/>
                <a:cs typeface="宋体" pitchFamily="-109" charset="-122"/>
              </a:rPr>
              <a:t>信息</a:t>
            </a:r>
            <a:r>
              <a:rPr lang="zh-CN" altLang="zh-CN" sz="1200" kern="1200" dirty="0">
                <a:solidFill>
                  <a:schemeClr val="tx1"/>
                </a:solidFill>
                <a:effectLst/>
                <a:latin typeface="+mn-lt"/>
                <a:ea typeface="+mn-ea"/>
                <a:cs typeface="宋体" pitchFamily="-109" charset="-122"/>
              </a:rPr>
              <a:t>综合管理平台。</a:t>
            </a:r>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10</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基于治超信息综合管理平台，将源头治超检测、不停车称重检测、固定式治超站点、高速公路计重收费、高速公路入口治超等获取的车辆检测信息，有机整合，建立起一个完整的超限监控网络</a:t>
            </a:r>
            <a:endParaRPr lang="en-US" altLang="zh-CN" dirty="0"/>
          </a:p>
          <a:p>
            <a:r>
              <a:rPr lang="zh-CN" altLang="en-US" dirty="0"/>
              <a:t>可真正实现跨区域、跨部门的联动治超。对超限车辆实现</a:t>
            </a:r>
            <a:r>
              <a:rPr lang="en-US" altLang="zh-CN" dirty="0"/>
              <a:t>24</a:t>
            </a:r>
            <a:r>
              <a:rPr lang="zh-CN" altLang="en-US" dirty="0"/>
              <a:t>小时、全天候的监控，消除运输企业、车主、驾驶员的侥幸心理，对超限运输形成有力的震慑，达到彻底治理超限运输的效果，大大降低超限运输带来的交通事故，保证人民群众的生命财产安全，同时可以避免因为超限运输造成的交通基础设施的巨额养护投入，带来巨大的社会和经济效益；</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11</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第三部分，介绍一下平台整体架构。</a:t>
            </a:r>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12</a:t>
            </a:fld>
            <a:endParaRPr lang="zh-CN" altLang="en-US"/>
          </a:p>
        </p:txBody>
      </p:sp>
    </p:spTree>
    <p:extLst>
      <p:ext uri="{BB962C8B-B14F-4D97-AF65-F5344CB8AC3E}">
        <p14:creationId xmlns:p14="http://schemas.microsoft.com/office/powerpoint/2010/main" val="265037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从全国的治超信息联网的角度来讲，我们的系统物理架构分为三层，前端站点层，省级中心系统层，部级中心系统层，满足</a:t>
            </a:r>
            <a:r>
              <a:rPr lang="en-US" altLang="zh-CN" dirty="0"/>
              <a:t>《</a:t>
            </a:r>
            <a:r>
              <a:rPr lang="zh-CN" altLang="en-US" dirty="0">
                <a:latin typeface="微软雅黑" panose="020B0503020204020204" charset="-122"/>
                <a:ea typeface="微软雅黑" panose="020B0503020204020204" charset="-122"/>
              </a:rPr>
              <a:t>全国治超联网管理信息系统省级工程建设指南（征求意见稿）</a:t>
            </a:r>
            <a:r>
              <a:rPr lang="en-US" altLang="zh-CN" dirty="0"/>
              <a:t>》</a:t>
            </a:r>
            <a:r>
              <a:rPr lang="zh-CN" altLang="en-US" dirty="0"/>
              <a:t>的要求</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F2BBC-CE29-40E5-86B0-376BBCD45C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2560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今天主要向各位领导介绍一下万集科技建立的省级治超综合管理平台，</a:t>
            </a:r>
            <a:endParaRPr lang="en-US" altLang="zh-CN" dirty="0"/>
          </a:p>
          <a:p>
            <a:r>
              <a:rPr lang="zh-CN" altLang="en-US" dirty="0"/>
              <a:t>我们的省级治超信息管理平台，能够对全省各类治超站点信息进行集中管理，并为省、市、县等各级执法部门提供统一业务处理流程，实现了全省跨地区、跨部门的治超数据共享与业务协同。同时对超限数据进行数据整合与分析，为各级路政部门执法管理提供数据支持。</a:t>
            </a:r>
            <a:endParaRPr lang="en-US" altLang="zh-CN" dirty="0"/>
          </a:p>
          <a:p>
            <a:r>
              <a:rPr lang="zh-CN" altLang="en-US" dirty="0"/>
              <a:t>万集省级治超管理平台支持</a:t>
            </a:r>
            <a:r>
              <a:rPr lang="en-US" altLang="zh-CN" dirty="0"/>
              <a:t>1000+</a:t>
            </a:r>
            <a:r>
              <a:rPr lang="zh-CN" altLang="en-US" dirty="0"/>
              <a:t>个接入站点，其中，</a:t>
            </a:r>
            <a:r>
              <a:rPr lang="en-US" altLang="zh-CN" dirty="0"/>
              <a:t>300</a:t>
            </a:r>
            <a:r>
              <a:rPr lang="zh-CN" altLang="en-US" dirty="0"/>
              <a:t>站点每天</a:t>
            </a:r>
            <a:r>
              <a:rPr lang="en-US" altLang="zh-CN" dirty="0"/>
              <a:t>15000</a:t>
            </a:r>
            <a:r>
              <a:rPr lang="zh-CN" altLang="en-US" dirty="0"/>
              <a:t>辆车，</a:t>
            </a:r>
            <a:r>
              <a:rPr lang="en-US" altLang="zh-CN" dirty="0"/>
              <a:t>700</a:t>
            </a:r>
            <a:r>
              <a:rPr lang="zh-CN" altLang="en-US" dirty="0"/>
              <a:t>站点每天</a:t>
            </a:r>
            <a:r>
              <a:rPr lang="en-US" altLang="zh-CN" dirty="0"/>
              <a:t>3000</a:t>
            </a:r>
            <a:r>
              <a:rPr lang="zh-CN" altLang="en-US" dirty="0"/>
              <a:t>车的检测能力，全省日均过车量超过</a:t>
            </a:r>
            <a:r>
              <a:rPr lang="en-US" altLang="zh-CN" dirty="0"/>
              <a:t>700W</a:t>
            </a:r>
            <a:r>
              <a:rPr lang="zh-CN" altLang="en-US" dirty="0"/>
              <a:t>辆。平台统一建立省级数据中心，数据统一存储，省一级交警、路政及运营数据信息共享，并设有专用接口进行数据交互；同时全省治超标准统一、执法业务统一，黑名单统一下发与管理，跨地区处理协同。</a:t>
            </a:r>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14</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系统整体为两层架构，保证数据实时性，保证了交互的实时性（比如用户登录权限控制、大件运输及超限运输许可等实时交互）；</a:t>
            </a:r>
            <a:endParaRPr lang="en-US" altLang="zh-CN" dirty="0"/>
          </a:p>
          <a:p>
            <a:r>
              <a:rPr lang="zh-CN" altLang="en-US" dirty="0"/>
              <a:t>两层架构保证前端数据实时上传到数据中心，同时保证数据中心实时下载到前端设备，类似于超限运输查询结果等</a:t>
            </a:r>
            <a:endParaRPr lang="en-US" altLang="zh-CN" dirty="0"/>
          </a:p>
          <a:p>
            <a:r>
              <a:rPr lang="zh-CN" altLang="en-US" dirty="0"/>
              <a:t>两层架构保证了检测人员与执法人员的分离，由中心统一处理违章数据，处理后的结果返回执法大厅做后续执法业务，实现了阳光执法。</a:t>
            </a:r>
            <a:endParaRPr lang="en-US" altLang="zh-CN" dirty="0"/>
          </a:p>
          <a:p>
            <a:r>
              <a:rPr lang="zh-CN" altLang="en-US" dirty="0"/>
              <a:t>同时，基于两层架构，能够最大程度上保证前端设备运行状态实时传到数据中心，数据中心对所有前端设备运行状态实时监控</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F2BBC-CE29-40E5-86B0-376BBCD45C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5939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由于数据的实时性需求，需要平台具备以下几点要求：</a:t>
            </a:r>
            <a:endParaRPr lang="en-US" altLang="zh-CN" dirty="0"/>
          </a:p>
          <a:p>
            <a:r>
              <a:rPr lang="zh-CN" altLang="en-US" dirty="0"/>
              <a:t>一是：实时性要求，整个系统采用两层架构，保证数据和状态实时上传，信息实时下载，延迟控制在秒级</a:t>
            </a:r>
            <a:endParaRPr lang="en-US" altLang="zh-CN" dirty="0"/>
          </a:p>
          <a:p>
            <a:r>
              <a:rPr lang="zh-CN" altLang="en-US" dirty="0"/>
              <a:t>二是：数据中心接入能力要求，包括高带宽和高并发</a:t>
            </a:r>
            <a:endParaRPr lang="en-US" altLang="zh-CN" dirty="0"/>
          </a:p>
          <a:p>
            <a:r>
              <a:rPr lang="en-US" altLang="zh-CN" baseline="0" dirty="0"/>
              <a:t>          </a:t>
            </a:r>
            <a:r>
              <a:rPr lang="zh-CN" altLang="en-US" baseline="0" dirty="0"/>
              <a:t>对于千级站点的数据中心，要求带宽达到</a:t>
            </a:r>
            <a:r>
              <a:rPr lang="en-US" altLang="zh-CN" baseline="0" dirty="0"/>
              <a:t>200MB/s</a:t>
            </a:r>
            <a:r>
              <a:rPr lang="zh-CN" altLang="en-US" baseline="0" dirty="0"/>
              <a:t>，</a:t>
            </a:r>
            <a:r>
              <a:rPr lang="en-US" altLang="zh-CN" baseline="0" dirty="0"/>
              <a:t>1000</a:t>
            </a:r>
            <a:r>
              <a:rPr lang="zh-CN" altLang="en-US" baseline="0" dirty="0"/>
              <a:t>个站点，按照</a:t>
            </a:r>
            <a:r>
              <a:rPr lang="en-US" altLang="zh-CN" baseline="0" dirty="0"/>
              <a:t>30%</a:t>
            </a:r>
            <a:r>
              <a:rPr lang="zh-CN" altLang="en-US" baseline="0" dirty="0"/>
              <a:t>站点同时过车，及平均每秒</a:t>
            </a:r>
            <a:r>
              <a:rPr lang="en-US" altLang="zh-CN" baseline="0" dirty="0"/>
              <a:t>1</a:t>
            </a:r>
            <a:r>
              <a:rPr lang="zh-CN" altLang="en-US" baseline="0" dirty="0"/>
              <a:t>辆车，则</a:t>
            </a:r>
            <a:r>
              <a:rPr lang="en-US" altLang="zh-CN" baseline="0" dirty="0"/>
              <a:t>270</a:t>
            </a:r>
            <a:r>
              <a:rPr lang="zh-CN" altLang="en-US" baseline="0" dirty="0"/>
              <a:t>*</a:t>
            </a:r>
            <a:r>
              <a:rPr lang="en-US" altLang="zh-CN" baseline="0" dirty="0"/>
              <a:t>500KB+30</a:t>
            </a:r>
            <a:r>
              <a:rPr lang="zh-CN" altLang="en-US" baseline="0" dirty="0"/>
              <a:t>*</a:t>
            </a:r>
            <a:r>
              <a:rPr lang="en-US" altLang="zh-CN" baseline="0" dirty="0"/>
              <a:t>500KB</a:t>
            </a:r>
            <a:r>
              <a:rPr lang="zh-CN" altLang="en-US" baseline="0" dirty="0"/>
              <a:t>*</a:t>
            </a:r>
            <a:r>
              <a:rPr lang="en-US" altLang="zh-CN" baseline="0" dirty="0"/>
              <a:t>3=180MB/s</a:t>
            </a:r>
          </a:p>
          <a:p>
            <a:r>
              <a:rPr lang="zh-CN" altLang="en-US" baseline="0" dirty="0"/>
              <a:t>三是：计算能力，为了数据分析和价值挖掘，具备强大的计算能力</a:t>
            </a:r>
            <a:endParaRPr lang="en-US" altLang="zh-CN" baseline="0" dirty="0"/>
          </a:p>
          <a:p>
            <a:r>
              <a:rPr lang="zh-CN" altLang="en-US" baseline="0" dirty="0"/>
              <a:t>四是：查询检索能力，多条件查询，基于亿级数据查询，秒级响应</a:t>
            </a:r>
            <a:endParaRPr lang="en-US" altLang="zh-CN" baseline="0" dirty="0"/>
          </a:p>
          <a:p>
            <a:r>
              <a:rPr lang="zh-CN" altLang="en-US" baseline="0" dirty="0"/>
              <a:t>五是：扩展能力，</a:t>
            </a:r>
            <a:r>
              <a:rPr lang="zh-CN" altLang="en-US" dirty="0">
                <a:latin typeface="微软雅黑" panose="020B0503020204020204" charset="-122"/>
                <a:ea typeface="微软雅黑" panose="020B0503020204020204" charset="-122"/>
              </a:rPr>
              <a:t>在不影响现有集群情况下增加机器，保证业务不受影响，且成本最低</a:t>
            </a:r>
            <a:endParaRPr lang="en-US" altLang="zh-CN" dirty="0">
              <a:latin typeface="微软雅黑" panose="020B0503020204020204" charset="-122"/>
              <a:ea typeface="微软雅黑" panose="020B0503020204020204" charset="-122"/>
            </a:endParaRPr>
          </a:p>
          <a:p>
            <a:r>
              <a:rPr lang="zh-CN" altLang="en-US" dirty="0">
                <a:latin typeface="微软雅黑" panose="020B0503020204020204" charset="-122"/>
                <a:ea typeface="微软雅黑" panose="020B0503020204020204" charset="-122"/>
              </a:rPr>
              <a:t>六是：统一标准，数据传输协议统一，传输通道统一</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F2BBC-CE29-40E5-86B0-376BBCD45C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2952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从平台物理架构上讲，对于省级平台分为</a:t>
            </a:r>
            <a:r>
              <a:rPr lang="en-US" altLang="zh-CN" dirty="0"/>
              <a:t>2</a:t>
            </a:r>
            <a:r>
              <a:rPr lang="zh-CN" altLang="en-US" dirty="0"/>
              <a:t>层结构，采集及传输层、省级平台数据中心层，</a:t>
            </a:r>
            <a:endParaRPr lang="en-US" altLang="zh-CN" dirty="0"/>
          </a:p>
          <a:p>
            <a:endParaRPr lang="en-US" altLang="zh-CN" dirty="0"/>
          </a:p>
          <a:p>
            <a:r>
              <a:rPr lang="zh-CN" altLang="en-US" dirty="0"/>
              <a:t>其中省级平台数据中心层包括：数据接收处理层、数据存储计算层、应用服务层、业务操作层：</a:t>
            </a:r>
            <a:endParaRPr lang="en-US" altLang="zh-CN" dirty="0"/>
          </a:p>
          <a:p>
            <a:endParaRPr lang="en-US" altLang="zh-CN" dirty="0"/>
          </a:p>
          <a:p>
            <a:r>
              <a:rPr lang="zh-CN" altLang="en-US" dirty="0"/>
              <a:t>采集及传输层：针对前端设备特点，通过已有网络通道或者搭建网络通道，确保符合标准设备均能接入平台</a:t>
            </a:r>
            <a:endParaRPr lang="en-US" altLang="zh-CN" dirty="0"/>
          </a:p>
          <a:p>
            <a:r>
              <a:rPr lang="zh-CN" altLang="en-US" dirty="0"/>
              <a:t>数据接收处理层：建立数据接收分发集群，</a:t>
            </a:r>
            <a:r>
              <a:rPr lang="zh-CN" altLang="zh-CN" sz="1200" kern="1200" dirty="0">
                <a:solidFill>
                  <a:schemeClr val="tx1"/>
                </a:solidFill>
                <a:effectLst/>
                <a:latin typeface="+mn-lt"/>
                <a:ea typeface="+mn-ea"/>
                <a:cs typeface="宋体" pitchFamily="-109" charset="-122"/>
              </a:rPr>
              <a:t>提供了可靠稳定</a:t>
            </a:r>
            <a:r>
              <a:rPr lang="zh-CN" altLang="en-US" sz="1200" kern="1200" dirty="0">
                <a:solidFill>
                  <a:schemeClr val="tx1"/>
                </a:solidFill>
                <a:effectLst/>
                <a:latin typeface="+mn-lt"/>
                <a:ea typeface="+mn-ea"/>
                <a:cs typeface="宋体" pitchFamily="-109" charset="-122"/>
              </a:rPr>
              <a:t>的</a:t>
            </a:r>
            <a:r>
              <a:rPr lang="zh-CN" altLang="en-US" dirty="0"/>
              <a:t>数据接入服务，</a:t>
            </a:r>
            <a:r>
              <a:rPr lang="zh-CN" altLang="en-US" sz="1200" kern="1200" dirty="0">
                <a:solidFill>
                  <a:schemeClr val="tx1"/>
                </a:solidFill>
                <a:effectLst/>
                <a:latin typeface="+mn-lt"/>
                <a:ea typeface="+mn-ea"/>
                <a:cs typeface="宋体" pitchFamily="-109" charset="-122"/>
              </a:rPr>
              <a:t>针对网络的高容错，高带宽等特点设计了基于负载均衡服务器</a:t>
            </a:r>
            <a:r>
              <a:rPr lang="en-US" altLang="zh-CN" sz="1200" kern="1200" dirty="0" err="1">
                <a:solidFill>
                  <a:schemeClr val="tx1"/>
                </a:solidFill>
                <a:effectLst/>
                <a:latin typeface="+mn-lt"/>
                <a:ea typeface="+mn-ea"/>
                <a:cs typeface="宋体" pitchFamily="-109" charset="-122"/>
              </a:rPr>
              <a:t>nigix+Rest+kafka</a:t>
            </a:r>
            <a:r>
              <a:rPr lang="zh-CN" altLang="en-US" sz="1200" kern="1200" dirty="0">
                <a:solidFill>
                  <a:schemeClr val="tx1"/>
                </a:solidFill>
                <a:effectLst/>
                <a:latin typeface="+mn-lt"/>
                <a:ea typeface="+mn-ea"/>
                <a:cs typeface="宋体" pitchFamily="-109" charset="-122"/>
              </a:rPr>
              <a:t>的接收集群</a:t>
            </a:r>
            <a:endParaRPr lang="en-US" altLang="zh-CN" dirty="0"/>
          </a:p>
          <a:p>
            <a:r>
              <a:rPr lang="zh-CN" altLang="en-US" dirty="0"/>
              <a:t>数据存储计算层：建立基于</a:t>
            </a:r>
            <a:r>
              <a:rPr lang="en-US" altLang="zh-CN" dirty="0" err="1"/>
              <a:t>Hadoop</a:t>
            </a:r>
            <a:r>
              <a:rPr lang="zh-CN" altLang="en-US" dirty="0"/>
              <a:t>架构的大数据中心，用于前端数据存储和分析，以及车辆画像、轨迹分析、道路伤害等模型等实现</a:t>
            </a:r>
            <a:endParaRPr lang="en-US" altLang="zh-CN" dirty="0"/>
          </a:p>
          <a:p>
            <a:r>
              <a:rPr lang="zh-CN" altLang="en-US" dirty="0"/>
              <a:t>应用服务层：</a:t>
            </a:r>
            <a:r>
              <a:rPr lang="zh-CN" altLang="zh-CN" sz="1200" kern="1200" dirty="0">
                <a:solidFill>
                  <a:schemeClr val="tx1"/>
                </a:solidFill>
                <a:effectLst/>
                <a:latin typeface="+mn-lt"/>
                <a:ea typeface="+mn-ea"/>
                <a:cs typeface="宋体" pitchFamily="-109" charset="-122"/>
              </a:rPr>
              <a:t>可以提供用户高并发访问，通过互联网为</a:t>
            </a:r>
            <a:r>
              <a:rPr lang="zh-CN" altLang="en-US" sz="1200" kern="1200" dirty="0">
                <a:solidFill>
                  <a:schemeClr val="tx1"/>
                </a:solidFill>
                <a:effectLst/>
                <a:latin typeface="+mn-lt"/>
                <a:ea typeface="+mn-ea"/>
                <a:cs typeface="宋体" pitchFamily="-109" charset="-122"/>
              </a:rPr>
              <a:t>路政、</a:t>
            </a:r>
            <a:r>
              <a:rPr lang="zh-CN" altLang="zh-CN" sz="1200" kern="1200" dirty="0">
                <a:solidFill>
                  <a:schemeClr val="tx1"/>
                </a:solidFill>
                <a:effectLst/>
                <a:latin typeface="+mn-lt"/>
                <a:ea typeface="+mn-ea"/>
                <a:cs typeface="宋体" pitchFamily="-109" charset="-122"/>
              </a:rPr>
              <a:t>交警、</a:t>
            </a:r>
            <a:r>
              <a:rPr lang="zh-CN" altLang="en-US" sz="1200" kern="1200" dirty="0">
                <a:solidFill>
                  <a:schemeClr val="tx1"/>
                </a:solidFill>
                <a:effectLst/>
                <a:latin typeface="+mn-lt"/>
                <a:ea typeface="+mn-ea"/>
                <a:cs typeface="宋体" pitchFamily="-109" charset="-122"/>
              </a:rPr>
              <a:t>运管</a:t>
            </a:r>
            <a:r>
              <a:rPr lang="zh-CN" altLang="zh-CN" sz="1200" kern="1200" dirty="0">
                <a:solidFill>
                  <a:schemeClr val="tx1"/>
                </a:solidFill>
                <a:effectLst/>
                <a:latin typeface="+mn-lt"/>
                <a:ea typeface="+mn-ea"/>
                <a:cs typeface="宋体" pitchFamily="-109" charset="-122"/>
              </a:rPr>
              <a:t>等用户提供在线查询访问服务</a:t>
            </a:r>
            <a:endParaRPr lang="en-US" altLang="zh-CN" dirty="0"/>
          </a:p>
          <a:p>
            <a:endParaRPr lang="zh-CN" altLang="en-US" dirty="0"/>
          </a:p>
          <a:p>
            <a:r>
              <a:rPr lang="zh-CN" altLang="en-US" sz="1200" kern="1200" dirty="0">
                <a:solidFill>
                  <a:schemeClr val="tx1"/>
                </a:solidFill>
                <a:effectLst/>
                <a:latin typeface="+mn-lt"/>
                <a:ea typeface="+mn-ea"/>
                <a:cs typeface="宋体" pitchFamily="-109" charset="-122"/>
              </a:rPr>
              <a:t>针对数据中心，我们采用</a:t>
            </a:r>
            <a:r>
              <a:rPr lang="en-US" altLang="zh-CN" sz="1200" kern="1200" dirty="0" err="1">
                <a:solidFill>
                  <a:schemeClr val="tx1"/>
                </a:solidFill>
                <a:effectLst/>
                <a:latin typeface="+mn-lt"/>
                <a:ea typeface="+mn-ea"/>
                <a:cs typeface="宋体" pitchFamily="-109" charset="-122"/>
              </a:rPr>
              <a:t>Hadoop</a:t>
            </a:r>
            <a:r>
              <a:rPr lang="zh-CN" altLang="en-US" sz="1200" kern="1200" dirty="0">
                <a:solidFill>
                  <a:schemeClr val="tx1"/>
                </a:solidFill>
                <a:effectLst/>
                <a:latin typeface="+mn-lt"/>
                <a:ea typeface="+mn-ea"/>
                <a:cs typeface="宋体" pitchFamily="-109" charset="-122"/>
              </a:rPr>
              <a:t>架构的大数据平台，基于</a:t>
            </a:r>
            <a:r>
              <a:rPr lang="en-US" altLang="zh-CN" sz="1200" kern="1200" dirty="0" err="1">
                <a:solidFill>
                  <a:schemeClr val="tx1"/>
                </a:solidFill>
                <a:effectLst/>
                <a:latin typeface="+mn-lt"/>
                <a:ea typeface="+mn-ea"/>
                <a:cs typeface="宋体" pitchFamily="-109" charset="-122"/>
              </a:rPr>
              <a:t>Hadoop</a:t>
            </a:r>
            <a:r>
              <a:rPr lang="zh-CN" altLang="en-US" sz="1200" kern="1200" dirty="0">
                <a:solidFill>
                  <a:schemeClr val="tx1"/>
                </a:solidFill>
                <a:effectLst/>
                <a:latin typeface="+mn-lt"/>
                <a:ea typeface="+mn-ea"/>
                <a:cs typeface="宋体" pitchFamily="-109" charset="-122"/>
              </a:rPr>
              <a:t>架构的高拓展性、高性价比、高可靠性，能够支撑复杂模型算法实现；</a:t>
            </a:r>
            <a:endParaRPr lang="en-US" altLang="zh-CN" sz="1200" kern="1200" dirty="0">
              <a:solidFill>
                <a:schemeClr val="tx1"/>
              </a:solidFill>
              <a:effectLst/>
              <a:latin typeface="+mn-lt"/>
              <a:ea typeface="+mn-ea"/>
              <a:cs typeface="宋体" pitchFamily="-109"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宋体" pitchFamily="-109" charset="-122"/>
              </a:rPr>
              <a:t>    </a:t>
            </a:r>
            <a:r>
              <a:rPr lang="zh-CN" altLang="en-US" sz="1200" kern="1200" dirty="0">
                <a:solidFill>
                  <a:schemeClr val="tx1"/>
                </a:solidFill>
                <a:effectLst/>
                <a:latin typeface="+mn-lt"/>
                <a:ea typeface="+mn-ea"/>
                <a:cs typeface="宋体" pitchFamily="-109" charset="-122"/>
              </a:rPr>
              <a:t>高拓展性：</a:t>
            </a:r>
            <a:r>
              <a:rPr lang="zh-CN" altLang="en-US" sz="1200" dirty="0"/>
              <a:t>当系统由于站点增加或者数据量的增加需要扩容时，根据扩容的具体情况，适当增加集群中的节点集群，就可以线性提高系统的接收能力、存储能力及计算能力，轻松应对业务规模扩展。</a:t>
            </a:r>
            <a:endParaRPr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t>    </a:t>
            </a:r>
            <a:r>
              <a:rPr lang="zh-CN" altLang="en-US" sz="1200" dirty="0"/>
              <a:t>高可靠性：采用</a:t>
            </a:r>
            <a:r>
              <a:rPr lang="en-US" altLang="zh-CN" sz="1200" dirty="0" err="1"/>
              <a:t>Hadoop</a:t>
            </a:r>
            <a:r>
              <a:rPr lang="zh-CN" altLang="en-US" sz="1200" dirty="0"/>
              <a:t>集群模式，任何一台节点出现问题，对整个集群的运转没有任何影响；</a:t>
            </a:r>
            <a:endParaRPr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t>    </a:t>
            </a:r>
            <a:r>
              <a:rPr lang="zh-CN" altLang="en-US" sz="1200" baseline="0" dirty="0"/>
              <a:t>高性价比：集群模式，降低了对高性能服务器的依赖，解决访问效率低、计算能力不足、接收性能低的问题。</a:t>
            </a:r>
            <a:endParaRPr lang="en-US" altLang="zh-CN" sz="1200" kern="1200" dirty="0">
              <a:solidFill>
                <a:schemeClr val="tx1"/>
              </a:solidFill>
              <a:effectLst/>
              <a:latin typeface="+mn-lt"/>
              <a:ea typeface="+mn-ea"/>
              <a:cs typeface="宋体" pitchFamily="-109" charset="-122"/>
            </a:endParaRPr>
          </a:p>
          <a:p>
            <a:endParaRPr lang="en-US" altLang="zh-CN" sz="1200" kern="1200" dirty="0">
              <a:solidFill>
                <a:schemeClr val="tx1"/>
              </a:solidFill>
              <a:effectLst/>
              <a:latin typeface="+mn-lt"/>
              <a:ea typeface="+mn-ea"/>
              <a:cs typeface="宋体" pitchFamily="-109" charset="-122"/>
            </a:endParaRPr>
          </a:p>
          <a:p>
            <a:r>
              <a:rPr lang="zh-CN" altLang="en-US" sz="1200" kern="1200" dirty="0">
                <a:solidFill>
                  <a:schemeClr val="tx1"/>
                </a:solidFill>
                <a:effectLst/>
                <a:latin typeface="+mn-lt"/>
                <a:ea typeface="+mn-ea"/>
                <a:cs typeface="宋体" pitchFamily="-109" charset="-122"/>
              </a:rPr>
              <a:t>采用现有的技术架构，数据中心可以自己建立，也可以建立在当地政府指定云上，能够确保集群向云端顺利迁移；</a:t>
            </a:r>
            <a:endParaRPr lang="en-US" altLang="zh-CN" sz="1200" kern="1200" dirty="0">
              <a:solidFill>
                <a:schemeClr val="tx1"/>
              </a:solidFill>
              <a:effectLst/>
              <a:latin typeface="+mn-lt"/>
              <a:ea typeface="+mn-ea"/>
              <a:cs typeface="宋体" pitchFamily="-109" charset="-122"/>
            </a:endParaRPr>
          </a:p>
          <a:p>
            <a:r>
              <a:rPr lang="zh-CN" altLang="en-US" sz="1200" kern="1200" dirty="0">
                <a:solidFill>
                  <a:schemeClr val="tx1"/>
                </a:solidFill>
                <a:effectLst/>
                <a:latin typeface="+mn-lt"/>
                <a:ea typeface="+mn-ea"/>
                <a:cs typeface="宋体" pitchFamily="-109" charset="-122"/>
              </a:rPr>
              <a:t>基于大数据技术架构为未来应用扩展、大数据价值挖掘打下了坚实的基础。</a:t>
            </a:r>
            <a:endParaRPr lang="en-US" altLang="zh-CN" sz="1200" kern="1200" dirty="0">
              <a:solidFill>
                <a:schemeClr val="tx1"/>
              </a:solidFill>
              <a:effectLst/>
              <a:latin typeface="+mn-lt"/>
              <a:ea typeface="+mn-ea"/>
              <a:cs typeface="宋体" pitchFamily="-109" charset="-122"/>
            </a:endParaRPr>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17</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我们治超信息综合管理平台的核心指标，已经通过中国软件测评中心严格测试。</a:t>
            </a:r>
          </a:p>
          <a:p>
            <a:endParaRPr lang="zh-CN" altLang="en-US" dirty="0"/>
          </a:p>
        </p:txBody>
      </p:sp>
      <p:sp>
        <p:nvSpPr>
          <p:cNvPr id="4" name="灯片编号占位符 3"/>
          <p:cNvSpPr>
            <a:spLocks noGrp="1"/>
          </p:cNvSpPr>
          <p:nvPr>
            <p:ph type="sldNum" sz="quarter" idx="10"/>
          </p:nvPr>
        </p:nvSpPr>
        <p:spPr/>
        <p:txBody>
          <a:bodyPr/>
          <a:lstStyle/>
          <a:p>
            <a:fld id="{C0573422-98D7-463A-B7E0-F9E668547C64}" type="slidenum">
              <a:rPr lang="zh-CN" altLang="en-US" smtClean="0"/>
              <a:pPr/>
              <a:t>18</a:t>
            </a:fld>
            <a:endParaRPr lang="zh-CN" altLang="en-US"/>
          </a:p>
        </p:txBody>
      </p:sp>
    </p:spTree>
    <p:extLst>
      <p:ext uri="{BB962C8B-B14F-4D97-AF65-F5344CB8AC3E}">
        <p14:creationId xmlns:p14="http://schemas.microsoft.com/office/powerpoint/2010/main" val="3089530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第四部分，介绍一下平台功能和服务。</a:t>
            </a:r>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19</a:t>
            </a:fld>
            <a:endParaRPr lang="zh-CN" altLang="en-US"/>
          </a:p>
        </p:txBody>
      </p:sp>
    </p:spTree>
    <p:extLst>
      <p:ext uri="{BB962C8B-B14F-4D97-AF65-F5344CB8AC3E}">
        <p14:creationId xmlns:p14="http://schemas.microsoft.com/office/powerpoint/2010/main" val="309194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我将从以下</a:t>
            </a:r>
            <a:r>
              <a:rPr lang="zh-CN" altLang="en-US" sz="1200" kern="1200" dirty="0">
                <a:solidFill>
                  <a:schemeClr val="tx1"/>
                </a:solidFill>
                <a:latin typeface="+mn-lt"/>
                <a:ea typeface="+mn-ea"/>
                <a:cs typeface="+mn-cs"/>
              </a:rPr>
              <a:t>五</a:t>
            </a:r>
            <a:r>
              <a:rPr lang="zh-CN" altLang="zh-CN" sz="1200" kern="1200" dirty="0">
                <a:solidFill>
                  <a:schemeClr val="tx1"/>
                </a:solidFill>
                <a:latin typeface="+mn-lt"/>
                <a:ea typeface="+mn-ea"/>
                <a:cs typeface="+mn-cs"/>
              </a:rPr>
              <a:t>个方面向各位做今天的介绍汇报。</a:t>
            </a:r>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2</a:t>
            </a:fld>
            <a:endParaRPr lang="zh-CN" altLang="en-US"/>
          </a:p>
        </p:txBody>
      </p:sp>
    </p:spTree>
    <p:extLst>
      <p:ext uri="{BB962C8B-B14F-4D97-AF65-F5344CB8AC3E}">
        <p14:creationId xmlns:p14="http://schemas.microsoft.com/office/powerpoint/2010/main" val="2631740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18</a:t>
            </a:r>
            <a:r>
              <a:rPr lang="zh-CN" altLang="en-US" dirty="0"/>
              <a:t>分，平台最基本的功能，汇集各类治超监测站点的建测信息，形成可靠的治超执法的证据，规范治超业务流程，同时还有路政的综合业务管理。</a:t>
            </a:r>
            <a:endParaRPr lang="en-US" altLang="zh-CN" dirty="0"/>
          </a:p>
          <a:p>
            <a:r>
              <a:rPr lang="zh-CN" altLang="en-US" dirty="0"/>
              <a:t>站点服务，可以通过实时显示。</a:t>
            </a:r>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20</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a:t>
            </a:r>
            <a:r>
              <a:rPr lang="en-US" altLang="zh-CN" dirty="0"/>
              <a:t>GIS</a:t>
            </a:r>
            <a:r>
              <a:rPr lang="zh-CN" altLang="en-US" dirty="0"/>
              <a:t>地图，实时监控站点设备及业务运行状态</a:t>
            </a:r>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21</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基于治超监控网络获取的海量信息，监测道路健康状况，可以对道路的健康状况进行分析，治超站点规划提供数据支持。</a:t>
            </a:r>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22</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也可以通过对车辆的行为画像，对货运车辆的行为进行精确分析，为物流企业和人员提供附加服务。</a:t>
            </a:r>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23</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对接入中心的设备性能、状态进行客观评价，并及时对工作不稳定的设备提出预警，确保设备提供的执法证据切实可靠，减少执法纠纷。</a:t>
            </a:r>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24</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基于治超信息综合管理平台，可以对运输企业、从业人员的信用状况进行综合打分，真正实现一超四罚，信用治超。</a:t>
            </a:r>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25</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通过大屏显示，全省治超状况一目了然</a:t>
            </a:r>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26</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第五部分，介绍一下平台实施部署。</a:t>
            </a:r>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27</a:t>
            </a:fld>
            <a:endParaRPr lang="zh-CN" altLang="en-US"/>
          </a:p>
        </p:txBody>
      </p:sp>
    </p:spTree>
    <p:extLst>
      <p:ext uri="{BB962C8B-B14F-4D97-AF65-F5344CB8AC3E}">
        <p14:creationId xmlns:p14="http://schemas.microsoft.com/office/powerpoint/2010/main" val="3012171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平台系统部署</a:t>
            </a:r>
            <a:endParaRPr lang="en-US" altLang="zh-CN" dirty="0"/>
          </a:p>
          <a:p>
            <a:r>
              <a:rPr lang="en-US" altLang="zh-CN" dirty="0"/>
              <a:t>    </a:t>
            </a:r>
            <a:r>
              <a:rPr lang="zh-CN" altLang="en-US" dirty="0"/>
              <a:t>第一阶段，准备阶段，主要是部署数据中心设备及通讯网络设计方案，完成数据中心硬件及集群部署；</a:t>
            </a:r>
            <a:endParaRPr lang="en-US" altLang="zh-CN" dirty="0"/>
          </a:p>
          <a:p>
            <a:r>
              <a:rPr lang="en-US" altLang="zh-CN" baseline="0" dirty="0"/>
              <a:t>    </a:t>
            </a:r>
            <a:r>
              <a:rPr lang="zh-CN" altLang="en-US" baseline="0" dirty="0"/>
              <a:t>第二阶段部署阶段，完成省级管理平台安装，保证所有前端站点与数据中心网路通路联通，考虑在一些特殊站点引入物联网卡；</a:t>
            </a:r>
            <a:endParaRPr lang="en-US" altLang="zh-CN" baseline="0" dirty="0"/>
          </a:p>
          <a:p>
            <a:r>
              <a:rPr lang="en-US" altLang="zh-CN" baseline="0" dirty="0"/>
              <a:t>    </a:t>
            </a:r>
            <a:r>
              <a:rPr lang="zh-CN" altLang="en-US" baseline="0" dirty="0"/>
              <a:t>第三阶段联调阶段，对各个站点进行联通调试，检测数据传输调试，与平台对接测试；</a:t>
            </a:r>
            <a:endParaRPr lang="en-US" altLang="zh-CN" baseline="0" dirty="0"/>
          </a:p>
          <a:p>
            <a:r>
              <a:rPr lang="en-US" altLang="zh-CN" baseline="0" dirty="0"/>
              <a:t>    </a:t>
            </a:r>
            <a:r>
              <a:rPr lang="zh-CN" altLang="en-US" baseline="0" dirty="0"/>
              <a:t>第四阶段， 试运行阶段，选择部分站点作为试运行站点，测试使用，优化功能，积累全省推广经验；</a:t>
            </a:r>
            <a:endParaRPr lang="en-US" altLang="zh-CN" baseline="0" dirty="0"/>
          </a:p>
          <a:p>
            <a:r>
              <a:rPr lang="en-US" altLang="zh-CN" baseline="0" dirty="0"/>
              <a:t>    </a:t>
            </a:r>
            <a:r>
              <a:rPr lang="zh-CN" altLang="en-US" baseline="0" dirty="0"/>
              <a:t>第五阶段，完成其他站点的接入，全面部署；</a:t>
            </a:r>
            <a:endParaRPr lang="zh-CN" alt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28</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因为接下来，会议安排了参会的各位领导到万集科技的总部万集空间参观实际性能展示，所以我的介绍比较简单，不占用大家更多时间，谢谢！</a:t>
            </a:r>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29</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第一部分，是</a:t>
            </a:r>
            <a:r>
              <a:rPr lang="zh-CN" altLang="en-US" sz="1200" kern="1200" dirty="0">
                <a:solidFill>
                  <a:schemeClr val="tx1"/>
                </a:solidFill>
                <a:latin typeface="+mn-lt"/>
                <a:ea typeface="+mn-ea"/>
                <a:cs typeface="+mn-cs"/>
              </a:rPr>
              <a:t>万集科技的</a:t>
            </a:r>
            <a:r>
              <a:rPr lang="zh-CN" altLang="zh-CN" sz="1200" kern="1200" dirty="0">
                <a:solidFill>
                  <a:schemeClr val="tx1"/>
                </a:solidFill>
                <a:latin typeface="+mn-lt"/>
                <a:ea typeface="+mn-ea"/>
                <a:cs typeface="+mn-cs"/>
              </a:rPr>
              <a:t>基本简介。</a:t>
            </a:r>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3</a:t>
            </a:fld>
            <a:endParaRPr lang="zh-CN" altLang="en-US"/>
          </a:p>
        </p:txBody>
      </p:sp>
    </p:spTree>
    <p:extLst>
      <p:ext uri="{BB962C8B-B14F-4D97-AF65-F5344CB8AC3E}">
        <p14:creationId xmlns:p14="http://schemas.microsoft.com/office/powerpoint/2010/main" val="796230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C8E8C4-F39B-4A15-B03F-53DBF86263DC}" type="slidenum">
              <a:rPr lang="zh-CN" altLang="en-US" smtClean="0"/>
              <a:pPr/>
              <a:t>30</a:t>
            </a:fld>
            <a:endParaRPr lang="zh-CN" altLang="en-US"/>
          </a:p>
        </p:txBody>
      </p:sp>
    </p:spTree>
    <p:extLst>
      <p:ext uri="{BB962C8B-B14F-4D97-AF65-F5344CB8AC3E}">
        <p14:creationId xmlns:p14="http://schemas.microsoft.com/office/powerpoint/2010/main" val="2012031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北京万集科技股份有限公司，成立于</a:t>
            </a:r>
            <a:r>
              <a:rPr lang="en-US" altLang="zh-CN" sz="1200" kern="1200" dirty="0">
                <a:solidFill>
                  <a:schemeClr val="tx1"/>
                </a:solidFill>
                <a:latin typeface="+mn-lt"/>
                <a:ea typeface="+mn-ea"/>
                <a:cs typeface="+mn-cs"/>
              </a:rPr>
              <a:t>1994</a:t>
            </a:r>
            <a:r>
              <a:rPr lang="zh-CN" altLang="zh-CN" sz="1200" kern="1200" dirty="0">
                <a:solidFill>
                  <a:schemeClr val="tx1"/>
                </a:solidFill>
                <a:latin typeface="+mn-lt"/>
                <a:ea typeface="+mn-ea"/>
                <a:cs typeface="+mn-cs"/>
              </a:rPr>
              <a:t>年，</a:t>
            </a:r>
            <a:r>
              <a:rPr lang="zh-CN" altLang="en-US" sz="1200" kern="1200" dirty="0">
                <a:solidFill>
                  <a:schemeClr val="tx1"/>
                </a:solidFill>
                <a:latin typeface="+mn-lt"/>
                <a:ea typeface="+mn-ea"/>
                <a:cs typeface="+mn-cs"/>
              </a:rPr>
              <a:t>是</a:t>
            </a:r>
            <a:r>
              <a:rPr lang="zh-CN" altLang="zh-CN" sz="1200" kern="1200" dirty="0">
                <a:solidFill>
                  <a:schemeClr val="tx1"/>
                </a:solidFill>
                <a:latin typeface="+mn-lt"/>
                <a:ea typeface="+mn-ea"/>
                <a:cs typeface="+mn-cs"/>
              </a:rPr>
              <a:t>专业从事智能交通系统（</a:t>
            </a:r>
            <a:r>
              <a:rPr lang="en-US" altLang="zh-CN" sz="1200" kern="1200" dirty="0">
                <a:solidFill>
                  <a:schemeClr val="tx1"/>
                </a:solidFill>
                <a:latin typeface="+mn-lt"/>
                <a:ea typeface="+mn-ea"/>
                <a:cs typeface="+mn-cs"/>
              </a:rPr>
              <a:t>ITS</a:t>
            </a:r>
            <a:r>
              <a:rPr lang="zh-CN" altLang="zh-CN" sz="1200" kern="1200" dirty="0">
                <a:solidFill>
                  <a:schemeClr val="tx1"/>
                </a:solidFill>
                <a:latin typeface="+mn-lt"/>
                <a:ea typeface="+mn-ea"/>
                <a:cs typeface="+mn-cs"/>
              </a:rPr>
              <a:t>）技术研发、产品制造、系统集成、技术咨询与服务的国家高新技术企业。历经二十余载的风雨兼程，在智能交通信息采集与处理行业，</a:t>
            </a:r>
            <a:r>
              <a:rPr lang="zh-CN" altLang="en-US" sz="1200" kern="1200" dirty="0">
                <a:solidFill>
                  <a:schemeClr val="tx1"/>
                </a:solidFill>
                <a:latin typeface="+mn-lt"/>
                <a:ea typeface="+mn-ea"/>
                <a:cs typeface="+mn-cs"/>
              </a:rPr>
              <a:t>万集科技</a:t>
            </a:r>
            <a:r>
              <a:rPr lang="zh-CN" altLang="zh-CN" sz="1200" kern="1200" dirty="0">
                <a:solidFill>
                  <a:schemeClr val="tx1"/>
                </a:solidFill>
                <a:latin typeface="+mn-lt"/>
                <a:ea typeface="+mn-ea"/>
                <a:cs typeface="+mn-cs"/>
              </a:rPr>
              <a:t>取得了市场领先地位，并于</a:t>
            </a:r>
            <a:r>
              <a:rPr lang="en-US" altLang="zh-CN" sz="1200" kern="1200" dirty="0">
                <a:solidFill>
                  <a:schemeClr val="tx1"/>
                </a:solidFill>
                <a:latin typeface="+mn-lt"/>
                <a:ea typeface="+mn-ea"/>
                <a:cs typeface="+mn-cs"/>
              </a:rPr>
              <a:t>2016</a:t>
            </a:r>
            <a:r>
              <a:rPr lang="zh-CN" altLang="zh-CN" sz="1200" kern="1200" dirty="0">
                <a:solidFill>
                  <a:schemeClr val="tx1"/>
                </a:solidFill>
                <a:latin typeface="+mn-lt"/>
                <a:ea typeface="+mn-ea"/>
                <a:cs typeface="+mn-cs"/>
              </a:rPr>
              <a:t>年</a:t>
            </a:r>
            <a:r>
              <a:rPr lang="en-US" altLang="zh-CN" sz="1200" kern="1200" dirty="0">
                <a:solidFill>
                  <a:schemeClr val="tx1"/>
                </a:solidFill>
                <a:latin typeface="+mn-lt"/>
                <a:ea typeface="+mn-ea"/>
                <a:cs typeface="+mn-cs"/>
              </a:rPr>
              <a:t>10</a:t>
            </a:r>
            <a:r>
              <a:rPr lang="zh-CN" altLang="zh-CN" sz="1200" kern="1200" dirty="0">
                <a:solidFill>
                  <a:schemeClr val="tx1"/>
                </a:solidFill>
                <a:latin typeface="+mn-lt"/>
                <a:ea typeface="+mn-ea"/>
                <a:cs typeface="+mn-cs"/>
              </a:rPr>
              <a:t>月成功登陆国内Ａ股市场。</a:t>
            </a:r>
          </a:p>
          <a:p>
            <a:endParaRPr lang="zh-CN" altLang="en-US" dirty="0"/>
          </a:p>
          <a:p>
            <a:r>
              <a:rPr lang="zh-CN" altLang="en-US" dirty="0"/>
              <a:t>万集科技作为国内最大的动态称重设备供应商，一直专注于对动态称重技术的研发， 从二十年前推出了第一套超限超载检测系统开始，万集科技凭借雄厚的研发实力、多年的技术积淀和大量的研发投入，不断为超限治理工作提供技术支持和保障。</a:t>
            </a:r>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4</a:t>
            </a:fld>
            <a:endParaRPr lang="zh-CN" altLang="en-US"/>
          </a:p>
        </p:txBody>
      </p:sp>
    </p:spTree>
    <p:extLst>
      <p:ext uri="{BB962C8B-B14F-4D97-AF65-F5344CB8AC3E}">
        <p14:creationId xmlns:p14="http://schemas.microsoft.com/office/powerpoint/2010/main" val="90053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研发方面，我们拥有北京、武汉两大研发中心，</a:t>
            </a:r>
            <a:r>
              <a:rPr lang="en-US" altLang="zh-CN" dirty="0"/>
              <a:t>300</a:t>
            </a:r>
            <a:r>
              <a:rPr lang="zh-CN" altLang="en-US" dirty="0"/>
              <a:t>余人的研发团队，截至目前，共获得专利</a:t>
            </a:r>
            <a:r>
              <a:rPr lang="en-US" altLang="zh-CN" dirty="0"/>
              <a:t>364</a:t>
            </a:r>
            <a:r>
              <a:rPr lang="zh-CN" altLang="en-US" dirty="0"/>
              <a:t>项（含</a:t>
            </a:r>
            <a:r>
              <a:rPr lang="en-US" altLang="zh-CN" dirty="0"/>
              <a:t>50</a:t>
            </a:r>
            <a:r>
              <a:rPr lang="zh-CN" altLang="en-US" dirty="0"/>
              <a:t>项发明）。同时万集科技拥有获得</a:t>
            </a:r>
            <a:r>
              <a:rPr lang="en-US" altLang="zh-CN" dirty="0"/>
              <a:t>CNAS</a:t>
            </a:r>
            <a:r>
              <a:rPr lang="zh-CN" altLang="en-US" dirty="0"/>
              <a:t>认证的国家级实验室。</a:t>
            </a: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F2BBC-CE29-40E5-86B0-376BBCD45C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2113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从</a:t>
            </a:r>
            <a:r>
              <a:rPr lang="en-US" altLang="zh-CN" dirty="0"/>
              <a:t>1999</a:t>
            </a:r>
            <a:r>
              <a:rPr lang="zh-CN" altLang="en-US" dirty="0"/>
              <a:t>年开始，万集科技建立了覆盖全国的营销与服务网络。</a:t>
            </a:r>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6</a:t>
            </a:fld>
            <a:endParaRPr lang="zh-CN" altLang="en-US"/>
          </a:p>
        </p:txBody>
      </p:sp>
    </p:spTree>
    <p:extLst>
      <p:ext uri="{BB962C8B-B14F-4D97-AF65-F5344CB8AC3E}">
        <p14:creationId xmlns:p14="http://schemas.microsoft.com/office/powerpoint/2010/main" val="429747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第二部分，介绍一下平台研发的背景。</a:t>
            </a:r>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7</a:t>
            </a:fld>
            <a:endParaRPr lang="zh-CN" altLang="en-US"/>
          </a:p>
        </p:txBody>
      </p:sp>
    </p:spTree>
    <p:extLst>
      <p:ext uri="{BB962C8B-B14F-4D97-AF65-F5344CB8AC3E}">
        <p14:creationId xmlns:p14="http://schemas.microsoft.com/office/powerpoint/2010/main" val="2608637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effectLst/>
              </a:rPr>
              <a:t>我们都知道，公路运输超限超载是世界性的难题，随着我国经济的迅速发展，公路运输超限超载现象越来越严重。</a:t>
            </a:r>
            <a:endParaRPr lang="en-US" altLang="zh-CN" dirty="0">
              <a:effectLst/>
            </a:endParaRPr>
          </a:p>
          <a:p>
            <a:r>
              <a:rPr lang="zh-CN" altLang="en-US" dirty="0">
                <a:effectLst/>
              </a:rPr>
              <a:t>公路运输超限超载致使公路、桥梁等基础设施使用寿命大大缩短，极大了影响了交通安全，影响规范诚信运输市场的建立。</a:t>
            </a:r>
            <a:endParaRPr lang="en-US" altLang="zh-CN" dirty="0">
              <a:effectLst/>
            </a:endParaRPr>
          </a:p>
          <a:p>
            <a:r>
              <a:rPr lang="zh-CN" altLang="en-US" sz="1400" dirty="0">
                <a:solidFill>
                  <a:srgbClr val="404040"/>
                </a:solidFill>
                <a:ea typeface="微软雅黑" panose="020B0503020204020204" pitchFamily="34" charset="-122"/>
              </a:rPr>
              <a:t>治超工作</a:t>
            </a:r>
            <a:r>
              <a:rPr lang="zh-CN" altLang="en-US" dirty="0">
                <a:effectLst/>
              </a:rPr>
              <a:t>稍有松懈、超限超载运输死灰复燃。</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8</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现阶段治超还是以固定治超站为主，固定治超站数量有限，全国一共</a:t>
            </a:r>
            <a:r>
              <a:rPr lang="en-US" altLang="zh-CN" dirty="0"/>
              <a:t>2000+</a:t>
            </a:r>
            <a:r>
              <a:rPr lang="zh-CN" altLang="en-US" dirty="0"/>
              <a:t>量级</a:t>
            </a:r>
            <a:endParaRPr lang="en-US" altLang="zh-CN" dirty="0"/>
          </a:p>
          <a:p>
            <a:r>
              <a:rPr lang="zh-CN" altLang="en-US" dirty="0"/>
              <a:t>超限车辆很容易绕行，绕行车辆无法监控</a:t>
            </a:r>
            <a:endParaRPr lang="en-US" altLang="zh-CN" dirty="0"/>
          </a:p>
          <a:p>
            <a:r>
              <a:rPr lang="zh-CN" altLang="en-US" dirty="0"/>
              <a:t>近年来，治超模式多种多种多样，包括固定治超、源头治超、入口治超、非现场执法等，但是大多站点信息孤立，各站点、地市、省份、行业之间信息共享不足，无法形成有效的监控网络</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同时由于治超信息的孤岛效应，</a:t>
            </a:r>
            <a:r>
              <a:rPr lang="zh-CN" altLang="en-US" sz="1200" dirty="0">
                <a:solidFill>
                  <a:srgbClr val="404040"/>
                </a:solidFill>
                <a:ea typeface="微软雅黑" panose="020B0503020204020204" pitchFamily="34" charset="-122"/>
              </a:rPr>
              <a:t>一超四罚</a:t>
            </a:r>
            <a:r>
              <a:rPr lang="zh-CN" altLang="en-US" sz="1200" b="0" dirty="0">
                <a:solidFill>
                  <a:srgbClr val="404040"/>
                </a:solidFill>
                <a:ea typeface="微软雅黑" panose="020B0503020204020204" pitchFamily="34" charset="-122"/>
              </a:rPr>
              <a:t>难落地，超限超载的</a:t>
            </a:r>
            <a:r>
              <a:rPr lang="zh-CN" altLang="en-US" sz="1200" b="0" dirty="0">
                <a:solidFill>
                  <a:schemeClr val="tx1"/>
                </a:solidFill>
              </a:rPr>
              <a:t>违法机会成本低，物流企业及从业人员普遍存在侥幸心理</a:t>
            </a:r>
            <a:endParaRPr lang="zh-CN" altLang="en-US" b="0" dirty="0"/>
          </a:p>
        </p:txBody>
      </p:sp>
      <p:sp>
        <p:nvSpPr>
          <p:cNvPr id="4" name="灯片编号占位符 3"/>
          <p:cNvSpPr>
            <a:spLocks noGrp="1"/>
          </p:cNvSpPr>
          <p:nvPr>
            <p:ph type="sldNum" sz="quarter" idx="10"/>
          </p:nvPr>
        </p:nvSpPr>
        <p:spPr/>
        <p:txBody>
          <a:bodyPr/>
          <a:lstStyle/>
          <a:p>
            <a:fld id="{6FAF2BBC-CE29-40E5-86B0-376BBCD45CF4}" type="slidenum">
              <a:rPr lang="zh-CN" altLang="en-US" smtClean="0"/>
              <a:pPr/>
              <a:t>9</a:t>
            </a:fld>
            <a:endParaRPr lang="zh-CN" altLang="en-US"/>
          </a:p>
        </p:txBody>
      </p:sp>
    </p:spTree>
    <p:extLst>
      <p:ext uri="{BB962C8B-B14F-4D97-AF65-F5344CB8AC3E}">
        <p14:creationId xmlns:p14="http://schemas.microsoft.com/office/powerpoint/2010/main" val="2831525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4DFA016-ADB6-466A-A5ED-4C33CF20D53F}" type="datetimeFigureOut">
              <a:rPr lang="zh-CN" altLang="en-US" smtClean="0"/>
              <a:pPr/>
              <a:t>2018/6/6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880A2-DA9C-4069-9CC8-1350D0F5AF78}"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DFA016-ADB6-466A-A5ED-4C33CF20D53F}" type="datetimeFigureOut">
              <a:rPr lang="zh-CN" altLang="en-US" smtClean="0"/>
              <a:pPr/>
              <a:t>2018/6/6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880A2-DA9C-4069-9CC8-1350D0F5AF78}"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DFA016-ADB6-466A-A5ED-4C33CF20D53F}" type="datetimeFigureOut">
              <a:rPr lang="zh-CN" altLang="en-US" smtClean="0"/>
              <a:pPr/>
              <a:t>2018/6/6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880A2-DA9C-4069-9CC8-1350D0F5AF78}"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DFA016-ADB6-466A-A5ED-4C33CF20D53F}" type="datetimeFigureOut">
              <a:rPr lang="zh-CN" altLang="en-US" smtClean="0"/>
              <a:pPr/>
              <a:t>2018/6/6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880A2-DA9C-4069-9CC8-1350D0F5AF78}"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4DFA016-ADB6-466A-A5ED-4C33CF20D53F}" type="datetimeFigureOut">
              <a:rPr lang="zh-CN" altLang="en-US" smtClean="0"/>
              <a:pPr/>
              <a:t>2018/6/6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880A2-DA9C-4069-9CC8-1350D0F5AF78}"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4DFA016-ADB6-466A-A5ED-4C33CF20D53F}" type="datetimeFigureOut">
              <a:rPr lang="zh-CN" altLang="en-US" smtClean="0"/>
              <a:pPr/>
              <a:t>2018/6/6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4880A2-DA9C-4069-9CC8-1350D0F5AF78}"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4DFA016-ADB6-466A-A5ED-4C33CF20D53F}" type="datetimeFigureOut">
              <a:rPr lang="zh-CN" altLang="en-US" smtClean="0"/>
              <a:pPr/>
              <a:t>2018/6/6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E4880A2-DA9C-4069-9CC8-1350D0F5AF78}"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4DFA016-ADB6-466A-A5ED-4C33CF20D53F}" type="datetimeFigureOut">
              <a:rPr lang="zh-CN" altLang="en-US" smtClean="0"/>
              <a:pPr/>
              <a:t>2018/6/6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880A2-DA9C-4069-9CC8-1350D0F5AF78}"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DFA016-ADB6-466A-A5ED-4C33CF20D53F}" type="datetimeFigureOut">
              <a:rPr lang="zh-CN" altLang="en-US" smtClean="0"/>
              <a:pPr/>
              <a:t>2018/6/6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4880A2-DA9C-4069-9CC8-1350D0F5AF78}"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DFA016-ADB6-466A-A5ED-4C33CF20D53F}" type="datetimeFigureOut">
              <a:rPr lang="zh-CN" altLang="en-US" smtClean="0"/>
              <a:pPr/>
              <a:t>2018/6/6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4880A2-DA9C-4069-9CC8-1350D0F5AF78}"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DFA016-ADB6-466A-A5ED-4C33CF20D53F}" type="datetimeFigureOut">
              <a:rPr lang="zh-CN" altLang="en-US" smtClean="0"/>
              <a:pPr/>
              <a:t>2018/6/6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4880A2-DA9C-4069-9CC8-1350D0F5AF78}"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9FC"/>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A016-ADB6-466A-A5ED-4C33CF20D53F}" type="datetimeFigureOut">
              <a:rPr lang="zh-CN" altLang="en-US" smtClean="0"/>
              <a:pPr/>
              <a:t>2018/6/6</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880A2-DA9C-4069-9CC8-1350D0F5AF7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8.xml"/><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diagramColors" Target="../diagrams/colors1.xml"/><Relationship Id="rId12"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55.jpeg"/><Relationship Id="rId5" Type="http://schemas.openxmlformats.org/officeDocument/2006/relationships/diagramLayout" Target="../diagrams/layout1.xml"/><Relationship Id="rId10" Type="http://schemas.openxmlformats.org/officeDocument/2006/relationships/image" Target="../media/image54.png"/><Relationship Id="rId4" Type="http://schemas.openxmlformats.org/officeDocument/2006/relationships/diagramData" Target="../diagrams/data1.xml"/><Relationship Id="rId9" Type="http://schemas.openxmlformats.org/officeDocument/2006/relationships/image" Target="../media/image53.png"/><Relationship Id="rId1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60"/>
          <p:cNvSpPr/>
          <p:nvPr/>
        </p:nvSpPr>
        <p:spPr>
          <a:xfrm>
            <a:off x="1419519" y="2454983"/>
            <a:ext cx="5106299" cy="3597485"/>
          </a:xfrm>
          <a:custGeom>
            <a:avLst/>
            <a:gdLst>
              <a:gd name="connsiteX0" fmla="*/ 0 w 5360656"/>
              <a:gd name="connsiteY0" fmla="*/ 0 h 3527979"/>
              <a:gd name="connsiteX1" fmla="*/ 5360656 w 5360656"/>
              <a:gd name="connsiteY1" fmla="*/ 0 h 3527979"/>
              <a:gd name="connsiteX2" fmla="*/ 5360656 w 5360656"/>
              <a:gd name="connsiteY2" fmla="*/ 3527979 h 3527979"/>
              <a:gd name="connsiteX3" fmla="*/ 0 w 5360656"/>
              <a:gd name="connsiteY3" fmla="*/ 3527979 h 3527979"/>
              <a:gd name="connsiteX4" fmla="*/ 0 w 5360656"/>
              <a:gd name="connsiteY4" fmla="*/ 0 h 3527979"/>
              <a:gd name="connsiteX0-1" fmla="*/ 0 w 6671082"/>
              <a:gd name="connsiteY0-2" fmla="*/ 0 h 3527979"/>
              <a:gd name="connsiteX1-3" fmla="*/ 6671082 w 6671082"/>
              <a:gd name="connsiteY1-4" fmla="*/ 20156 h 3527979"/>
              <a:gd name="connsiteX2-5" fmla="*/ 5360656 w 6671082"/>
              <a:gd name="connsiteY2-6" fmla="*/ 3527979 h 3527979"/>
              <a:gd name="connsiteX3-7" fmla="*/ 0 w 6671082"/>
              <a:gd name="connsiteY3-8" fmla="*/ 3527979 h 3527979"/>
              <a:gd name="connsiteX4-9" fmla="*/ 0 w 6671082"/>
              <a:gd name="connsiteY4-10" fmla="*/ 0 h 3527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1082" h="3527979">
                <a:moveTo>
                  <a:pt x="0" y="0"/>
                </a:moveTo>
                <a:lnTo>
                  <a:pt x="6671082" y="20156"/>
                </a:lnTo>
                <a:lnTo>
                  <a:pt x="5360656" y="3527979"/>
                </a:lnTo>
                <a:lnTo>
                  <a:pt x="0" y="3527979"/>
                </a:lnTo>
                <a:lnTo>
                  <a:pt x="0" y="0"/>
                </a:lnTo>
                <a:close/>
              </a:path>
            </a:pathLst>
          </a:cu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4" name="图片 13"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1" y="970772"/>
            <a:ext cx="2754251" cy="1946294"/>
          </a:xfrm>
          <a:prstGeom prst="rect">
            <a:avLst/>
          </a:prstGeom>
        </p:spPr>
      </p:pic>
      <p:sp>
        <p:nvSpPr>
          <p:cNvPr id="21" name="文本框 20" descr="e7d195523061f1c02e66e4f24090f95771f2a25398b4c6a397210DEF3B34B42E7CAE3753A3E55670C5C5B393DCCD8D49F265F3A29442F2D10D421F974AABEA3384308323DA72972389F1817D14B0E600C905722F95888680A2003AA7764CC5221372258E07C66E53ED8532276EE64BBD32CD1B9016CCA8AB9AFE97395AAF2A4C29C48CD06D4DB1DCF6E6D230C549EE04"/>
          <p:cNvSpPr txBox="1"/>
          <p:nvPr/>
        </p:nvSpPr>
        <p:spPr>
          <a:xfrm>
            <a:off x="7536054" y="4876441"/>
            <a:ext cx="3785011" cy="369332"/>
          </a:xfrm>
          <a:prstGeom prst="rect">
            <a:avLst/>
          </a:prstGeom>
          <a:noFill/>
        </p:spPr>
        <p:txBody>
          <a:bodyPr wrap="none" rtlCol="0">
            <a:spAutoFit/>
          </a:bodyPr>
          <a:lstStyle/>
          <a:p>
            <a:r>
              <a:rPr kumimoji="1" lang="zh-CN" altLang="en-US" b="1" dirty="0">
                <a:solidFill>
                  <a:srgbClr val="142E6E"/>
                </a:solidFill>
                <a:latin typeface="微软雅黑" panose="020B0503020204020204" charset="-122"/>
                <a:ea typeface="微软雅黑" panose="020B0503020204020204" charset="-122"/>
                <a:cs typeface="微软雅黑" panose="020B0503020204020204" charset="-122"/>
              </a:rPr>
              <a:t>北京万集科技股份有限公司  刘会喜</a:t>
            </a:r>
          </a:p>
        </p:txBody>
      </p:sp>
      <p:sp>
        <p:nvSpPr>
          <p:cNvPr id="23" name="文本框 22"/>
          <p:cNvSpPr txBox="1"/>
          <p:nvPr/>
        </p:nvSpPr>
        <p:spPr>
          <a:xfrm>
            <a:off x="7721344" y="5154773"/>
            <a:ext cx="2558264" cy="276999"/>
          </a:xfrm>
          <a:prstGeom prst="rect">
            <a:avLst/>
          </a:prstGeom>
          <a:noFill/>
        </p:spPr>
        <p:txBody>
          <a:bodyPr wrap="none" rtlCol="0">
            <a:spAutoFit/>
          </a:bodyPr>
          <a:lstStyle/>
          <a:p>
            <a:r>
              <a:rPr kumimoji="1" lang="en-US" altLang="zh-CN" sz="1200" dirty="0">
                <a:solidFill>
                  <a:schemeClr val="tx1">
                    <a:lumMod val="75000"/>
                    <a:lumOff val="25000"/>
                  </a:schemeClr>
                </a:solidFill>
              </a:rPr>
              <a:t>BEIJING WANJI TECHNOLOGY CO., LTD</a:t>
            </a:r>
            <a:endParaRPr kumimoji="1" lang="zh-CN" altLang="en-US" sz="1200" dirty="0">
              <a:solidFill>
                <a:schemeClr val="tx1">
                  <a:lumMod val="75000"/>
                  <a:lumOff val="25000"/>
                </a:schemeClr>
              </a:solidFill>
            </a:endParaRPr>
          </a:p>
        </p:txBody>
      </p:sp>
      <p:sp>
        <p:nvSpPr>
          <p:cNvPr id="26" name="文本框 25"/>
          <p:cNvSpPr txBox="1"/>
          <p:nvPr/>
        </p:nvSpPr>
        <p:spPr>
          <a:xfrm>
            <a:off x="7297760" y="5563485"/>
            <a:ext cx="3489256" cy="307777"/>
          </a:xfrm>
          <a:prstGeom prst="rect">
            <a:avLst/>
          </a:prstGeom>
          <a:noFill/>
        </p:spPr>
        <p:txBody>
          <a:bodyPr wrap="none" rtlCol="0">
            <a:spAutoFit/>
          </a:bodyPr>
          <a:lstStyle/>
          <a:p>
            <a:r>
              <a:rPr kumimoji="1" lang="zh-CN" altLang="en-US" sz="1400" dirty="0">
                <a:solidFill>
                  <a:srgbClr val="7F7F7F"/>
                </a:solidFill>
                <a:latin typeface="微软雅黑" panose="020B0503020204020204" charset="-122"/>
                <a:ea typeface="微软雅黑" panose="020B0503020204020204" charset="-122"/>
                <a:cs typeface="微软雅黑" panose="020B0503020204020204" charset="-122"/>
              </a:rPr>
              <a:t>股票简称：万集科技   股票代码：</a:t>
            </a:r>
            <a:r>
              <a:rPr kumimoji="1" lang="en-US" altLang="zh-CN" sz="1400" dirty="0">
                <a:solidFill>
                  <a:srgbClr val="7F7F7F"/>
                </a:solidFill>
                <a:latin typeface="微软雅黑" panose="020B0503020204020204" charset="-122"/>
                <a:ea typeface="微软雅黑" panose="020B0503020204020204" charset="-122"/>
                <a:cs typeface="微软雅黑" panose="020B0503020204020204" charset="-122"/>
              </a:rPr>
              <a:t>300552</a:t>
            </a:r>
            <a:endParaRPr kumimoji="1" lang="zh-CN" altLang="en-US" sz="1400" dirty="0">
              <a:solidFill>
                <a:srgbClr val="7F7F7F"/>
              </a:solidFill>
              <a:latin typeface="微软雅黑" panose="020B0503020204020204" charset="-122"/>
              <a:ea typeface="微软雅黑" panose="020B0503020204020204" charset="-122"/>
              <a:cs typeface="微软雅黑" panose="020B0503020204020204" charset="-122"/>
            </a:endParaRPr>
          </a:p>
        </p:txBody>
      </p:sp>
      <p:sp>
        <p:nvSpPr>
          <p:cNvPr id="12" name="任意形状 11"/>
          <p:cNvSpPr/>
          <p:nvPr/>
        </p:nvSpPr>
        <p:spPr>
          <a:xfrm>
            <a:off x="11529868" y="322618"/>
            <a:ext cx="317490" cy="290612"/>
          </a:xfrm>
          <a:custGeom>
            <a:avLst/>
            <a:gdLst>
              <a:gd name="connsiteX0" fmla="*/ 0 w 985887"/>
              <a:gd name="connsiteY0" fmla="*/ 16712 h 902424"/>
              <a:gd name="connsiteX1" fmla="*/ 985887 w 985887"/>
              <a:gd name="connsiteY1" fmla="*/ 0 h 902424"/>
              <a:gd name="connsiteX2" fmla="*/ 985887 w 985887"/>
              <a:gd name="connsiteY2" fmla="*/ 902424 h 902424"/>
            </a:gdLst>
            <a:ahLst/>
            <a:cxnLst>
              <a:cxn ang="0">
                <a:pos x="connsiteX0" y="connsiteY0"/>
              </a:cxn>
              <a:cxn ang="0">
                <a:pos x="connsiteX1" y="connsiteY1"/>
              </a:cxn>
              <a:cxn ang="0">
                <a:pos x="connsiteX2" y="connsiteY2"/>
              </a:cxn>
            </a:cxnLst>
            <a:rect l="l" t="t" r="r" b="b"/>
            <a:pathLst>
              <a:path w="985887" h="902424">
                <a:moveTo>
                  <a:pt x="0" y="16712"/>
                </a:moveTo>
                <a:lnTo>
                  <a:pt x="985887" y="0"/>
                </a:lnTo>
                <a:lnTo>
                  <a:pt x="985887" y="902424"/>
                </a:lnTo>
              </a:path>
            </a:pathLst>
          </a:custGeom>
          <a:ln w="3175" cmpd="sng">
            <a:solidFill>
              <a:srgbClr val="9AA1B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28" name="任意形状 27"/>
          <p:cNvSpPr/>
          <p:nvPr/>
        </p:nvSpPr>
        <p:spPr>
          <a:xfrm rot="10800000">
            <a:off x="3077142" y="5212954"/>
            <a:ext cx="317490" cy="290612"/>
          </a:xfrm>
          <a:custGeom>
            <a:avLst/>
            <a:gdLst>
              <a:gd name="connsiteX0" fmla="*/ 0 w 985887"/>
              <a:gd name="connsiteY0" fmla="*/ 16712 h 902424"/>
              <a:gd name="connsiteX1" fmla="*/ 985887 w 985887"/>
              <a:gd name="connsiteY1" fmla="*/ 0 h 902424"/>
              <a:gd name="connsiteX2" fmla="*/ 985887 w 985887"/>
              <a:gd name="connsiteY2" fmla="*/ 902424 h 902424"/>
            </a:gdLst>
            <a:ahLst/>
            <a:cxnLst>
              <a:cxn ang="0">
                <a:pos x="connsiteX0" y="connsiteY0"/>
              </a:cxn>
              <a:cxn ang="0">
                <a:pos x="connsiteX1" y="connsiteY1"/>
              </a:cxn>
              <a:cxn ang="0">
                <a:pos x="connsiteX2" y="connsiteY2"/>
              </a:cxn>
            </a:cxnLst>
            <a:rect l="l" t="t" r="r" b="b"/>
            <a:pathLst>
              <a:path w="985887" h="902424">
                <a:moveTo>
                  <a:pt x="0" y="16712"/>
                </a:moveTo>
                <a:lnTo>
                  <a:pt x="985887" y="0"/>
                </a:lnTo>
                <a:lnTo>
                  <a:pt x="985887" y="902424"/>
                </a:lnTo>
              </a:path>
            </a:pathLst>
          </a:custGeom>
          <a:ln w="3175" cmpd="sng">
            <a:solidFill>
              <a:srgbClr val="9AA1B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
        <p:nvSpPr>
          <p:cNvPr id="2" name="e7d195523061f1c0" descr="e7d195523061f1c0b9c437df2358c0cda14f5041a22fabbfBE2BE37675DC7AB669ED1A17F222BC996230C869F9A73B775AB9A6F73BCC744AF1BB55A31F7D215610F6B48D481C98CFAE215B20EECA2E6E6857B485FBCFC38DC0F6F575CD8322322D628116B0F5C8C178737D90050CF8B9E3491585278A3C2047FA9247B00CB98F33D4FEC2D5B4F4EB71FAA646FA1FE42E" hidden="1"/>
          <p:cNvSpPr txBox="1"/>
          <p:nvPr/>
        </p:nvSpPr>
        <p:spPr>
          <a:xfrm>
            <a:off x="-474133" y="2404533"/>
            <a:ext cx="292382" cy="1354667"/>
          </a:xfrm>
          <a:prstGeom prst="rect">
            <a:avLst/>
          </a:prstGeom>
          <a:noFill/>
        </p:spPr>
        <p:txBody>
          <a:bodyPr vert="wordArtVert" lIns="121917" tIns="60958" rIns="121917" bIns="60958" rtlCol="0">
            <a:spAutoFit/>
          </a:bodyPr>
          <a:lstStyle/>
          <a:p>
            <a:r>
              <a:rPr lang="en-US" altLang="zh-CN" sz="100"/>
              <a:t>e7d195523061f1c0b9c437df2358c0cda14f5041a22fabbfBE2BE37675DC7AB669ED1A17F222BC996230C869F9A73B775AB9A6F73BCC744AF1BB55A31F7D215610F6B48D481C98CFAE215B20EECA2E6E6857B485FBCFC38DC0F6F575CD8322322D628116B0F5C8C178737D90050CF8B9E3491585278A3C2047FA9247B00CB98F33D4FEC2D5B4F4EB71FAA646FA1FE42E</a:t>
            </a:r>
            <a:endParaRPr lang="zh-CN" altLang="en-US" sz="100"/>
          </a:p>
        </p:txBody>
      </p:sp>
      <p:sp>
        <p:nvSpPr>
          <p:cNvPr id="24" name="矩形 60"/>
          <p:cNvSpPr/>
          <p:nvPr/>
        </p:nvSpPr>
        <p:spPr>
          <a:xfrm>
            <a:off x="-11875" y="1299692"/>
            <a:ext cx="6683550" cy="4590656"/>
          </a:xfrm>
          <a:custGeom>
            <a:avLst/>
            <a:gdLst>
              <a:gd name="connsiteX0" fmla="*/ 0 w 5360656"/>
              <a:gd name="connsiteY0" fmla="*/ 0 h 3527979"/>
              <a:gd name="connsiteX1" fmla="*/ 5360656 w 5360656"/>
              <a:gd name="connsiteY1" fmla="*/ 0 h 3527979"/>
              <a:gd name="connsiteX2" fmla="*/ 5360656 w 5360656"/>
              <a:gd name="connsiteY2" fmla="*/ 3527979 h 3527979"/>
              <a:gd name="connsiteX3" fmla="*/ 0 w 5360656"/>
              <a:gd name="connsiteY3" fmla="*/ 3527979 h 3527979"/>
              <a:gd name="connsiteX4" fmla="*/ 0 w 5360656"/>
              <a:gd name="connsiteY4" fmla="*/ 0 h 3527979"/>
              <a:gd name="connsiteX0-1" fmla="*/ 0 w 6671082"/>
              <a:gd name="connsiteY0-2" fmla="*/ 0 h 3527979"/>
              <a:gd name="connsiteX1-3" fmla="*/ 6671082 w 6671082"/>
              <a:gd name="connsiteY1-4" fmla="*/ 20156 h 3527979"/>
              <a:gd name="connsiteX2-5" fmla="*/ 5360656 w 6671082"/>
              <a:gd name="connsiteY2-6" fmla="*/ 3527979 h 3527979"/>
              <a:gd name="connsiteX3-7" fmla="*/ 0 w 6671082"/>
              <a:gd name="connsiteY3-8" fmla="*/ 3527979 h 3527979"/>
              <a:gd name="connsiteX4-9" fmla="*/ 0 w 6671082"/>
              <a:gd name="connsiteY4-10" fmla="*/ 0 h 3527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1082" h="3527979">
                <a:moveTo>
                  <a:pt x="0" y="0"/>
                </a:moveTo>
                <a:lnTo>
                  <a:pt x="6671082" y="20156"/>
                </a:lnTo>
                <a:lnTo>
                  <a:pt x="5360656" y="3527979"/>
                </a:lnTo>
                <a:lnTo>
                  <a:pt x="0" y="3527979"/>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34" name="直线连接符 33"/>
          <p:cNvCxnSpPr/>
          <p:nvPr/>
        </p:nvCxnSpPr>
        <p:spPr>
          <a:xfrm flipH="1">
            <a:off x="11255510" y="2308982"/>
            <a:ext cx="936490" cy="3296715"/>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5" name="直线连接符 34"/>
          <p:cNvCxnSpPr/>
          <p:nvPr/>
        </p:nvCxnSpPr>
        <p:spPr>
          <a:xfrm flipH="1">
            <a:off x="11220368" y="3339907"/>
            <a:ext cx="936490" cy="3296715"/>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40" name="Picture 4"/>
          <p:cNvPicPr>
            <a:picLocks noChangeAspect="1" noChangeArrowheads="1"/>
          </p:cNvPicPr>
          <p:nvPr/>
        </p:nvPicPr>
        <p:blipFill>
          <a:blip r:embed="rId4" cstate="print"/>
          <a:srcRect l="5818"/>
          <a:stretch>
            <a:fillRect/>
          </a:stretch>
        </p:blipFill>
        <p:spPr bwMode="auto">
          <a:xfrm>
            <a:off x="-11875" y="2115117"/>
            <a:ext cx="5877846" cy="3040919"/>
          </a:xfrm>
          <a:prstGeom prst="rect">
            <a:avLst/>
          </a:prstGeom>
          <a:noFill/>
          <a:ln w="9525">
            <a:noFill/>
            <a:miter lim="800000"/>
            <a:headEnd/>
            <a:tailEnd/>
          </a:ln>
          <a:effectLst/>
        </p:spPr>
      </p:pic>
      <p:sp>
        <p:nvSpPr>
          <p:cNvPr id="39" name="矩形 60"/>
          <p:cNvSpPr/>
          <p:nvPr/>
        </p:nvSpPr>
        <p:spPr>
          <a:xfrm>
            <a:off x="5316279" y="2479793"/>
            <a:ext cx="1084522" cy="3516970"/>
          </a:xfrm>
          <a:custGeom>
            <a:avLst/>
            <a:gdLst>
              <a:gd name="connsiteX0" fmla="*/ 0 w 5360656"/>
              <a:gd name="connsiteY0" fmla="*/ 0 h 3527979"/>
              <a:gd name="connsiteX1" fmla="*/ 5360656 w 5360656"/>
              <a:gd name="connsiteY1" fmla="*/ 0 h 3527979"/>
              <a:gd name="connsiteX2" fmla="*/ 5360656 w 5360656"/>
              <a:gd name="connsiteY2" fmla="*/ 3527979 h 3527979"/>
              <a:gd name="connsiteX3" fmla="*/ 0 w 5360656"/>
              <a:gd name="connsiteY3" fmla="*/ 3527979 h 3527979"/>
              <a:gd name="connsiteX4" fmla="*/ 0 w 5360656"/>
              <a:gd name="connsiteY4" fmla="*/ 0 h 3527979"/>
              <a:gd name="connsiteX0-1" fmla="*/ 0 w 6671082"/>
              <a:gd name="connsiteY0-2" fmla="*/ 0 h 3527979"/>
              <a:gd name="connsiteX1-3" fmla="*/ 6671082 w 6671082"/>
              <a:gd name="connsiteY1-4" fmla="*/ 20156 h 3527979"/>
              <a:gd name="connsiteX2-5" fmla="*/ 5360656 w 6671082"/>
              <a:gd name="connsiteY2-6" fmla="*/ 3527979 h 3527979"/>
              <a:gd name="connsiteX3-7" fmla="*/ 0 w 6671082"/>
              <a:gd name="connsiteY3-8" fmla="*/ 3527979 h 3527979"/>
              <a:gd name="connsiteX4-9" fmla="*/ 0 w 6671082"/>
              <a:gd name="connsiteY4-10" fmla="*/ 0 h 3527979"/>
              <a:gd name="connsiteX0-11" fmla="*/ 1180720 w 6671082"/>
              <a:gd name="connsiteY0-12" fmla="*/ 0 h 3527979"/>
              <a:gd name="connsiteX1-13" fmla="*/ 6671082 w 6671082"/>
              <a:gd name="connsiteY1-14" fmla="*/ 20156 h 3527979"/>
              <a:gd name="connsiteX2-15" fmla="*/ 5360656 w 6671082"/>
              <a:gd name="connsiteY2-16" fmla="*/ 3527979 h 3527979"/>
              <a:gd name="connsiteX3-17" fmla="*/ 0 w 6671082"/>
              <a:gd name="connsiteY3-18" fmla="*/ 3527979 h 3527979"/>
              <a:gd name="connsiteX4-19" fmla="*/ 1180720 w 6671082"/>
              <a:gd name="connsiteY4-20" fmla="*/ 0 h 3527979"/>
              <a:gd name="connsiteX0-21" fmla="*/ 1180720 w 6671082"/>
              <a:gd name="connsiteY0-22" fmla="*/ 0 h 3527979"/>
              <a:gd name="connsiteX1-23" fmla="*/ 6671082 w 6671082"/>
              <a:gd name="connsiteY1-24" fmla="*/ 20156 h 3527979"/>
              <a:gd name="connsiteX2-25" fmla="*/ 5360656 w 6671082"/>
              <a:gd name="connsiteY2-26" fmla="*/ 3527979 h 3527979"/>
              <a:gd name="connsiteX3-27" fmla="*/ 0 w 6671082"/>
              <a:gd name="connsiteY3-28" fmla="*/ 3527979 h 3527979"/>
              <a:gd name="connsiteX4-29" fmla="*/ 1180720 w 6671082"/>
              <a:gd name="connsiteY4-30" fmla="*/ 0 h 3527979"/>
              <a:gd name="connsiteX0-31" fmla="*/ 1347410 w 6837772"/>
              <a:gd name="connsiteY0-32" fmla="*/ 0 h 3527979"/>
              <a:gd name="connsiteX1-33" fmla="*/ 6837772 w 6837772"/>
              <a:gd name="connsiteY1-34" fmla="*/ 20156 h 3527979"/>
              <a:gd name="connsiteX2-35" fmla="*/ 5527346 w 6837772"/>
              <a:gd name="connsiteY2-36" fmla="*/ 3527979 h 3527979"/>
              <a:gd name="connsiteX3-37" fmla="*/ 0 w 6837772"/>
              <a:gd name="connsiteY3-38" fmla="*/ 3527979 h 3527979"/>
              <a:gd name="connsiteX4-39" fmla="*/ 1347410 w 6837772"/>
              <a:gd name="connsiteY4-40" fmla="*/ 0 h 3527979"/>
              <a:gd name="connsiteX0-41" fmla="*/ 0 w 5490362"/>
              <a:gd name="connsiteY0-42" fmla="*/ 0 h 3527979"/>
              <a:gd name="connsiteX1-43" fmla="*/ 5490362 w 5490362"/>
              <a:gd name="connsiteY1-44" fmla="*/ 20156 h 3527979"/>
              <a:gd name="connsiteX2-45" fmla="*/ 4179936 w 5490362"/>
              <a:gd name="connsiteY2-46" fmla="*/ 3527979 h 3527979"/>
              <a:gd name="connsiteX3-47" fmla="*/ 0 w 5490362"/>
              <a:gd name="connsiteY3-48" fmla="*/ 0 h 3527979"/>
              <a:gd name="connsiteX0-49" fmla="*/ 0 w 5490362"/>
              <a:gd name="connsiteY0-50" fmla="*/ 0 h 3527979"/>
              <a:gd name="connsiteX1-51" fmla="*/ 5490362 w 5490362"/>
              <a:gd name="connsiteY1-52" fmla="*/ 20156 h 3527979"/>
              <a:gd name="connsiteX2-53" fmla="*/ 4179936 w 5490362"/>
              <a:gd name="connsiteY2-54" fmla="*/ 3527979 h 3527979"/>
              <a:gd name="connsiteX3-55" fmla="*/ 30001 w 5490362"/>
              <a:gd name="connsiteY3-56" fmla="*/ 2385452 h 3527979"/>
              <a:gd name="connsiteX4-57" fmla="*/ 0 w 5490362"/>
              <a:gd name="connsiteY4-58" fmla="*/ 0 h 3527979"/>
              <a:gd name="connsiteX0-59" fmla="*/ 0 w 4179936"/>
              <a:gd name="connsiteY0-60" fmla="*/ 0 h 3527979"/>
              <a:gd name="connsiteX1-61" fmla="*/ 1295334 w 4179936"/>
              <a:gd name="connsiteY1-62" fmla="*/ 20156 h 3527979"/>
              <a:gd name="connsiteX2-63" fmla="*/ 4179936 w 4179936"/>
              <a:gd name="connsiteY2-64" fmla="*/ 3527979 h 3527979"/>
              <a:gd name="connsiteX3-65" fmla="*/ 30001 w 4179936"/>
              <a:gd name="connsiteY3-66" fmla="*/ 2385452 h 3527979"/>
              <a:gd name="connsiteX4-67" fmla="*/ 0 w 4179936"/>
              <a:gd name="connsiteY4-68" fmla="*/ 0 h 3527979"/>
              <a:gd name="connsiteX0-69" fmla="*/ 0 w 4179936"/>
              <a:gd name="connsiteY0-70" fmla="*/ 0 h 3527979"/>
              <a:gd name="connsiteX1-71" fmla="*/ 1295334 w 4179936"/>
              <a:gd name="connsiteY1-72" fmla="*/ 20156 h 3527979"/>
              <a:gd name="connsiteX2-73" fmla="*/ 4179936 w 4179936"/>
              <a:gd name="connsiteY2-74" fmla="*/ 3527979 h 3527979"/>
              <a:gd name="connsiteX3-75" fmla="*/ 2155296 w 4179936"/>
              <a:gd name="connsiteY3-76" fmla="*/ 2948518 h 3527979"/>
              <a:gd name="connsiteX4-77" fmla="*/ 30001 w 4179936"/>
              <a:gd name="connsiteY4-78" fmla="*/ 2385452 h 3527979"/>
              <a:gd name="connsiteX5" fmla="*/ 0 w 4179936"/>
              <a:gd name="connsiteY5" fmla="*/ 0 h 3527979"/>
              <a:gd name="connsiteX0-79" fmla="*/ 0 w 2485256"/>
              <a:gd name="connsiteY0-80" fmla="*/ 0 h 2948518"/>
              <a:gd name="connsiteX1-81" fmla="*/ 1295334 w 2485256"/>
              <a:gd name="connsiteY1-82" fmla="*/ 20156 h 2948518"/>
              <a:gd name="connsiteX2-83" fmla="*/ 2485256 w 2485256"/>
              <a:gd name="connsiteY2-84" fmla="*/ 2151598 h 2948518"/>
              <a:gd name="connsiteX3-85" fmla="*/ 2155296 w 2485256"/>
              <a:gd name="connsiteY3-86" fmla="*/ 2948518 h 2948518"/>
              <a:gd name="connsiteX4-87" fmla="*/ 30001 w 2485256"/>
              <a:gd name="connsiteY4-88" fmla="*/ 2385452 h 2948518"/>
              <a:gd name="connsiteX5-89" fmla="*/ 0 w 2485256"/>
              <a:gd name="connsiteY5-90" fmla="*/ 0 h 2948518"/>
              <a:gd name="connsiteX0-91" fmla="*/ 1331299 w 3816555"/>
              <a:gd name="connsiteY0-92" fmla="*/ 0 h 3449019"/>
              <a:gd name="connsiteX1-93" fmla="*/ 2626633 w 3816555"/>
              <a:gd name="connsiteY1-94" fmla="*/ 20156 h 3449019"/>
              <a:gd name="connsiteX2-95" fmla="*/ 3816555 w 3816555"/>
              <a:gd name="connsiteY2-96" fmla="*/ 2151598 h 3449019"/>
              <a:gd name="connsiteX3-97" fmla="*/ 3486595 w 3816555"/>
              <a:gd name="connsiteY3-98" fmla="*/ 2948518 h 3449019"/>
              <a:gd name="connsiteX4-99" fmla="*/ 1361300 w 3816555"/>
              <a:gd name="connsiteY4-100" fmla="*/ 2385452 h 3449019"/>
              <a:gd name="connsiteX5-101" fmla="*/ 0 w 3816555"/>
              <a:gd name="connsiteY5-102" fmla="*/ 3449019 h 3449019"/>
              <a:gd name="connsiteX6" fmla="*/ 1331299 w 3816555"/>
              <a:gd name="connsiteY6" fmla="*/ 0 h 3449019"/>
              <a:gd name="connsiteX0-103" fmla="*/ 1331299 w 3486595"/>
              <a:gd name="connsiteY0-104" fmla="*/ 0 h 3449019"/>
              <a:gd name="connsiteX1-105" fmla="*/ 2626633 w 3486595"/>
              <a:gd name="connsiteY1-106" fmla="*/ 20156 h 3449019"/>
              <a:gd name="connsiteX2-107" fmla="*/ 1441226 w 3486595"/>
              <a:gd name="connsiteY2-108" fmla="*/ 2151598 h 3449019"/>
              <a:gd name="connsiteX3-109" fmla="*/ 3486595 w 3486595"/>
              <a:gd name="connsiteY3-110" fmla="*/ 2948518 h 3449019"/>
              <a:gd name="connsiteX4-111" fmla="*/ 1361300 w 3486595"/>
              <a:gd name="connsiteY4-112" fmla="*/ 2385452 h 3449019"/>
              <a:gd name="connsiteX5-113" fmla="*/ 0 w 3486595"/>
              <a:gd name="connsiteY5-114" fmla="*/ 3449019 h 3449019"/>
              <a:gd name="connsiteX6-115" fmla="*/ 1331299 w 3486595"/>
              <a:gd name="connsiteY6-116" fmla="*/ 0 h 3449019"/>
              <a:gd name="connsiteX0-117" fmla="*/ 1361300 w 3606056"/>
              <a:gd name="connsiteY0-118" fmla="*/ 2385452 h 3449019"/>
              <a:gd name="connsiteX1-119" fmla="*/ 0 w 3606056"/>
              <a:gd name="connsiteY1-120" fmla="*/ 3449019 h 3449019"/>
              <a:gd name="connsiteX2-121" fmla="*/ 1331299 w 3606056"/>
              <a:gd name="connsiteY2-122" fmla="*/ 0 h 3449019"/>
              <a:gd name="connsiteX3-123" fmla="*/ 2626633 w 3606056"/>
              <a:gd name="connsiteY3-124" fmla="*/ 20156 h 3449019"/>
              <a:gd name="connsiteX4-125" fmla="*/ 1441226 w 3606056"/>
              <a:gd name="connsiteY4-126" fmla="*/ 2151598 h 3449019"/>
              <a:gd name="connsiteX5-127" fmla="*/ 3606056 w 3606056"/>
              <a:gd name="connsiteY5-128" fmla="*/ 3038191 h 3449019"/>
              <a:gd name="connsiteX0-129" fmla="*/ 1361300 w 2626632"/>
              <a:gd name="connsiteY0-130" fmla="*/ 2385452 h 3449019"/>
              <a:gd name="connsiteX1-131" fmla="*/ 0 w 2626632"/>
              <a:gd name="connsiteY1-132" fmla="*/ 3449019 h 3449019"/>
              <a:gd name="connsiteX2-133" fmla="*/ 1331299 w 2626632"/>
              <a:gd name="connsiteY2-134" fmla="*/ 0 h 3449019"/>
              <a:gd name="connsiteX3-135" fmla="*/ 2626633 w 2626632"/>
              <a:gd name="connsiteY3-136" fmla="*/ 20156 h 3449019"/>
              <a:gd name="connsiteX4-137" fmla="*/ 1441226 w 2626632"/>
              <a:gd name="connsiteY4-138" fmla="*/ 2151598 h 3449019"/>
              <a:gd name="connsiteX0-139" fmla="*/ 0 w 2626633"/>
              <a:gd name="connsiteY0-140" fmla="*/ 3449019 h 3449019"/>
              <a:gd name="connsiteX1-141" fmla="*/ 1331299 w 2626633"/>
              <a:gd name="connsiteY1-142" fmla="*/ 0 h 3449019"/>
              <a:gd name="connsiteX2-143" fmla="*/ 2626633 w 2626633"/>
              <a:gd name="connsiteY2-144" fmla="*/ 20156 h 3449019"/>
              <a:gd name="connsiteX3-145" fmla="*/ 1441226 w 2626633"/>
              <a:gd name="connsiteY3-146" fmla="*/ 2151598 h 3449019"/>
              <a:gd name="connsiteX0-147" fmla="*/ 0 w 2626633"/>
              <a:gd name="connsiteY0-148" fmla="*/ 3449019 h 3449019"/>
              <a:gd name="connsiteX1-149" fmla="*/ 1331299 w 2626633"/>
              <a:gd name="connsiteY1-150" fmla="*/ 0 h 3449019"/>
              <a:gd name="connsiteX2-151" fmla="*/ 2626633 w 2626633"/>
              <a:gd name="connsiteY2-152" fmla="*/ 20156 h 3449019"/>
              <a:gd name="connsiteX3-153" fmla="*/ 413307 w 2626633"/>
              <a:gd name="connsiteY3-154" fmla="*/ 3142175 h 3449019"/>
              <a:gd name="connsiteX0-155" fmla="*/ 0 w 1682058"/>
              <a:gd name="connsiteY0-156" fmla="*/ 3449019 h 3449019"/>
              <a:gd name="connsiteX1-157" fmla="*/ 1331299 w 1682058"/>
              <a:gd name="connsiteY1-158" fmla="*/ 0 h 3449019"/>
              <a:gd name="connsiteX2-159" fmla="*/ 1682058 w 1682058"/>
              <a:gd name="connsiteY2-160" fmla="*/ 20156 h 3449019"/>
              <a:gd name="connsiteX3-161" fmla="*/ 413307 w 1682058"/>
              <a:gd name="connsiteY3-162" fmla="*/ 3142175 h 3449019"/>
              <a:gd name="connsiteX0-163" fmla="*/ 0 w 1682058"/>
              <a:gd name="connsiteY0-164" fmla="*/ 3449019 h 3449019"/>
              <a:gd name="connsiteX1-165" fmla="*/ 1331299 w 1682058"/>
              <a:gd name="connsiteY1-166" fmla="*/ 0 h 3449019"/>
              <a:gd name="connsiteX2-167" fmla="*/ 1682058 w 1682058"/>
              <a:gd name="connsiteY2-168" fmla="*/ 20156 h 3449019"/>
              <a:gd name="connsiteX3-169" fmla="*/ 1680789 w 1682058"/>
              <a:gd name="connsiteY3-170" fmla="*/ 28921 h 3449019"/>
              <a:gd name="connsiteX4-171" fmla="*/ 413307 w 1682058"/>
              <a:gd name="connsiteY4-172" fmla="*/ 3142175 h 3449019"/>
              <a:gd name="connsiteX0-173" fmla="*/ 0 w 1682058"/>
              <a:gd name="connsiteY0-174" fmla="*/ 3449019 h 3449019"/>
              <a:gd name="connsiteX1-175" fmla="*/ 1331299 w 1682058"/>
              <a:gd name="connsiteY1-176" fmla="*/ 0 h 3449019"/>
              <a:gd name="connsiteX2-177" fmla="*/ 1682058 w 1682058"/>
              <a:gd name="connsiteY2-178" fmla="*/ 20156 h 3449019"/>
              <a:gd name="connsiteX3-179" fmla="*/ 1680789 w 1682058"/>
              <a:gd name="connsiteY3-180" fmla="*/ 28921 h 3449019"/>
              <a:gd name="connsiteX4-181" fmla="*/ 413307 w 1682058"/>
              <a:gd name="connsiteY4-182" fmla="*/ 3142175 h 3449019"/>
              <a:gd name="connsiteX0-183" fmla="*/ 0 w 1682058"/>
              <a:gd name="connsiteY0-184" fmla="*/ 3449019 h 3449019"/>
              <a:gd name="connsiteX1-185" fmla="*/ 1331299 w 1682058"/>
              <a:gd name="connsiteY1-186" fmla="*/ 0 h 3449019"/>
              <a:gd name="connsiteX2-187" fmla="*/ 1682058 w 1682058"/>
              <a:gd name="connsiteY2-188" fmla="*/ 20156 h 3449019"/>
              <a:gd name="connsiteX3-189" fmla="*/ 413307 w 1682058"/>
              <a:gd name="connsiteY3-190" fmla="*/ 3142175 h 3449019"/>
              <a:gd name="connsiteX0-191" fmla="*/ 0 w 1515368"/>
              <a:gd name="connsiteY0-192" fmla="*/ 3449019 h 3449019"/>
              <a:gd name="connsiteX1-193" fmla="*/ 1331299 w 1515368"/>
              <a:gd name="connsiteY1-194" fmla="*/ 0 h 3449019"/>
              <a:gd name="connsiteX2-195" fmla="*/ 1515368 w 1515368"/>
              <a:gd name="connsiteY2-196" fmla="*/ 20156 h 3449019"/>
              <a:gd name="connsiteX3-197" fmla="*/ 413307 w 1515368"/>
              <a:gd name="connsiteY3-198" fmla="*/ 3142175 h 3449019"/>
              <a:gd name="connsiteX0-199" fmla="*/ 0 w 1331299"/>
              <a:gd name="connsiteY0-200" fmla="*/ 3449019 h 3449019"/>
              <a:gd name="connsiteX1-201" fmla="*/ 1331299 w 1331299"/>
              <a:gd name="connsiteY1-202" fmla="*/ 0 h 3449019"/>
              <a:gd name="connsiteX2-203" fmla="*/ 413307 w 1331299"/>
              <a:gd name="connsiteY2-204" fmla="*/ 3142175 h 3449019"/>
              <a:gd name="connsiteX0-205" fmla="*/ 0 w 1331299"/>
              <a:gd name="connsiteY0-206" fmla="*/ 3449019 h 3449019"/>
              <a:gd name="connsiteX1-207" fmla="*/ 1331299 w 1331299"/>
              <a:gd name="connsiteY1-208" fmla="*/ 0 h 3449019"/>
              <a:gd name="connsiteX2-209" fmla="*/ 777887 w 1331299"/>
              <a:gd name="connsiteY2-210" fmla="*/ 1843241 h 3449019"/>
              <a:gd name="connsiteX3-211" fmla="*/ 413307 w 1331299"/>
              <a:gd name="connsiteY3-212" fmla="*/ 3142175 h 3449019"/>
              <a:gd name="connsiteX0-213" fmla="*/ 0 w 1331299"/>
              <a:gd name="connsiteY0-214" fmla="*/ 3449019 h 3449019"/>
              <a:gd name="connsiteX1-215" fmla="*/ 1331299 w 1331299"/>
              <a:gd name="connsiteY1-216" fmla="*/ 0 h 3449019"/>
              <a:gd name="connsiteX2-217" fmla="*/ 1208503 w 1331299"/>
              <a:gd name="connsiteY2-218" fmla="*/ 1040352 h 3449019"/>
              <a:gd name="connsiteX3-219" fmla="*/ 413307 w 1331299"/>
              <a:gd name="connsiteY3-220" fmla="*/ 3142175 h 3449019"/>
              <a:gd name="connsiteX0-221" fmla="*/ 0 w 1331299"/>
              <a:gd name="connsiteY0-222" fmla="*/ 3449019 h 3449019"/>
              <a:gd name="connsiteX1-223" fmla="*/ 1331299 w 1331299"/>
              <a:gd name="connsiteY1-224" fmla="*/ 0 h 3449019"/>
              <a:gd name="connsiteX2-225" fmla="*/ 1208504 w 1331299"/>
              <a:gd name="connsiteY2-226" fmla="*/ 1040352 h 3449019"/>
              <a:gd name="connsiteX3-227" fmla="*/ 413307 w 1331299"/>
              <a:gd name="connsiteY3-228" fmla="*/ 3142175 h 3449019"/>
              <a:gd name="connsiteX0-229" fmla="*/ 0 w 1416864"/>
              <a:gd name="connsiteY0-230" fmla="*/ 3449019 h 3449019"/>
              <a:gd name="connsiteX1-231" fmla="*/ 1331299 w 1416864"/>
              <a:gd name="connsiteY1-232" fmla="*/ 0 h 3449019"/>
              <a:gd name="connsiteX2-233" fmla="*/ 1208504 w 1416864"/>
              <a:gd name="connsiteY2-234" fmla="*/ 1040352 h 3449019"/>
              <a:gd name="connsiteX3-235" fmla="*/ 1416864 w 1416864"/>
              <a:gd name="connsiteY3-236" fmla="*/ 404298 h 3449019"/>
              <a:gd name="connsiteX4-237" fmla="*/ 413307 w 1416864"/>
              <a:gd name="connsiteY4-238" fmla="*/ 3142175 h 3449019"/>
              <a:gd name="connsiteX0-239" fmla="*/ 0 w 1416864"/>
              <a:gd name="connsiteY0-240" fmla="*/ 3449019 h 3449019"/>
              <a:gd name="connsiteX1-241" fmla="*/ 1331299 w 1416864"/>
              <a:gd name="connsiteY1-242" fmla="*/ 0 h 3449019"/>
              <a:gd name="connsiteX2-243" fmla="*/ 1208504 w 1416864"/>
              <a:gd name="connsiteY2-244" fmla="*/ 1040352 h 3449019"/>
              <a:gd name="connsiteX3-245" fmla="*/ 1416864 w 1416864"/>
              <a:gd name="connsiteY3-246" fmla="*/ 195755 h 3449019"/>
              <a:gd name="connsiteX4-247" fmla="*/ 413307 w 1416864"/>
              <a:gd name="connsiteY4-248" fmla="*/ 3142175 h 3449019"/>
              <a:gd name="connsiteX0-249" fmla="*/ 0 w 1416864"/>
              <a:gd name="connsiteY0-250" fmla="*/ 3449019 h 3449019"/>
              <a:gd name="connsiteX1-251" fmla="*/ 1331299 w 1416864"/>
              <a:gd name="connsiteY1-252" fmla="*/ 0 h 3449019"/>
              <a:gd name="connsiteX2-253" fmla="*/ 1208504 w 1416864"/>
              <a:gd name="connsiteY2-254" fmla="*/ 1040352 h 3449019"/>
              <a:gd name="connsiteX3-255" fmla="*/ 1416864 w 1416864"/>
              <a:gd name="connsiteY3-256" fmla="*/ 195755 h 3449019"/>
              <a:gd name="connsiteX4-257" fmla="*/ 413307 w 1416864"/>
              <a:gd name="connsiteY4-258" fmla="*/ 3142175 h 34490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16864" h="3449019">
                <a:moveTo>
                  <a:pt x="0" y="3449019"/>
                </a:moveTo>
                <a:lnTo>
                  <a:pt x="1331299" y="0"/>
                </a:lnTo>
                <a:lnTo>
                  <a:pt x="1208504" y="1040352"/>
                </a:lnTo>
                <a:lnTo>
                  <a:pt x="1416864" y="195755"/>
                </a:lnTo>
                <a:cubicBezTo>
                  <a:pt x="1124019" y="1230031"/>
                  <a:pt x="747826" y="2160035"/>
                  <a:pt x="413307" y="3142175"/>
                </a:cubicBezTo>
              </a:path>
            </a:pathLst>
          </a:cu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45058" name="Picture 2"/>
          <p:cNvPicPr>
            <a:picLocks noChangeAspect="1" noChangeArrowheads="1"/>
          </p:cNvPicPr>
          <p:nvPr/>
        </p:nvPicPr>
        <p:blipFill>
          <a:blip r:embed="rId5" cstate="print"/>
          <a:srcRect/>
          <a:stretch>
            <a:fillRect/>
          </a:stretch>
        </p:blipFill>
        <p:spPr bwMode="auto">
          <a:xfrm rot="933472">
            <a:off x="6021162" y="2255197"/>
            <a:ext cx="442459" cy="4009723"/>
          </a:xfrm>
          <a:prstGeom prst="rect">
            <a:avLst/>
          </a:prstGeom>
          <a:noFill/>
          <a:ln w="9525">
            <a:noFill/>
            <a:miter lim="800000"/>
            <a:headEnd/>
            <a:tailEnd/>
          </a:ln>
          <a:effectLst/>
        </p:spPr>
      </p:pic>
      <p:pic>
        <p:nvPicPr>
          <p:cNvPr id="27649" name="Picture 1"/>
          <p:cNvPicPr>
            <a:picLocks noChangeAspect="1" noChangeArrowheads="1"/>
          </p:cNvPicPr>
          <p:nvPr/>
        </p:nvPicPr>
        <p:blipFill>
          <a:blip r:embed="rId6" cstate="print"/>
          <a:srcRect/>
          <a:stretch>
            <a:fillRect/>
          </a:stretch>
        </p:blipFill>
        <p:spPr bwMode="auto">
          <a:xfrm>
            <a:off x="5850257" y="2111585"/>
            <a:ext cx="323850" cy="558430"/>
          </a:xfrm>
          <a:prstGeom prst="rect">
            <a:avLst/>
          </a:prstGeom>
          <a:noFill/>
          <a:ln w="9525">
            <a:noFill/>
            <a:miter lim="800000"/>
            <a:headEnd/>
            <a:tailEnd/>
          </a:ln>
          <a:effectLst/>
        </p:spPr>
      </p:pic>
      <p:sp>
        <p:nvSpPr>
          <p:cNvPr id="37" name="矩形 60"/>
          <p:cNvSpPr/>
          <p:nvPr/>
        </p:nvSpPr>
        <p:spPr>
          <a:xfrm rot="10800000">
            <a:off x="4890615" y="1343848"/>
            <a:ext cx="1792935" cy="4546500"/>
          </a:xfrm>
          <a:custGeom>
            <a:avLst/>
            <a:gdLst>
              <a:gd name="connsiteX0" fmla="*/ 0 w 5360656"/>
              <a:gd name="connsiteY0" fmla="*/ 0 h 3527979"/>
              <a:gd name="connsiteX1" fmla="*/ 5360656 w 5360656"/>
              <a:gd name="connsiteY1" fmla="*/ 0 h 3527979"/>
              <a:gd name="connsiteX2" fmla="*/ 5360656 w 5360656"/>
              <a:gd name="connsiteY2" fmla="*/ 3527979 h 3527979"/>
              <a:gd name="connsiteX3" fmla="*/ 0 w 5360656"/>
              <a:gd name="connsiteY3" fmla="*/ 3527979 h 3527979"/>
              <a:gd name="connsiteX4" fmla="*/ 0 w 5360656"/>
              <a:gd name="connsiteY4" fmla="*/ 0 h 3527979"/>
              <a:gd name="connsiteX0-1" fmla="*/ 0 w 6671082"/>
              <a:gd name="connsiteY0-2" fmla="*/ 0 h 3527979"/>
              <a:gd name="connsiteX1-3" fmla="*/ 6671082 w 6671082"/>
              <a:gd name="connsiteY1-4" fmla="*/ 20156 h 3527979"/>
              <a:gd name="connsiteX2-5" fmla="*/ 5360656 w 6671082"/>
              <a:gd name="connsiteY2-6" fmla="*/ 3527979 h 3527979"/>
              <a:gd name="connsiteX3-7" fmla="*/ 0 w 6671082"/>
              <a:gd name="connsiteY3-8" fmla="*/ 3527979 h 3527979"/>
              <a:gd name="connsiteX4-9" fmla="*/ 0 w 6671082"/>
              <a:gd name="connsiteY4-10" fmla="*/ 0 h 3527979"/>
              <a:gd name="connsiteX0-11" fmla="*/ 1616107 w 6671082"/>
              <a:gd name="connsiteY0-12" fmla="*/ 261755 h 3507823"/>
              <a:gd name="connsiteX1-13" fmla="*/ 6671082 w 6671082"/>
              <a:gd name="connsiteY1-14" fmla="*/ 0 h 3507823"/>
              <a:gd name="connsiteX2-15" fmla="*/ 5360656 w 6671082"/>
              <a:gd name="connsiteY2-16" fmla="*/ 3507823 h 3507823"/>
              <a:gd name="connsiteX3-17" fmla="*/ 0 w 6671082"/>
              <a:gd name="connsiteY3-18" fmla="*/ 3507823 h 3507823"/>
              <a:gd name="connsiteX4-19" fmla="*/ 1616107 w 6671082"/>
              <a:gd name="connsiteY4-20" fmla="*/ 261755 h 3507823"/>
              <a:gd name="connsiteX0-21" fmla="*/ 1723848 w 6671082"/>
              <a:gd name="connsiteY0-22" fmla="*/ 0 h 3521647"/>
              <a:gd name="connsiteX1-23" fmla="*/ 6671082 w 6671082"/>
              <a:gd name="connsiteY1-24" fmla="*/ 13824 h 3521647"/>
              <a:gd name="connsiteX2-25" fmla="*/ 5360656 w 6671082"/>
              <a:gd name="connsiteY2-26" fmla="*/ 3521647 h 3521647"/>
              <a:gd name="connsiteX3-27" fmla="*/ 0 w 6671082"/>
              <a:gd name="connsiteY3-28" fmla="*/ 3521647 h 3521647"/>
              <a:gd name="connsiteX4-29" fmla="*/ 1723848 w 6671082"/>
              <a:gd name="connsiteY4-30" fmla="*/ 0 h 3521647"/>
              <a:gd name="connsiteX0-31" fmla="*/ 1346756 w 6671082"/>
              <a:gd name="connsiteY0-32" fmla="*/ 13733 h 3507823"/>
              <a:gd name="connsiteX1-33" fmla="*/ 6671082 w 6671082"/>
              <a:gd name="connsiteY1-34" fmla="*/ 0 h 3507823"/>
              <a:gd name="connsiteX2-35" fmla="*/ 5360656 w 6671082"/>
              <a:gd name="connsiteY2-36" fmla="*/ 3507823 h 3507823"/>
              <a:gd name="connsiteX3-37" fmla="*/ 0 w 6671082"/>
              <a:gd name="connsiteY3-38" fmla="*/ 3507823 h 3507823"/>
              <a:gd name="connsiteX4-39" fmla="*/ 1346756 w 6671082"/>
              <a:gd name="connsiteY4-40" fmla="*/ 13733 h 3507823"/>
              <a:gd name="connsiteX0-41" fmla="*/ 1310842 w 6671082"/>
              <a:gd name="connsiteY0-42" fmla="*/ 0 h 3521647"/>
              <a:gd name="connsiteX1-43" fmla="*/ 6671082 w 6671082"/>
              <a:gd name="connsiteY1-44" fmla="*/ 13824 h 3521647"/>
              <a:gd name="connsiteX2-45" fmla="*/ 5360656 w 6671082"/>
              <a:gd name="connsiteY2-46" fmla="*/ 3521647 h 3521647"/>
              <a:gd name="connsiteX3-47" fmla="*/ 0 w 6671082"/>
              <a:gd name="connsiteY3-48" fmla="*/ 3521647 h 3521647"/>
              <a:gd name="connsiteX4-49" fmla="*/ 1310842 w 6671082"/>
              <a:gd name="connsiteY4-50" fmla="*/ 0 h 3521647"/>
              <a:gd name="connsiteX0-51" fmla="*/ 22436219 w 27796459"/>
              <a:gd name="connsiteY0-52" fmla="*/ 0 h 3521647"/>
              <a:gd name="connsiteX1-53" fmla="*/ 27796459 w 27796459"/>
              <a:gd name="connsiteY1-54" fmla="*/ 13824 h 3521647"/>
              <a:gd name="connsiteX2-55" fmla="*/ 26486033 w 27796459"/>
              <a:gd name="connsiteY2-56" fmla="*/ 3521647 h 3521647"/>
              <a:gd name="connsiteX3-57" fmla="*/ 0 w 27796459"/>
              <a:gd name="connsiteY3-58" fmla="*/ 3507868 h 3521647"/>
              <a:gd name="connsiteX4-59" fmla="*/ 22436219 w 27796459"/>
              <a:gd name="connsiteY4-60" fmla="*/ 0 h 3521647"/>
              <a:gd name="connsiteX0-61" fmla="*/ 20490454 w 27796459"/>
              <a:gd name="connsiteY0-62" fmla="*/ 27513 h 3507823"/>
              <a:gd name="connsiteX1-63" fmla="*/ 27796459 w 27796459"/>
              <a:gd name="connsiteY1-64" fmla="*/ 0 h 3507823"/>
              <a:gd name="connsiteX2-65" fmla="*/ 26486033 w 27796459"/>
              <a:gd name="connsiteY2-66" fmla="*/ 3507823 h 3507823"/>
              <a:gd name="connsiteX3-67" fmla="*/ 0 w 27796459"/>
              <a:gd name="connsiteY3-68" fmla="*/ 3494044 h 3507823"/>
              <a:gd name="connsiteX4-69" fmla="*/ 20490454 w 27796459"/>
              <a:gd name="connsiteY4-70" fmla="*/ 27513 h 3507823"/>
              <a:gd name="connsiteX0-71" fmla="*/ 20490454 w 27796459"/>
              <a:gd name="connsiteY0-72" fmla="*/ 27513 h 3494044"/>
              <a:gd name="connsiteX1-73" fmla="*/ 27796459 w 27796459"/>
              <a:gd name="connsiteY1-74" fmla="*/ 0 h 3494044"/>
              <a:gd name="connsiteX2-75" fmla="*/ 6750474 w 27796459"/>
              <a:gd name="connsiteY2-76" fmla="*/ 3466485 h 3494044"/>
              <a:gd name="connsiteX3-77" fmla="*/ 0 w 27796459"/>
              <a:gd name="connsiteY3-78" fmla="*/ 3494044 h 3494044"/>
              <a:gd name="connsiteX4-79" fmla="*/ 20490454 w 27796459"/>
              <a:gd name="connsiteY4-80" fmla="*/ 27513 h 3494044"/>
              <a:gd name="connsiteX0-81" fmla="*/ 20490454 w 27796459"/>
              <a:gd name="connsiteY0-82" fmla="*/ 27513 h 3494044"/>
              <a:gd name="connsiteX1-83" fmla="*/ 27796459 w 27796459"/>
              <a:gd name="connsiteY1-84" fmla="*/ 0 h 3494044"/>
              <a:gd name="connsiteX2-85" fmla="*/ 7862342 w 27796459"/>
              <a:gd name="connsiteY2-86" fmla="*/ 3480265 h 3494044"/>
              <a:gd name="connsiteX3-87" fmla="*/ 0 w 27796459"/>
              <a:gd name="connsiteY3-88" fmla="*/ 3494044 h 3494044"/>
              <a:gd name="connsiteX4-89" fmla="*/ 20490454 w 27796459"/>
              <a:gd name="connsiteY4-90" fmla="*/ 27513 h 34940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796459" h="3494044">
                <a:moveTo>
                  <a:pt x="20490454" y="27513"/>
                </a:moveTo>
                <a:lnTo>
                  <a:pt x="27796459" y="0"/>
                </a:lnTo>
                <a:lnTo>
                  <a:pt x="7862342" y="3480265"/>
                </a:lnTo>
                <a:lnTo>
                  <a:pt x="0" y="3494044"/>
                </a:lnTo>
                <a:lnTo>
                  <a:pt x="20490454" y="27513"/>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文本框 20" descr="e7d195523061f1c02e66e4f24090f95771f2a25398b4c6a397210DEF3B34B42E7CAE3753A3E55670C5C5B393DCCD8D49F265F3A29442F2D10D421F974AABEA3384308323DA72972389F1817D14B0E600C905722F95888680A2003AA7764CC5221372258E07C66E53ED8532276EE64BBD32CD1B9016CCA8AB9AFE97395AAF2A4C29C48CD06D4DB1DCF6E6D230C549EE04"/>
          <p:cNvSpPr txBox="1"/>
          <p:nvPr/>
        </p:nvSpPr>
        <p:spPr>
          <a:xfrm>
            <a:off x="6313205" y="2947408"/>
            <a:ext cx="5269392" cy="1138773"/>
          </a:xfrm>
          <a:prstGeom prst="rect">
            <a:avLst/>
          </a:prstGeom>
          <a:noFill/>
        </p:spPr>
        <p:txBody>
          <a:bodyPr wrap="none" rtlCol="0">
            <a:spAutoFit/>
          </a:bodyPr>
          <a:lstStyle/>
          <a:p>
            <a:pPr algn="ctr"/>
            <a:r>
              <a:rPr kumimoji="1" lang="zh-CN" altLang="en-US" sz="4000" b="1" dirty="0">
                <a:solidFill>
                  <a:srgbClr val="142E6E"/>
                </a:solidFill>
                <a:latin typeface="微软雅黑" panose="020B0503020204020204" charset="-122"/>
                <a:ea typeface="微软雅黑" panose="020B0503020204020204" charset="-122"/>
                <a:cs typeface="微软雅黑" panose="020B0503020204020204" charset="-122"/>
              </a:rPr>
              <a:t>智慧路政 科技治超</a:t>
            </a:r>
            <a:r>
              <a:rPr kumimoji="1" lang="en-US" altLang="zh-CN" sz="4000" b="1" dirty="0">
                <a:solidFill>
                  <a:srgbClr val="142E6E"/>
                </a:solidFill>
                <a:latin typeface="微软雅黑" panose="020B0503020204020204" charset="-122"/>
                <a:ea typeface="微软雅黑" panose="020B0503020204020204" charset="-122"/>
                <a:cs typeface="微软雅黑" panose="020B0503020204020204" charset="-122"/>
              </a:rPr>
              <a:t>   </a:t>
            </a:r>
          </a:p>
          <a:p>
            <a:pPr algn="ctr" fontAlgn="base">
              <a:spcBef>
                <a:spcPct val="0"/>
              </a:spcBef>
              <a:spcAft>
                <a:spcPct val="0"/>
              </a:spcAft>
            </a:pPr>
            <a:r>
              <a:rPr kumimoji="1" lang="en-US" altLang="zh-CN" sz="2800" b="1" dirty="0">
                <a:solidFill>
                  <a:srgbClr val="142E6E"/>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142E6E"/>
                </a:solidFill>
                <a:latin typeface="微软雅黑" panose="020B0503020204020204" charset="-122"/>
                <a:ea typeface="微软雅黑" panose="020B0503020204020204" charset="-122"/>
                <a:cs typeface="微软雅黑" panose="020B0503020204020204" charset="-122"/>
              </a:rPr>
              <a:t>省级治超信息综合管理平台</a:t>
            </a:r>
            <a:endParaRPr kumimoji="1" lang="en-US" altLang="zh-CN" sz="2800" b="1" dirty="0">
              <a:solidFill>
                <a:srgbClr val="142E6E"/>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3415896" cy="483903"/>
          </a:xfrm>
          <a:prstGeom prst="rect">
            <a:avLst/>
          </a:prstGeom>
          <a:ln>
            <a:noFill/>
          </a:ln>
        </p:spPr>
        <p:txBody>
          <a:bodyPr vert="horz" lIns="91440" tIns="45720" rIns="91440" bIns="45720" rtlCol="0" anchor="b">
            <a:no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3000" dirty="0">
                <a:solidFill>
                  <a:schemeClr val="bg1"/>
                </a:solidFill>
                <a:latin typeface="微软雅黑" panose="020B0503020204020204" charset="-122"/>
                <a:ea typeface="微软雅黑" panose="020B0503020204020204" charset="-122"/>
                <a:sym typeface="微软雅黑" pitchFamily="34" charset="-122"/>
              </a:rPr>
              <a:t>平台应运而生</a:t>
            </a:r>
          </a:p>
        </p:txBody>
      </p:sp>
      <p:sp>
        <p:nvSpPr>
          <p:cNvPr id="12" name="梯形 11"/>
          <p:cNvSpPr/>
          <p:nvPr/>
        </p:nvSpPr>
        <p:spPr>
          <a:xfrm rot="7189576">
            <a:off x="-97957" y="3926852"/>
            <a:ext cx="4455870" cy="562707"/>
          </a:xfrm>
          <a:prstGeom prst="trapezoid">
            <a:avLst>
              <a:gd name="adj" fmla="val 174695"/>
            </a:avLst>
          </a:prstGeom>
          <a:solidFill>
            <a:srgbClr val="109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梯形 12"/>
          <p:cNvSpPr/>
          <p:nvPr/>
        </p:nvSpPr>
        <p:spPr>
          <a:xfrm rot="14410424" flipH="1">
            <a:off x="1628451" y="3926850"/>
            <a:ext cx="4455870" cy="562707"/>
          </a:xfrm>
          <a:prstGeom prst="trapezoid">
            <a:avLst>
              <a:gd name="adj" fmla="val 174695"/>
            </a:avLst>
          </a:prstGeom>
          <a:solidFill>
            <a:srgbClr val="8CC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梯形 14"/>
          <p:cNvSpPr/>
          <p:nvPr/>
        </p:nvSpPr>
        <p:spPr>
          <a:xfrm>
            <a:off x="762238" y="5436900"/>
            <a:ext cx="4455870" cy="562707"/>
          </a:xfrm>
          <a:prstGeom prst="trapezoid">
            <a:avLst>
              <a:gd name="adj" fmla="val 174695"/>
            </a:avLst>
          </a:prstGeom>
          <a:solidFill>
            <a:srgbClr val="E69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21"/>
          <p:cNvSpPr txBox="1"/>
          <p:nvPr/>
        </p:nvSpPr>
        <p:spPr>
          <a:xfrm rot="17953345">
            <a:off x="955698" y="3939838"/>
            <a:ext cx="2449822" cy="400110"/>
          </a:xfrm>
          <a:prstGeom prst="rect">
            <a:avLst/>
          </a:prstGeom>
          <a:noFill/>
        </p:spPr>
        <p:txBody>
          <a:bodyPr wrap="square" rtlCol="0">
            <a:spAutoFit/>
          </a:bodyPr>
          <a:lstStyle/>
          <a:p>
            <a:r>
              <a:rPr lang="zh-CN" altLang="en-US" sz="2000" b="1" dirty="0">
                <a:solidFill>
                  <a:schemeClr val="bg1"/>
                </a:solidFill>
              </a:rPr>
              <a:t>优质品牌  一流服务</a:t>
            </a:r>
          </a:p>
        </p:txBody>
      </p:sp>
      <p:sp>
        <p:nvSpPr>
          <p:cNvPr id="17" name="文本框 22"/>
          <p:cNvSpPr txBox="1"/>
          <p:nvPr/>
        </p:nvSpPr>
        <p:spPr>
          <a:xfrm rot="3561281">
            <a:off x="2547061" y="4185283"/>
            <a:ext cx="2767653" cy="369332"/>
          </a:xfrm>
          <a:prstGeom prst="rect">
            <a:avLst/>
          </a:prstGeom>
          <a:noFill/>
        </p:spPr>
        <p:txBody>
          <a:bodyPr wrap="square" rtlCol="0">
            <a:spAutoFit/>
          </a:bodyPr>
          <a:lstStyle/>
          <a:p>
            <a:r>
              <a:rPr lang="zh-CN" altLang="en-US" sz="1800" b="1" dirty="0">
                <a:solidFill>
                  <a:schemeClr val="bg1"/>
                </a:solidFill>
              </a:rPr>
              <a:t>大数据</a:t>
            </a:r>
            <a:r>
              <a:rPr lang="en-US" altLang="zh-CN" sz="1800" b="1" dirty="0" err="1">
                <a:solidFill>
                  <a:schemeClr val="bg1"/>
                </a:solidFill>
              </a:rPr>
              <a:t>hadoop</a:t>
            </a:r>
            <a:r>
              <a:rPr lang="zh-CN" altLang="en-US" sz="1800" b="1" dirty="0">
                <a:solidFill>
                  <a:schemeClr val="bg1"/>
                </a:solidFill>
              </a:rPr>
              <a:t>技术架构</a:t>
            </a:r>
          </a:p>
        </p:txBody>
      </p:sp>
      <p:sp>
        <p:nvSpPr>
          <p:cNvPr id="18" name="文本框 23"/>
          <p:cNvSpPr txBox="1"/>
          <p:nvPr/>
        </p:nvSpPr>
        <p:spPr>
          <a:xfrm>
            <a:off x="2058973" y="5508392"/>
            <a:ext cx="2304904" cy="400110"/>
          </a:xfrm>
          <a:prstGeom prst="rect">
            <a:avLst/>
          </a:prstGeom>
          <a:noFill/>
        </p:spPr>
        <p:txBody>
          <a:bodyPr wrap="square" rtlCol="0">
            <a:spAutoFit/>
          </a:bodyPr>
          <a:lstStyle/>
          <a:p>
            <a:r>
              <a:rPr lang="zh-CN" altLang="en-US" sz="2000" b="1" dirty="0">
                <a:solidFill>
                  <a:schemeClr val="bg1"/>
                </a:solidFill>
              </a:rPr>
              <a:t>动态称重 </a:t>
            </a:r>
            <a:r>
              <a:rPr lang="en-US" altLang="zh-CN" sz="2000" b="1" dirty="0">
                <a:solidFill>
                  <a:schemeClr val="bg1"/>
                </a:solidFill>
              </a:rPr>
              <a:t>NO.1</a:t>
            </a:r>
            <a:endParaRPr lang="zh-CN" altLang="en-US" sz="2000" b="1" dirty="0">
              <a:solidFill>
                <a:schemeClr val="bg1"/>
              </a:solidFill>
            </a:endParaRPr>
          </a:p>
        </p:txBody>
      </p:sp>
      <p:pic>
        <p:nvPicPr>
          <p:cNvPr id="19" name="Picture 2"/>
          <p:cNvPicPr>
            <a:picLocks noChangeAspect="1" noChangeArrowheads="1"/>
          </p:cNvPicPr>
          <p:nvPr/>
        </p:nvPicPr>
        <p:blipFill>
          <a:blip r:embed="rId4" cstate="print"/>
          <a:srcRect/>
          <a:stretch>
            <a:fillRect/>
          </a:stretch>
        </p:blipFill>
        <p:spPr bwMode="auto">
          <a:xfrm>
            <a:off x="2369566" y="4086502"/>
            <a:ext cx="1142149" cy="1009959"/>
          </a:xfrm>
          <a:prstGeom prst="rect">
            <a:avLst/>
          </a:prstGeom>
          <a:noFill/>
          <a:ln w="9525">
            <a:noFill/>
            <a:miter lim="800000"/>
            <a:headEnd/>
            <a:tailEnd/>
          </a:ln>
          <a:effectLst/>
        </p:spPr>
      </p:pic>
      <p:sp>
        <p:nvSpPr>
          <p:cNvPr id="20" name="椭圆 3"/>
          <p:cNvSpPr>
            <a:spLocks noChangeArrowheads="1"/>
          </p:cNvSpPr>
          <p:nvPr/>
        </p:nvSpPr>
        <p:spPr bwMode="auto">
          <a:xfrm>
            <a:off x="7697149" y="2866217"/>
            <a:ext cx="2578100" cy="2578100"/>
          </a:xfrm>
          <a:prstGeom prst="ellipse">
            <a:avLst/>
          </a:prstGeom>
          <a:solidFill>
            <a:srgbClr val="009999"/>
          </a:solidFill>
          <a:ln w="9525">
            <a:noFill/>
            <a:round/>
            <a:headEnd/>
            <a:tailEnd/>
          </a:ln>
        </p:spPr>
        <p:txBody>
          <a:bodyPr anchor="ctr"/>
          <a:lstStyle/>
          <a:p>
            <a:pPr algn="ctr" eaLnBrk="1" hangingPunct="1">
              <a:buFont typeface="Arial" pitchFamily="34" charset="0"/>
              <a:buNone/>
            </a:pPr>
            <a:endParaRPr lang="zh-CN" altLang="zh-CN">
              <a:solidFill>
                <a:srgbClr val="FFFFFF"/>
              </a:solidFill>
              <a:latin typeface="宋体" pitchFamily="2" charset="-122"/>
              <a:ea typeface="宋体" pitchFamily="2" charset="-122"/>
              <a:sym typeface="宋体" pitchFamily="2" charset="-122"/>
            </a:endParaRPr>
          </a:p>
        </p:txBody>
      </p:sp>
      <p:sp>
        <p:nvSpPr>
          <p:cNvPr id="21" name="椭圆 4"/>
          <p:cNvSpPr>
            <a:spLocks noChangeArrowheads="1"/>
          </p:cNvSpPr>
          <p:nvPr/>
        </p:nvSpPr>
        <p:spPr bwMode="auto">
          <a:xfrm>
            <a:off x="7439974" y="2598569"/>
            <a:ext cx="3092450" cy="3092450"/>
          </a:xfrm>
          <a:prstGeom prst="ellipse">
            <a:avLst/>
          </a:prstGeom>
          <a:noFill/>
          <a:ln w="25400">
            <a:solidFill>
              <a:srgbClr val="009999"/>
            </a:solidFill>
            <a:miter lim="800000"/>
            <a:headEnd/>
            <a:tailEnd/>
          </a:ln>
        </p:spPr>
        <p:txBody>
          <a:bodyPr anchor="ctr"/>
          <a:lstStyle/>
          <a:p>
            <a:pPr algn="ctr" eaLnBrk="1" hangingPunct="1">
              <a:buFont typeface="Arial" pitchFamily="34" charset="0"/>
              <a:buNone/>
            </a:pPr>
            <a:endParaRPr lang="zh-CN" altLang="zh-CN">
              <a:solidFill>
                <a:srgbClr val="FFFFFF"/>
              </a:solidFill>
              <a:latin typeface="宋体" pitchFamily="2" charset="-122"/>
              <a:ea typeface="宋体" pitchFamily="2" charset="-122"/>
              <a:sym typeface="宋体" pitchFamily="2" charset="-122"/>
            </a:endParaRPr>
          </a:p>
        </p:txBody>
      </p:sp>
      <p:sp>
        <p:nvSpPr>
          <p:cNvPr id="25" name="椭圆 5"/>
          <p:cNvSpPr>
            <a:spLocks noChangeArrowheads="1"/>
          </p:cNvSpPr>
          <p:nvPr/>
        </p:nvSpPr>
        <p:spPr bwMode="auto">
          <a:xfrm>
            <a:off x="7183130" y="2393142"/>
            <a:ext cx="3524250" cy="3524250"/>
          </a:xfrm>
          <a:prstGeom prst="ellipse">
            <a:avLst/>
          </a:prstGeom>
          <a:noFill/>
          <a:ln w="25400">
            <a:solidFill>
              <a:srgbClr val="009999"/>
            </a:solidFill>
            <a:miter lim="800000"/>
            <a:headEnd/>
            <a:tailEnd/>
          </a:ln>
        </p:spPr>
        <p:txBody>
          <a:bodyPr anchor="ctr"/>
          <a:lstStyle/>
          <a:p>
            <a:pPr algn="ctr" eaLnBrk="1" hangingPunct="1">
              <a:buFont typeface="Arial" pitchFamily="34" charset="0"/>
              <a:buNone/>
            </a:pPr>
            <a:endParaRPr lang="zh-CN" altLang="zh-CN">
              <a:solidFill>
                <a:srgbClr val="FFFFFF"/>
              </a:solidFill>
              <a:latin typeface="宋体" pitchFamily="2" charset="-122"/>
              <a:ea typeface="宋体" pitchFamily="2" charset="-122"/>
              <a:sym typeface="宋体" pitchFamily="2" charset="-122"/>
            </a:endParaRPr>
          </a:p>
        </p:txBody>
      </p:sp>
      <p:sp>
        <p:nvSpPr>
          <p:cNvPr id="26" name="TextBox 49"/>
          <p:cNvSpPr>
            <a:spLocks noChangeArrowheads="1"/>
          </p:cNvSpPr>
          <p:nvPr/>
        </p:nvSpPr>
        <p:spPr bwMode="auto">
          <a:xfrm>
            <a:off x="7918460" y="3709193"/>
            <a:ext cx="2015119"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CN" altLang="en-US" sz="2400" dirty="0">
                <a:solidFill>
                  <a:srgbClr val="FFFF00"/>
                </a:solidFill>
                <a:latin typeface="华文琥珀" pitchFamily="2" charset="-122"/>
                <a:ea typeface="华文琥珀" pitchFamily="2" charset="-122"/>
                <a:sym typeface="微软雅黑" pitchFamily="34" charset="-122"/>
              </a:rPr>
              <a:t>省级治超综合管理平台</a:t>
            </a:r>
            <a:endParaRPr lang="en-US" sz="2400" dirty="0">
              <a:solidFill>
                <a:srgbClr val="FFFF00"/>
              </a:solidFill>
              <a:latin typeface="华文琥珀" pitchFamily="2" charset="-122"/>
              <a:ea typeface="华文琥珀" pitchFamily="2" charset="-122"/>
              <a:sym typeface="微软雅黑" pitchFamily="34" charset="-122"/>
            </a:endParaRPr>
          </a:p>
        </p:txBody>
      </p:sp>
      <p:grpSp>
        <p:nvGrpSpPr>
          <p:cNvPr id="27" name="组合 54"/>
          <p:cNvGrpSpPr>
            <a:grpSpLocks/>
          </p:cNvGrpSpPr>
          <p:nvPr/>
        </p:nvGrpSpPr>
        <p:grpSpPr bwMode="auto">
          <a:xfrm>
            <a:off x="6632576" y="1780367"/>
            <a:ext cx="4702175" cy="4610100"/>
            <a:chOff x="0" y="0"/>
            <a:chExt cx="4702175" cy="4610100"/>
          </a:xfrm>
        </p:grpSpPr>
        <p:sp>
          <p:nvSpPr>
            <p:cNvPr id="28" name="椭圆 6"/>
            <p:cNvSpPr>
              <a:spLocks noChangeArrowheads="1"/>
            </p:cNvSpPr>
            <p:nvPr/>
          </p:nvSpPr>
          <p:spPr bwMode="auto">
            <a:xfrm>
              <a:off x="0" y="1690687"/>
              <a:ext cx="1373188" cy="1373188"/>
            </a:xfrm>
            <a:prstGeom prst="ellipse">
              <a:avLst/>
            </a:prstGeom>
            <a:solidFill>
              <a:srgbClr val="5BC5D3"/>
            </a:solidFill>
            <a:ln w="9525">
              <a:noFill/>
              <a:round/>
              <a:headEnd/>
              <a:tailEnd/>
            </a:ln>
          </p:spPr>
          <p:txBody>
            <a:bodyPr anchor="ctr"/>
            <a:lstStyle/>
            <a:p>
              <a:pPr algn="ctr" eaLnBrk="1" hangingPunct="1">
                <a:buFont typeface="Arial" pitchFamily="34" charset="0"/>
                <a:buNone/>
              </a:pPr>
              <a:endParaRPr lang="zh-CN" altLang="zh-CN">
                <a:solidFill>
                  <a:srgbClr val="FFFFFF"/>
                </a:solidFill>
                <a:latin typeface="宋体" pitchFamily="2" charset="-122"/>
                <a:ea typeface="宋体" pitchFamily="2" charset="-122"/>
                <a:sym typeface="宋体" pitchFamily="2" charset="-122"/>
              </a:endParaRPr>
            </a:p>
          </p:txBody>
        </p:sp>
        <p:sp>
          <p:nvSpPr>
            <p:cNvPr id="29" name="椭圆 7"/>
            <p:cNvSpPr>
              <a:spLocks noChangeArrowheads="1"/>
            </p:cNvSpPr>
            <p:nvPr/>
          </p:nvSpPr>
          <p:spPr bwMode="auto">
            <a:xfrm>
              <a:off x="1654175" y="0"/>
              <a:ext cx="1373188" cy="1373187"/>
            </a:xfrm>
            <a:prstGeom prst="ellipse">
              <a:avLst/>
            </a:prstGeom>
            <a:solidFill>
              <a:srgbClr val="0896BE"/>
            </a:solidFill>
            <a:ln w="9525">
              <a:noFill/>
              <a:round/>
              <a:headEnd/>
              <a:tailEnd/>
            </a:ln>
          </p:spPr>
          <p:txBody>
            <a:bodyPr anchor="ctr"/>
            <a:lstStyle/>
            <a:p>
              <a:pPr algn="ctr" eaLnBrk="1" hangingPunct="1">
                <a:buFont typeface="Arial" pitchFamily="34" charset="0"/>
                <a:buNone/>
              </a:pPr>
              <a:endParaRPr lang="zh-CN" altLang="zh-CN">
                <a:solidFill>
                  <a:srgbClr val="FFFFFF"/>
                </a:solidFill>
                <a:latin typeface="宋体" pitchFamily="2" charset="-122"/>
                <a:ea typeface="宋体" pitchFamily="2" charset="-122"/>
                <a:sym typeface="宋体" pitchFamily="2" charset="-122"/>
              </a:endParaRPr>
            </a:p>
          </p:txBody>
        </p:sp>
        <p:sp>
          <p:nvSpPr>
            <p:cNvPr id="30" name="椭圆 8"/>
            <p:cNvSpPr>
              <a:spLocks noChangeArrowheads="1"/>
            </p:cNvSpPr>
            <p:nvPr/>
          </p:nvSpPr>
          <p:spPr bwMode="auto">
            <a:xfrm>
              <a:off x="3327400" y="1690687"/>
              <a:ext cx="1374775" cy="1373188"/>
            </a:xfrm>
            <a:prstGeom prst="ellipse">
              <a:avLst/>
            </a:prstGeom>
            <a:solidFill>
              <a:srgbClr val="4AC5A7"/>
            </a:solidFill>
            <a:ln w="9525">
              <a:noFill/>
              <a:round/>
              <a:headEnd/>
              <a:tailEnd/>
            </a:ln>
          </p:spPr>
          <p:txBody>
            <a:bodyPr anchor="ctr"/>
            <a:lstStyle/>
            <a:p>
              <a:pPr algn="ctr" eaLnBrk="1" hangingPunct="1">
                <a:buFont typeface="Arial" pitchFamily="34" charset="0"/>
                <a:buNone/>
              </a:pPr>
              <a:endParaRPr lang="zh-CN" altLang="zh-CN">
                <a:solidFill>
                  <a:srgbClr val="FFFFFF"/>
                </a:solidFill>
                <a:latin typeface="宋体" pitchFamily="2" charset="-122"/>
                <a:ea typeface="宋体" pitchFamily="2" charset="-122"/>
                <a:sym typeface="宋体" pitchFamily="2" charset="-122"/>
              </a:endParaRPr>
            </a:p>
          </p:txBody>
        </p:sp>
        <p:sp>
          <p:nvSpPr>
            <p:cNvPr id="31" name="椭圆 9"/>
            <p:cNvSpPr>
              <a:spLocks noChangeArrowheads="1"/>
            </p:cNvSpPr>
            <p:nvPr/>
          </p:nvSpPr>
          <p:spPr bwMode="auto">
            <a:xfrm>
              <a:off x="1689100" y="3236912"/>
              <a:ext cx="1373188" cy="1373188"/>
            </a:xfrm>
            <a:prstGeom prst="ellipse">
              <a:avLst/>
            </a:prstGeom>
            <a:solidFill>
              <a:srgbClr val="7EAA2E"/>
            </a:solidFill>
            <a:ln w="9525">
              <a:noFill/>
              <a:round/>
              <a:headEnd/>
              <a:tailEnd/>
            </a:ln>
          </p:spPr>
          <p:txBody>
            <a:bodyPr anchor="ctr"/>
            <a:lstStyle/>
            <a:p>
              <a:pPr algn="ctr" eaLnBrk="1" hangingPunct="1">
                <a:buFont typeface="Arial" pitchFamily="34" charset="0"/>
                <a:buNone/>
              </a:pPr>
              <a:endParaRPr lang="zh-CN" altLang="zh-CN">
                <a:solidFill>
                  <a:srgbClr val="FFFFFF"/>
                </a:solidFill>
                <a:latin typeface="宋体" pitchFamily="2" charset="-122"/>
                <a:ea typeface="宋体" pitchFamily="2" charset="-122"/>
                <a:sym typeface="宋体" pitchFamily="2" charset="-122"/>
              </a:endParaRPr>
            </a:p>
          </p:txBody>
        </p:sp>
        <p:sp>
          <p:nvSpPr>
            <p:cNvPr id="32" name="矩形 28"/>
            <p:cNvSpPr>
              <a:spLocks noChangeArrowheads="1"/>
            </p:cNvSpPr>
            <p:nvPr/>
          </p:nvSpPr>
          <p:spPr bwMode="auto">
            <a:xfrm>
              <a:off x="73150" y="1945804"/>
              <a:ext cx="1210589" cy="1107996"/>
            </a:xfrm>
            <a:prstGeom prst="rect">
              <a:avLst/>
            </a:prstGeom>
            <a:noFill/>
            <a:ln w="9525">
              <a:noFill/>
              <a:miter lim="800000"/>
              <a:headEnd/>
              <a:tailEnd/>
            </a:ln>
          </p:spPr>
          <p:txBody>
            <a:bodyPr wrap="none">
              <a:spAutoFit/>
            </a:bodyPr>
            <a:lstStyle/>
            <a:p>
              <a:pPr algn="ctr" eaLnBrk="1" hangingPunct="1">
                <a:buFont typeface="Arial" pitchFamily="34" charset="0"/>
                <a:buNone/>
              </a:pPr>
              <a:r>
                <a:rPr lang="zh-CN" altLang="en-US" sz="2000" dirty="0">
                  <a:solidFill>
                    <a:schemeClr val="bg1"/>
                  </a:solidFill>
                  <a:latin typeface="微软雅黑" pitchFamily="34" charset="-122"/>
                  <a:ea typeface="微软雅黑" pitchFamily="34" charset="-122"/>
                  <a:sym typeface="微软雅黑" pitchFamily="34" charset="-122"/>
                </a:rPr>
                <a:t>品牌保障</a:t>
              </a:r>
              <a:endParaRPr lang="en-US" altLang="zh-CN" sz="2000" dirty="0">
                <a:solidFill>
                  <a:schemeClr val="bg1"/>
                </a:solidFill>
                <a:latin typeface="微软雅黑" pitchFamily="34" charset="-122"/>
                <a:ea typeface="微软雅黑" pitchFamily="34" charset="-122"/>
                <a:sym typeface="微软雅黑" pitchFamily="34" charset="-122"/>
              </a:endParaRPr>
            </a:p>
            <a:p>
              <a:pPr algn="ctr" eaLnBrk="1" hangingPunct="1">
                <a:buFont typeface="Arial" pitchFamily="34" charset="0"/>
                <a:buNone/>
              </a:pPr>
              <a:r>
                <a:rPr lang="zh-CN" altLang="en-US" sz="2000" dirty="0">
                  <a:solidFill>
                    <a:schemeClr val="bg1"/>
                  </a:solidFill>
                  <a:latin typeface="微软雅黑" pitchFamily="34" charset="-122"/>
                  <a:ea typeface="微软雅黑" pitchFamily="34" charset="-122"/>
                  <a:sym typeface="微软雅黑" pitchFamily="34" charset="-122"/>
                </a:rPr>
                <a:t>售后服务</a:t>
              </a:r>
              <a:endParaRPr lang="en-US" altLang="zh-CN" sz="2000" dirty="0">
                <a:solidFill>
                  <a:schemeClr val="bg1"/>
                </a:solidFill>
                <a:latin typeface="微软雅黑" pitchFamily="34" charset="-122"/>
                <a:ea typeface="微软雅黑" pitchFamily="34" charset="-122"/>
                <a:sym typeface="微软雅黑" pitchFamily="34" charset="-122"/>
              </a:endParaRPr>
            </a:p>
            <a:p>
              <a:pPr algn="ctr" eaLnBrk="1" hangingPunct="1">
                <a:buFont typeface="Arial" pitchFamily="34" charset="0"/>
                <a:buNone/>
              </a:pPr>
              <a:endParaRPr lang="en-US" dirty="0">
                <a:solidFill>
                  <a:schemeClr val="bg1"/>
                </a:solidFill>
                <a:latin typeface="微软雅黑" pitchFamily="34" charset="-122"/>
                <a:ea typeface="微软雅黑" pitchFamily="34" charset="-122"/>
                <a:sym typeface="微软雅黑" pitchFamily="34" charset="-122"/>
              </a:endParaRPr>
            </a:p>
          </p:txBody>
        </p:sp>
        <p:sp>
          <p:nvSpPr>
            <p:cNvPr id="33" name="矩形 50"/>
            <p:cNvSpPr>
              <a:spLocks noChangeArrowheads="1"/>
            </p:cNvSpPr>
            <p:nvPr/>
          </p:nvSpPr>
          <p:spPr bwMode="auto">
            <a:xfrm>
              <a:off x="3409493" y="2000396"/>
              <a:ext cx="1210589" cy="707886"/>
            </a:xfrm>
            <a:prstGeom prst="rect">
              <a:avLst/>
            </a:prstGeom>
            <a:noFill/>
            <a:ln w="9525">
              <a:noFill/>
              <a:miter lim="800000"/>
              <a:headEnd/>
              <a:tailEnd/>
            </a:ln>
          </p:spPr>
          <p:txBody>
            <a:bodyPr wrap="none">
              <a:spAutoFit/>
            </a:bodyPr>
            <a:lstStyle/>
            <a:p>
              <a:pPr algn="ctr" eaLnBrk="1" hangingPunct="1">
                <a:buFont typeface="Arial" pitchFamily="34" charset="0"/>
                <a:buNone/>
              </a:pPr>
              <a:r>
                <a:rPr lang="zh-CN" altLang="en-US" sz="2000" dirty="0">
                  <a:solidFill>
                    <a:schemeClr val="bg1"/>
                  </a:solidFill>
                  <a:latin typeface="微软雅黑" pitchFamily="34" charset="-122"/>
                  <a:ea typeface="微软雅黑" pitchFamily="34" charset="-122"/>
                  <a:sym typeface="微软雅黑" pitchFamily="34" charset="-122"/>
                </a:rPr>
                <a:t>强大软件</a:t>
              </a:r>
              <a:br>
                <a:rPr lang="en-US" altLang="zh-CN" sz="2000" dirty="0">
                  <a:solidFill>
                    <a:schemeClr val="bg1"/>
                  </a:solidFill>
                  <a:latin typeface="微软雅黑" pitchFamily="34" charset="-122"/>
                  <a:ea typeface="微软雅黑" pitchFamily="34" charset="-122"/>
                  <a:sym typeface="微软雅黑" pitchFamily="34" charset="-122"/>
                </a:rPr>
              </a:br>
              <a:r>
                <a:rPr lang="zh-CN" altLang="en-US" sz="2000" dirty="0">
                  <a:solidFill>
                    <a:schemeClr val="bg1"/>
                  </a:solidFill>
                  <a:latin typeface="微软雅黑" pitchFamily="34" charset="-122"/>
                  <a:ea typeface="微软雅黑" pitchFamily="34" charset="-122"/>
                  <a:sym typeface="微软雅黑" pitchFamily="34" charset="-122"/>
                </a:rPr>
                <a:t>研发实力</a:t>
              </a:r>
              <a:endParaRPr lang="en-US" sz="2000" dirty="0">
                <a:solidFill>
                  <a:schemeClr val="bg1"/>
                </a:solidFill>
                <a:latin typeface="微软雅黑" pitchFamily="34" charset="-122"/>
                <a:ea typeface="微软雅黑" pitchFamily="34" charset="-122"/>
                <a:sym typeface="微软雅黑" pitchFamily="34" charset="-122"/>
              </a:endParaRPr>
            </a:p>
          </p:txBody>
        </p:sp>
        <p:sp>
          <p:nvSpPr>
            <p:cNvPr id="34" name="矩形 51"/>
            <p:cNvSpPr>
              <a:spLocks noChangeArrowheads="1"/>
            </p:cNvSpPr>
            <p:nvPr/>
          </p:nvSpPr>
          <p:spPr bwMode="auto">
            <a:xfrm>
              <a:off x="1763594" y="289620"/>
              <a:ext cx="1210589" cy="1107996"/>
            </a:xfrm>
            <a:prstGeom prst="rect">
              <a:avLst/>
            </a:prstGeom>
            <a:noFill/>
            <a:ln w="9525">
              <a:noFill/>
              <a:miter lim="800000"/>
              <a:headEnd/>
              <a:tailEnd/>
            </a:ln>
          </p:spPr>
          <p:txBody>
            <a:bodyPr wrap="none">
              <a:spAutoFit/>
            </a:bodyPr>
            <a:lstStyle/>
            <a:p>
              <a:pPr algn="ctr" eaLnBrk="1" hangingPunct="1">
                <a:buFont typeface="Arial" pitchFamily="34" charset="0"/>
                <a:buNone/>
              </a:pPr>
              <a:r>
                <a:rPr lang="zh-CN" altLang="en-US" sz="2000" dirty="0">
                  <a:solidFill>
                    <a:schemeClr val="bg1"/>
                  </a:solidFill>
                  <a:latin typeface="微软雅黑" pitchFamily="34" charset="-122"/>
                  <a:ea typeface="微软雅黑" pitchFamily="34" charset="-122"/>
                  <a:sym typeface="微软雅黑" pitchFamily="34" charset="-122"/>
                </a:rPr>
                <a:t>多年行业</a:t>
              </a:r>
              <a:br>
                <a:rPr lang="en-US" altLang="zh-CN" sz="2000" dirty="0">
                  <a:solidFill>
                    <a:schemeClr val="bg1"/>
                  </a:solidFill>
                  <a:latin typeface="微软雅黑" pitchFamily="34" charset="-122"/>
                  <a:ea typeface="微软雅黑" pitchFamily="34" charset="-122"/>
                  <a:sym typeface="微软雅黑" pitchFamily="34" charset="-122"/>
                </a:rPr>
              </a:br>
              <a:r>
                <a:rPr lang="zh-CN" altLang="en-US" sz="2000" dirty="0">
                  <a:solidFill>
                    <a:schemeClr val="bg1"/>
                  </a:solidFill>
                  <a:latin typeface="微软雅黑" pitchFamily="34" charset="-122"/>
                  <a:ea typeface="微软雅黑" pitchFamily="34" charset="-122"/>
                  <a:sym typeface="微软雅黑" pitchFamily="34" charset="-122"/>
                </a:rPr>
                <a:t>经验积累</a:t>
              </a:r>
              <a:endParaRPr lang="en-US" sz="2000" dirty="0">
                <a:solidFill>
                  <a:schemeClr val="bg1"/>
                </a:solidFill>
                <a:latin typeface="微软雅黑" pitchFamily="34" charset="-122"/>
                <a:ea typeface="微软雅黑" pitchFamily="34" charset="-122"/>
                <a:sym typeface="微软雅黑" pitchFamily="34" charset="-122"/>
              </a:endParaRPr>
            </a:p>
            <a:p>
              <a:pPr algn="ctr" eaLnBrk="1" hangingPunct="1">
                <a:buFont typeface="Arial" pitchFamily="34" charset="0"/>
                <a:buNone/>
              </a:pPr>
              <a:endParaRPr lang="zh-CN" altLang="en-US" dirty="0">
                <a:solidFill>
                  <a:schemeClr val="bg1"/>
                </a:solidFill>
                <a:latin typeface="微软雅黑" pitchFamily="34" charset="-122"/>
                <a:ea typeface="微软雅黑" pitchFamily="34" charset="-122"/>
                <a:sym typeface="微软雅黑" pitchFamily="34" charset="-122"/>
              </a:endParaRPr>
            </a:p>
          </p:txBody>
        </p:sp>
        <p:sp>
          <p:nvSpPr>
            <p:cNvPr id="35" name="矩形 52"/>
            <p:cNvSpPr>
              <a:spLocks noChangeArrowheads="1"/>
            </p:cNvSpPr>
            <p:nvPr/>
          </p:nvSpPr>
          <p:spPr bwMode="auto">
            <a:xfrm>
              <a:off x="1763593" y="3554174"/>
              <a:ext cx="1210589" cy="707886"/>
            </a:xfrm>
            <a:prstGeom prst="rect">
              <a:avLst/>
            </a:prstGeom>
            <a:noFill/>
            <a:ln w="9525">
              <a:noFill/>
              <a:miter lim="800000"/>
              <a:headEnd/>
              <a:tailEnd/>
            </a:ln>
          </p:spPr>
          <p:txBody>
            <a:bodyPr wrap="none">
              <a:spAutoFit/>
            </a:bodyPr>
            <a:lstStyle/>
            <a:p>
              <a:pPr algn="ctr" eaLnBrk="1" hangingPunct="1">
                <a:buFont typeface="Arial" pitchFamily="34" charset="0"/>
                <a:buNone/>
              </a:pPr>
              <a:r>
                <a:rPr lang="zh-CN" altLang="en-US" sz="2000" dirty="0">
                  <a:solidFill>
                    <a:schemeClr val="bg1"/>
                  </a:solidFill>
                  <a:latin typeface="微软雅黑" pitchFamily="34" charset="-122"/>
                  <a:ea typeface="微软雅黑" pitchFamily="34" charset="-122"/>
                  <a:sym typeface="微软雅黑" pitchFamily="34" charset="-122"/>
                </a:rPr>
                <a:t>创新模式</a:t>
              </a:r>
              <a:endParaRPr lang="en-US" altLang="zh-CN" sz="2000" dirty="0">
                <a:solidFill>
                  <a:schemeClr val="bg1"/>
                </a:solidFill>
                <a:latin typeface="微软雅黑" pitchFamily="34" charset="-122"/>
                <a:ea typeface="微软雅黑" pitchFamily="34" charset="-122"/>
                <a:sym typeface="微软雅黑" pitchFamily="34" charset="-122"/>
              </a:endParaRPr>
            </a:p>
            <a:p>
              <a:pPr algn="ctr" eaLnBrk="1" hangingPunct="1">
                <a:buFont typeface="Arial" pitchFamily="34" charset="0"/>
                <a:buNone/>
              </a:pPr>
              <a:r>
                <a:rPr lang="zh-CN" altLang="en-US" sz="2000" dirty="0">
                  <a:solidFill>
                    <a:schemeClr val="bg1"/>
                  </a:solidFill>
                  <a:latin typeface="微软雅黑" pitchFamily="34" charset="-122"/>
                  <a:ea typeface="微软雅黑" pitchFamily="34" charset="-122"/>
                  <a:sym typeface="微软雅黑" pitchFamily="34" charset="-122"/>
                </a:rPr>
                <a:t>与时俱进</a:t>
              </a:r>
              <a:endParaRPr lang="en-US" sz="2000" dirty="0">
                <a:solidFill>
                  <a:schemeClr val="bg1"/>
                </a:solidFill>
                <a:latin typeface="微软雅黑" pitchFamily="34" charset="-122"/>
                <a:ea typeface="微软雅黑" pitchFamily="34" charset="-122"/>
                <a:sym typeface="微软雅黑" pitchFamily="34" charset="-122"/>
              </a:endParaRPr>
            </a:p>
          </p:txBody>
        </p:sp>
      </p:grpSp>
      <p:sp>
        <p:nvSpPr>
          <p:cNvPr id="36" name="虚尾箭头 35"/>
          <p:cNvSpPr/>
          <p:nvPr/>
        </p:nvSpPr>
        <p:spPr>
          <a:xfrm>
            <a:off x="5151430" y="3623463"/>
            <a:ext cx="1071570" cy="642942"/>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
        <p:nvSpPr>
          <p:cNvPr id="37" name="TextBox 36"/>
          <p:cNvSpPr txBox="1"/>
          <p:nvPr/>
        </p:nvSpPr>
        <p:spPr>
          <a:xfrm>
            <a:off x="2388447" y="5000926"/>
            <a:ext cx="1282891" cy="400110"/>
          </a:xfrm>
          <a:prstGeom prst="rect">
            <a:avLst/>
          </a:prstGeom>
          <a:noFill/>
        </p:spPr>
        <p:txBody>
          <a:bodyPr wrap="square" rtlCol="0">
            <a:spAutoFit/>
          </a:bodyPr>
          <a:lstStyle/>
          <a:p>
            <a:r>
              <a:rPr lang="zh-CN" altLang="en-US" sz="2000" b="1" dirty="0">
                <a:solidFill>
                  <a:schemeClr val="accent1">
                    <a:lumMod val="50000"/>
                  </a:schemeClr>
                </a:solidFill>
                <a:latin typeface="华文隶书" pitchFamily="2" charset="-122"/>
                <a:ea typeface="华文隶书" pitchFamily="2" charset="-122"/>
              </a:rPr>
              <a:t>万集科技</a:t>
            </a:r>
          </a:p>
        </p:txBody>
      </p:sp>
    </p:spTree>
    <p:extLst>
      <p:ext uri="{BB962C8B-B14F-4D97-AF65-F5344CB8AC3E}">
        <p14:creationId xmlns:p14="http://schemas.microsoft.com/office/powerpoint/2010/main" val="119033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8"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diamond(in)">
                                      <p:cBhvr>
                                        <p:cTn id="11" dur="2000"/>
                                        <p:tgtEl>
                                          <p:spTgt spid="27"/>
                                        </p:tgtEl>
                                      </p:cBhvr>
                                    </p:animEffect>
                                  </p:childTnLst>
                                </p:cTn>
                              </p:par>
                              <p:par>
                                <p:cTn id="12" presetID="8" presetClass="entr" presetSubtype="16"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amond(in)">
                                      <p:cBhvr>
                                        <p:cTn id="14" dur="2000"/>
                                        <p:tgtEl>
                                          <p:spTgt spid="21"/>
                                        </p:tgtEl>
                                      </p:cBhvr>
                                    </p:animEffect>
                                  </p:childTnLst>
                                </p:cTn>
                              </p:par>
                              <p:par>
                                <p:cTn id="15" presetID="8"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amond(in)">
                                      <p:cBhvr>
                                        <p:cTn id="17" dur="2000"/>
                                        <p:tgtEl>
                                          <p:spTgt spid="25"/>
                                        </p:tgtEl>
                                      </p:cBhvr>
                                    </p:animEffect>
                                  </p:childTnLst>
                                </p:cTn>
                              </p:par>
                            </p:childTnLst>
                          </p:cTn>
                        </p:par>
                        <p:par>
                          <p:cTn id="18" fill="hold">
                            <p:stCondLst>
                              <p:cond delay="3000"/>
                            </p:stCondLst>
                            <p:childTnLst>
                              <p:par>
                                <p:cTn id="19" presetID="5" presetClass="entr" presetSubtype="1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1000"/>
                                        <p:tgtEl>
                                          <p:spTgt spid="26"/>
                                        </p:tgtEl>
                                      </p:cBhvr>
                                    </p:animEffect>
                                  </p:childTnLst>
                                </p:cTn>
                              </p:par>
                              <p:par>
                                <p:cTn id="22" presetID="5" presetClass="entr" presetSubtype="1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heckerboard(across)">
                                      <p:cBhvr>
                                        <p:cTn id="2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3415896" cy="483903"/>
          </a:xfrm>
          <a:prstGeom prst="rect">
            <a:avLst/>
          </a:prstGeom>
          <a:ln>
            <a:noFill/>
          </a:ln>
        </p:spPr>
        <p:txBody>
          <a:bodyPr vert="horz" lIns="91440" tIns="45720" rIns="91440" bIns="45720" rtlCol="0" anchor="b">
            <a:no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3000" dirty="0">
                <a:solidFill>
                  <a:schemeClr val="bg1"/>
                </a:solidFill>
                <a:latin typeface="微软雅黑" panose="020B0503020204020204" charset="-122"/>
                <a:ea typeface="微软雅黑" panose="020B0503020204020204" charset="-122"/>
                <a:sym typeface="微软雅黑" pitchFamily="34" charset="-122"/>
              </a:rPr>
              <a:t>方案概述</a:t>
            </a:r>
          </a:p>
        </p:txBody>
      </p:sp>
      <p:grpSp>
        <p:nvGrpSpPr>
          <p:cNvPr id="59" name="组合 58"/>
          <p:cNvGrpSpPr/>
          <p:nvPr/>
        </p:nvGrpSpPr>
        <p:grpSpPr>
          <a:xfrm>
            <a:off x="3454814" y="1915269"/>
            <a:ext cx="5181399" cy="4955262"/>
            <a:chOff x="2542630" y="801338"/>
            <a:chExt cx="3886047" cy="3716433"/>
          </a:xfrm>
        </p:grpSpPr>
        <p:grpSp>
          <p:nvGrpSpPr>
            <p:cNvPr id="60" name="Group 9"/>
            <p:cNvGrpSpPr>
              <a:grpSpLocks noChangeAspect="1"/>
            </p:cNvGrpSpPr>
            <p:nvPr/>
          </p:nvGrpSpPr>
          <p:grpSpPr bwMode="auto">
            <a:xfrm rot="2700000">
              <a:off x="2627437" y="716531"/>
              <a:ext cx="3716433" cy="3886047"/>
              <a:chOff x="1810" y="1459"/>
              <a:chExt cx="2758" cy="2832"/>
            </a:xfrm>
          </p:grpSpPr>
          <p:sp>
            <p:nvSpPr>
              <p:cNvPr id="79" name="Freeform 10"/>
              <p:cNvSpPr>
                <a:spLocks noChangeAspect="1"/>
              </p:cNvSpPr>
              <p:nvPr/>
            </p:nvSpPr>
            <p:spPr bwMode="auto">
              <a:xfrm rot="1372132">
                <a:off x="3308" y="1736"/>
                <a:ext cx="1260" cy="1451"/>
              </a:xfrm>
              <a:custGeom>
                <a:avLst/>
                <a:gdLst>
                  <a:gd name="T0" fmla="*/ 35 w 1260"/>
                  <a:gd name="T1" fmla="*/ 1 h 1451"/>
                  <a:gd name="T2" fmla="*/ 100 w 1260"/>
                  <a:gd name="T3" fmla="*/ 6 h 1451"/>
                  <a:gd name="T4" fmla="*/ 162 w 1260"/>
                  <a:gd name="T5" fmla="*/ 13 h 1451"/>
                  <a:gd name="T6" fmla="*/ 225 w 1260"/>
                  <a:gd name="T7" fmla="*/ 23 h 1451"/>
                  <a:gd name="T8" fmla="*/ 285 w 1260"/>
                  <a:gd name="T9" fmla="*/ 37 h 1451"/>
                  <a:gd name="T10" fmla="*/ 345 w 1260"/>
                  <a:gd name="T11" fmla="*/ 53 h 1451"/>
                  <a:gd name="T12" fmla="*/ 404 w 1260"/>
                  <a:gd name="T13" fmla="*/ 72 h 1451"/>
                  <a:gd name="T14" fmla="*/ 461 w 1260"/>
                  <a:gd name="T15" fmla="*/ 94 h 1451"/>
                  <a:gd name="T16" fmla="*/ 517 w 1260"/>
                  <a:gd name="T17" fmla="*/ 119 h 1451"/>
                  <a:gd name="T18" fmla="*/ 572 w 1260"/>
                  <a:gd name="T19" fmla="*/ 145 h 1451"/>
                  <a:gd name="T20" fmla="*/ 625 w 1260"/>
                  <a:gd name="T21" fmla="*/ 175 h 1451"/>
                  <a:gd name="T22" fmla="*/ 676 w 1260"/>
                  <a:gd name="T23" fmla="*/ 206 h 1451"/>
                  <a:gd name="T24" fmla="*/ 726 w 1260"/>
                  <a:gd name="T25" fmla="*/ 240 h 1451"/>
                  <a:gd name="T26" fmla="*/ 774 w 1260"/>
                  <a:gd name="T27" fmla="*/ 277 h 1451"/>
                  <a:gd name="T28" fmla="*/ 820 w 1260"/>
                  <a:gd name="T29" fmla="*/ 316 h 1451"/>
                  <a:gd name="T30" fmla="*/ 866 w 1260"/>
                  <a:gd name="T31" fmla="*/ 356 h 1451"/>
                  <a:gd name="T32" fmla="*/ 908 w 1260"/>
                  <a:gd name="T33" fmla="*/ 398 h 1451"/>
                  <a:gd name="T34" fmla="*/ 948 w 1260"/>
                  <a:gd name="T35" fmla="*/ 444 h 1451"/>
                  <a:gd name="T36" fmla="*/ 986 w 1260"/>
                  <a:gd name="T37" fmla="*/ 490 h 1451"/>
                  <a:gd name="T38" fmla="*/ 1023 w 1260"/>
                  <a:gd name="T39" fmla="*/ 538 h 1451"/>
                  <a:gd name="T40" fmla="*/ 1057 w 1260"/>
                  <a:gd name="T41" fmla="*/ 589 h 1451"/>
                  <a:gd name="T42" fmla="*/ 1088 w 1260"/>
                  <a:gd name="T43" fmla="*/ 640 h 1451"/>
                  <a:gd name="T44" fmla="*/ 1117 w 1260"/>
                  <a:gd name="T45" fmla="*/ 693 h 1451"/>
                  <a:gd name="T46" fmla="*/ 1144 w 1260"/>
                  <a:gd name="T47" fmla="*/ 748 h 1451"/>
                  <a:gd name="T48" fmla="*/ 1168 w 1260"/>
                  <a:gd name="T49" fmla="*/ 804 h 1451"/>
                  <a:gd name="T50" fmla="*/ 1190 w 1260"/>
                  <a:gd name="T51" fmla="*/ 861 h 1451"/>
                  <a:gd name="T52" fmla="*/ 1209 w 1260"/>
                  <a:gd name="T53" fmla="*/ 921 h 1451"/>
                  <a:gd name="T54" fmla="*/ 1224 w 1260"/>
                  <a:gd name="T55" fmla="*/ 980 h 1451"/>
                  <a:gd name="T56" fmla="*/ 1237 w 1260"/>
                  <a:gd name="T57" fmla="*/ 1042 h 1451"/>
                  <a:gd name="T58" fmla="*/ 1248 w 1260"/>
                  <a:gd name="T59" fmla="*/ 1104 h 1451"/>
                  <a:gd name="T60" fmla="*/ 1255 w 1260"/>
                  <a:gd name="T61" fmla="*/ 1166 h 1451"/>
                  <a:gd name="T62" fmla="*/ 1259 w 1260"/>
                  <a:gd name="T63" fmla="*/ 1231 h 1451"/>
                  <a:gd name="T64" fmla="*/ 921 w 1260"/>
                  <a:gd name="T65" fmla="*/ 1451 h 1451"/>
                  <a:gd name="T66" fmla="*/ 622 w 1260"/>
                  <a:gd name="T67" fmla="*/ 1231 h 1451"/>
                  <a:gd name="T68" fmla="*/ 616 w 1260"/>
                  <a:gd name="T69" fmla="*/ 1184 h 1451"/>
                  <a:gd name="T70" fmla="*/ 608 w 1260"/>
                  <a:gd name="T71" fmla="*/ 1139 h 1451"/>
                  <a:gd name="T72" fmla="*/ 597 w 1260"/>
                  <a:gd name="T73" fmla="*/ 1096 h 1451"/>
                  <a:gd name="T74" fmla="*/ 588 w 1260"/>
                  <a:gd name="T75" fmla="*/ 1067 h 1451"/>
                  <a:gd name="T76" fmla="*/ 572 w 1260"/>
                  <a:gd name="T77" fmla="*/ 1025 h 1451"/>
                  <a:gd name="T78" fmla="*/ 559 w 1260"/>
                  <a:gd name="T79" fmla="*/ 998 h 1451"/>
                  <a:gd name="T80" fmla="*/ 539 w 1260"/>
                  <a:gd name="T81" fmla="*/ 959 h 1451"/>
                  <a:gd name="T82" fmla="*/ 523 w 1260"/>
                  <a:gd name="T83" fmla="*/ 934 h 1451"/>
                  <a:gd name="T84" fmla="*/ 498 w 1260"/>
                  <a:gd name="T85" fmla="*/ 898 h 1451"/>
                  <a:gd name="T86" fmla="*/ 480 w 1260"/>
                  <a:gd name="T87" fmla="*/ 874 h 1451"/>
                  <a:gd name="T88" fmla="*/ 461 w 1260"/>
                  <a:gd name="T89" fmla="*/ 852 h 1451"/>
                  <a:gd name="T90" fmla="*/ 431 w 1260"/>
                  <a:gd name="T91" fmla="*/ 821 h 1451"/>
                  <a:gd name="T92" fmla="*/ 399 w 1260"/>
                  <a:gd name="T93" fmla="*/ 791 h 1451"/>
                  <a:gd name="T94" fmla="*/ 375 w 1260"/>
                  <a:gd name="T95" fmla="*/ 773 h 1451"/>
                  <a:gd name="T96" fmla="*/ 352 w 1260"/>
                  <a:gd name="T97" fmla="*/ 755 h 1451"/>
                  <a:gd name="T98" fmla="*/ 328 w 1260"/>
                  <a:gd name="T99" fmla="*/ 739 h 1451"/>
                  <a:gd name="T100" fmla="*/ 290 w 1260"/>
                  <a:gd name="T101" fmla="*/ 716 h 1451"/>
                  <a:gd name="T102" fmla="*/ 264 w 1260"/>
                  <a:gd name="T103" fmla="*/ 702 h 1451"/>
                  <a:gd name="T104" fmla="*/ 223 w 1260"/>
                  <a:gd name="T105" fmla="*/ 684 h 1451"/>
                  <a:gd name="T106" fmla="*/ 181 w 1260"/>
                  <a:gd name="T107" fmla="*/ 669 h 1451"/>
                  <a:gd name="T108" fmla="*/ 137 w 1260"/>
                  <a:gd name="T109" fmla="*/ 656 h 1451"/>
                  <a:gd name="T110" fmla="*/ 108 w 1260"/>
                  <a:gd name="T111" fmla="*/ 649 h 1451"/>
                  <a:gd name="T112" fmla="*/ 63 w 1260"/>
                  <a:gd name="T113" fmla="*/ 642 h 1451"/>
                  <a:gd name="T114" fmla="*/ 31 w 1260"/>
                  <a:gd name="T115" fmla="*/ 639 h 1451"/>
                  <a:gd name="T116" fmla="*/ 0 w 1260"/>
                  <a:gd name="T117" fmla="*/ 637 h 1451"/>
                  <a:gd name="T118" fmla="*/ 3 w 1260"/>
                  <a:gd name="T119" fmla="*/ 0 h 14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60" h="1451">
                    <a:moveTo>
                      <a:pt x="3" y="0"/>
                    </a:moveTo>
                    <a:lnTo>
                      <a:pt x="35" y="1"/>
                    </a:lnTo>
                    <a:lnTo>
                      <a:pt x="68" y="3"/>
                    </a:lnTo>
                    <a:lnTo>
                      <a:pt x="100" y="6"/>
                    </a:lnTo>
                    <a:lnTo>
                      <a:pt x="131" y="9"/>
                    </a:lnTo>
                    <a:lnTo>
                      <a:pt x="162" y="13"/>
                    </a:lnTo>
                    <a:lnTo>
                      <a:pt x="193" y="18"/>
                    </a:lnTo>
                    <a:lnTo>
                      <a:pt x="225" y="23"/>
                    </a:lnTo>
                    <a:lnTo>
                      <a:pt x="255" y="30"/>
                    </a:lnTo>
                    <a:lnTo>
                      <a:pt x="285" y="37"/>
                    </a:lnTo>
                    <a:lnTo>
                      <a:pt x="315" y="44"/>
                    </a:lnTo>
                    <a:lnTo>
                      <a:pt x="345" y="53"/>
                    </a:lnTo>
                    <a:lnTo>
                      <a:pt x="374" y="62"/>
                    </a:lnTo>
                    <a:lnTo>
                      <a:pt x="404" y="72"/>
                    </a:lnTo>
                    <a:lnTo>
                      <a:pt x="433" y="83"/>
                    </a:lnTo>
                    <a:lnTo>
                      <a:pt x="461" y="94"/>
                    </a:lnTo>
                    <a:lnTo>
                      <a:pt x="489" y="106"/>
                    </a:lnTo>
                    <a:lnTo>
                      <a:pt x="517" y="119"/>
                    </a:lnTo>
                    <a:lnTo>
                      <a:pt x="545" y="132"/>
                    </a:lnTo>
                    <a:lnTo>
                      <a:pt x="572" y="145"/>
                    </a:lnTo>
                    <a:lnTo>
                      <a:pt x="599" y="160"/>
                    </a:lnTo>
                    <a:lnTo>
                      <a:pt x="625" y="175"/>
                    </a:lnTo>
                    <a:lnTo>
                      <a:pt x="651" y="190"/>
                    </a:lnTo>
                    <a:lnTo>
                      <a:pt x="676" y="206"/>
                    </a:lnTo>
                    <a:lnTo>
                      <a:pt x="702" y="223"/>
                    </a:lnTo>
                    <a:lnTo>
                      <a:pt x="726" y="240"/>
                    </a:lnTo>
                    <a:lnTo>
                      <a:pt x="751" y="259"/>
                    </a:lnTo>
                    <a:lnTo>
                      <a:pt x="774" y="277"/>
                    </a:lnTo>
                    <a:lnTo>
                      <a:pt x="798" y="296"/>
                    </a:lnTo>
                    <a:lnTo>
                      <a:pt x="820" y="316"/>
                    </a:lnTo>
                    <a:lnTo>
                      <a:pt x="843" y="336"/>
                    </a:lnTo>
                    <a:lnTo>
                      <a:pt x="866" y="356"/>
                    </a:lnTo>
                    <a:lnTo>
                      <a:pt x="887" y="377"/>
                    </a:lnTo>
                    <a:lnTo>
                      <a:pt x="908" y="398"/>
                    </a:lnTo>
                    <a:lnTo>
                      <a:pt x="928" y="421"/>
                    </a:lnTo>
                    <a:lnTo>
                      <a:pt x="948" y="444"/>
                    </a:lnTo>
                    <a:lnTo>
                      <a:pt x="967" y="467"/>
                    </a:lnTo>
                    <a:lnTo>
                      <a:pt x="986" y="490"/>
                    </a:lnTo>
                    <a:lnTo>
                      <a:pt x="1004" y="514"/>
                    </a:lnTo>
                    <a:lnTo>
                      <a:pt x="1023" y="538"/>
                    </a:lnTo>
                    <a:lnTo>
                      <a:pt x="1040" y="564"/>
                    </a:lnTo>
                    <a:lnTo>
                      <a:pt x="1057" y="589"/>
                    </a:lnTo>
                    <a:lnTo>
                      <a:pt x="1073" y="614"/>
                    </a:lnTo>
                    <a:lnTo>
                      <a:pt x="1088" y="640"/>
                    </a:lnTo>
                    <a:lnTo>
                      <a:pt x="1103" y="666"/>
                    </a:lnTo>
                    <a:lnTo>
                      <a:pt x="1117" y="693"/>
                    </a:lnTo>
                    <a:lnTo>
                      <a:pt x="1131" y="720"/>
                    </a:lnTo>
                    <a:lnTo>
                      <a:pt x="1144" y="748"/>
                    </a:lnTo>
                    <a:lnTo>
                      <a:pt x="1156" y="776"/>
                    </a:lnTo>
                    <a:lnTo>
                      <a:pt x="1168" y="804"/>
                    </a:lnTo>
                    <a:lnTo>
                      <a:pt x="1180" y="833"/>
                    </a:lnTo>
                    <a:lnTo>
                      <a:pt x="1190" y="861"/>
                    </a:lnTo>
                    <a:lnTo>
                      <a:pt x="1200" y="891"/>
                    </a:lnTo>
                    <a:lnTo>
                      <a:pt x="1209" y="921"/>
                    </a:lnTo>
                    <a:lnTo>
                      <a:pt x="1217" y="950"/>
                    </a:lnTo>
                    <a:lnTo>
                      <a:pt x="1224" y="980"/>
                    </a:lnTo>
                    <a:lnTo>
                      <a:pt x="1231" y="1010"/>
                    </a:lnTo>
                    <a:lnTo>
                      <a:pt x="1237" y="1042"/>
                    </a:lnTo>
                    <a:lnTo>
                      <a:pt x="1243" y="1073"/>
                    </a:lnTo>
                    <a:lnTo>
                      <a:pt x="1248" y="1104"/>
                    </a:lnTo>
                    <a:lnTo>
                      <a:pt x="1252" y="1135"/>
                    </a:lnTo>
                    <a:lnTo>
                      <a:pt x="1255" y="1166"/>
                    </a:lnTo>
                    <a:lnTo>
                      <a:pt x="1257" y="1198"/>
                    </a:lnTo>
                    <a:lnTo>
                      <a:pt x="1259" y="1231"/>
                    </a:lnTo>
                    <a:lnTo>
                      <a:pt x="1260" y="1263"/>
                    </a:lnTo>
                    <a:lnTo>
                      <a:pt x="921" y="1451"/>
                    </a:lnTo>
                    <a:lnTo>
                      <a:pt x="622" y="1246"/>
                    </a:lnTo>
                    <a:lnTo>
                      <a:pt x="622" y="1231"/>
                    </a:lnTo>
                    <a:lnTo>
                      <a:pt x="620" y="1215"/>
                    </a:lnTo>
                    <a:lnTo>
                      <a:pt x="616" y="1184"/>
                    </a:lnTo>
                    <a:lnTo>
                      <a:pt x="611" y="1154"/>
                    </a:lnTo>
                    <a:lnTo>
                      <a:pt x="608" y="1139"/>
                    </a:lnTo>
                    <a:lnTo>
                      <a:pt x="605" y="1125"/>
                    </a:lnTo>
                    <a:lnTo>
                      <a:pt x="597" y="1096"/>
                    </a:lnTo>
                    <a:lnTo>
                      <a:pt x="593" y="1082"/>
                    </a:lnTo>
                    <a:lnTo>
                      <a:pt x="588" y="1067"/>
                    </a:lnTo>
                    <a:lnTo>
                      <a:pt x="577" y="1039"/>
                    </a:lnTo>
                    <a:lnTo>
                      <a:pt x="572" y="1025"/>
                    </a:lnTo>
                    <a:lnTo>
                      <a:pt x="566" y="1012"/>
                    </a:lnTo>
                    <a:lnTo>
                      <a:pt x="559" y="998"/>
                    </a:lnTo>
                    <a:lnTo>
                      <a:pt x="553" y="985"/>
                    </a:lnTo>
                    <a:lnTo>
                      <a:pt x="539" y="959"/>
                    </a:lnTo>
                    <a:lnTo>
                      <a:pt x="530" y="947"/>
                    </a:lnTo>
                    <a:lnTo>
                      <a:pt x="523" y="934"/>
                    </a:lnTo>
                    <a:lnTo>
                      <a:pt x="506" y="910"/>
                    </a:lnTo>
                    <a:lnTo>
                      <a:pt x="498" y="898"/>
                    </a:lnTo>
                    <a:lnTo>
                      <a:pt x="489" y="887"/>
                    </a:lnTo>
                    <a:lnTo>
                      <a:pt x="480" y="874"/>
                    </a:lnTo>
                    <a:lnTo>
                      <a:pt x="471" y="863"/>
                    </a:lnTo>
                    <a:lnTo>
                      <a:pt x="461" y="852"/>
                    </a:lnTo>
                    <a:lnTo>
                      <a:pt x="451" y="841"/>
                    </a:lnTo>
                    <a:lnTo>
                      <a:pt x="431" y="821"/>
                    </a:lnTo>
                    <a:lnTo>
                      <a:pt x="410" y="801"/>
                    </a:lnTo>
                    <a:lnTo>
                      <a:pt x="399" y="791"/>
                    </a:lnTo>
                    <a:lnTo>
                      <a:pt x="388" y="782"/>
                    </a:lnTo>
                    <a:lnTo>
                      <a:pt x="375" y="773"/>
                    </a:lnTo>
                    <a:lnTo>
                      <a:pt x="364" y="764"/>
                    </a:lnTo>
                    <a:lnTo>
                      <a:pt x="352" y="755"/>
                    </a:lnTo>
                    <a:lnTo>
                      <a:pt x="340" y="747"/>
                    </a:lnTo>
                    <a:lnTo>
                      <a:pt x="328" y="739"/>
                    </a:lnTo>
                    <a:lnTo>
                      <a:pt x="315" y="731"/>
                    </a:lnTo>
                    <a:lnTo>
                      <a:pt x="290" y="716"/>
                    </a:lnTo>
                    <a:lnTo>
                      <a:pt x="277" y="709"/>
                    </a:lnTo>
                    <a:lnTo>
                      <a:pt x="264" y="702"/>
                    </a:lnTo>
                    <a:lnTo>
                      <a:pt x="237" y="690"/>
                    </a:lnTo>
                    <a:lnTo>
                      <a:pt x="223" y="684"/>
                    </a:lnTo>
                    <a:lnTo>
                      <a:pt x="209" y="678"/>
                    </a:lnTo>
                    <a:lnTo>
                      <a:pt x="181" y="669"/>
                    </a:lnTo>
                    <a:lnTo>
                      <a:pt x="152" y="660"/>
                    </a:lnTo>
                    <a:lnTo>
                      <a:pt x="137" y="656"/>
                    </a:lnTo>
                    <a:lnTo>
                      <a:pt x="123" y="653"/>
                    </a:lnTo>
                    <a:lnTo>
                      <a:pt x="108" y="649"/>
                    </a:lnTo>
                    <a:lnTo>
                      <a:pt x="93" y="647"/>
                    </a:lnTo>
                    <a:lnTo>
                      <a:pt x="63" y="642"/>
                    </a:lnTo>
                    <a:lnTo>
                      <a:pt x="47" y="640"/>
                    </a:lnTo>
                    <a:lnTo>
                      <a:pt x="31" y="639"/>
                    </a:lnTo>
                    <a:lnTo>
                      <a:pt x="16" y="638"/>
                    </a:lnTo>
                    <a:lnTo>
                      <a:pt x="0" y="637"/>
                    </a:lnTo>
                    <a:lnTo>
                      <a:pt x="197" y="348"/>
                    </a:lnTo>
                    <a:lnTo>
                      <a:pt x="3" y="0"/>
                    </a:lnTo>
                    <a:close/>
                  </a:path>
                </a:pathLst>
              </a:custGeom>
              <a:solidFill>
                <a:schemeClr val="accent2"/>
              </a:solidFill>
              <a:ln>
                <a:noFill/>
              </a:ln>
              <a:effectLst/>
              <a:extLst>
                <a:ext uri="{91240B29-F687-4F45-9708-019B960494DF}">
                  <a14:hiddenLine xmlns:a14="http://schemas.microsoft.com/office/drawing/2010/main" w="6350">
                    <a:solidFill>
                      <a:schemeClr val="tx1"/>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p>
            </p:txBody>
          </p:sp>
          <p:sp>
            <p:nvSpPr>
              <p:cNvPr id="80" name="Freeform 11"/>
              <p:cNvSpPr>
                <a:spLocks noChangeAspect="1"/>
              </p:cNvSpPr>
              <p:nvPr/>
            </p:nvSpPr>
            <p:spPr bwMode="auto">
              <a:xfrm>
                <a:off x="1810" y="1459"/>
                <a:ext cx="1482" cy="1325"/>
              </a:xfrm>
              <a:custGeom>
                <a:avLst/>
                <a:gdLst>
                  <a:gd name="T0" fmla="*/ 637 w 1431"/>
                  <a:gd name="T1" fmla="*/ 1302 h 1325"/>
                  <a:gd name="T2" fmla="*/ 637 w 1431"/>
                  <a:gd name="T3" fmla="*/ 1248 h 1325"/>
                  <a:gd name="T4" fmla="*/ 640 w 1431"/>
                  <a:gd name="T5" fmla="*/ 1217 h 1325"/>
                  <a:gd name="T6" fmla="*/ 646 w 1431"/>
                  <a:gd name="T7" fmla="*/ 1170 h 1325"/>
                  <a:gd name="T8" fmla="*/ 655 w 1431"/>
                  <a:gd name="T9" fmla="*/ 1125 h 1325"/>
                  <a:gd name="T10" fmla="*/ 663 w 1431"/>
                  <a:gd name="T11" fmla="*/ 1095 h 1325"/>
                  <a:gd name="T12" fmla="*/ 678 w 1431"/>
                  <a:gd name="T13" fmla="*/ 1052 h 1325"/>
                  <a:gd name="T14" fmla="*/ 689 w 1431"/>
                  <a:gd name="T15" fmla="*/ 1024 h 1325"/>
                  <a:gd name="T16" fmla="*/ 708 w 1431"/>
                  <a:gd name="T17" fmla="*/ 983 h 1325"/>
                  <a:gd name="T18" fmla="*/ 724 w 1431"/>
                  <a:gd name="T19" fmla="*/ 957 h 1325"/>
                  <a:gd name="T20" fmla="*/ 739 w 1431"/>
                  <a:gd name="T21" fmla="*/ 932 h 1325"/>
                  <a:gd name="T22" fmla="*/ 756 w 1431"/>
                  <a:gd name="T23" fmla="*/ 907 h 1325"/>
                  <a:gd name="T24" fmla="*/ 773 w 1431"/>
                  <a:gd name="T25" fmla="*/ 884 h 1325"/>
                  <a:gd name="T26" fmla="*/ 792 w 1431"/>
                  <a:gd name="T27" fmla="*/ 860 h 1325"/>
                  <a:gd name="T28" fmla="*/ 822 w 1431"/>
                  <a:gd name="T29" fmla="*/ 827 h 1325"/>
                  <a:gd name="T30" fmla="*/ 843 w 1431"/>
                  <a:gd name="T31" fmla="*/ 807 h 1325"/>
                  <a:gd name="T32" fmla="*/ 877 w 1431"/>
                  <a:gd name="T33" fmla="*/ 778 h 1325"/>
                  <a:gd name="T34" fmla="*/ 901 w 1431"/>
                  <a:gd name="T35" fmla="*/ 760 h 1325"/>
                  <a:gd name="T36" fmla="*/ 938 w 1431"/>
                  <a:gd name="T37" fmla="*/ 735 h 1325"/>
                  <a:gd name="T38" fmla="*/ 976 w 1431"/>
                  <a:gd name="T39" fmla="*/ 711 h 1325"/>
                  <a:gd name="T40" fmla="*/ 1003 w 1431"/>
                  <a:gd name="T41" fmla="*/ 698 h 1325"/>
                  <a:gd name="T42" fmla="*/ 1030 w 1431"/>
                  <a:gd name="T43" fmla="*/ 686 h 1325"/>
                  <a:gd name="T44" fmla="*/ 1059 w 1431"/>
                  <a:gd name="T45" fmla="*/ 675 h 1325"/>
                  <a:gd name="T46" fmla="*/ 1117 w 1431"/>
                  <a:gd name="T47" fmla="*/ 657 h 1325"/>
                  <a:gd name="T48" fmla="*/ 1147 w 1431"/>
                  <a:gd name="T49" fmla="*/ 649 h 1325"/>
                  <a:gd name="T50" fmla="*/ 1192 w 1431"/>
                  <a:gd name="T51" fmla="*/ 642 h 1325"/>
                  <a:gd name="T52" fmla="*/ 1224 w 1431"/>
                  <a:gd name="T53" fmla="*/ 638 h 1325"/>
                  <a:gd name="T54" fmla="*/ 1431 w 1431"/>
                  <a:gd name="T55" fmla="*/ 334 h 1325"/>
                  <a:gd name="T56" fmla="*/ 1207 w 1431"/>
                  <a:gd name="T57" fmla="*/ 1 h 1325"/>
                  <a:gd name="T58" fmla="*/ 1142 w 1431"/>
                  <a:gd name="T59" fmla="*/ 6 h 1325"/>
                  <a:gd name="T60" fmla="*/ 1080 w 1431"/>
                  <a:gd name="T61" fmla="*/ 15 h 1325"/>
                  <a:gd name="T62" fmla="*/ 1018 w 1431"/>
                  <a:gd name="T63" fmla="*/ 26 h 1325"/>
                  <a:gd name="T64" fmla="*/ 957 w 1431"/>
                  <a:gd name="T65" fmla="*/ 40 h 1325"/>
                  <a:gd name="T66" fmla="*/ 898 w 1431"/>
                  <a:gd name="T67" fmla="*/ 57 h 1325"/>
                  <a:gd name="T68" fmla="*/ 839 w 1431"/>
                  <a:gd name="T69" fmla="*/ 76 h 1325"/>
                  <a:gd name="T70" fmla="*/ 783 w 1431"/>
                  <a:gd name="T71" fmla="*/ 100 h 1325"/>
                  <a:gd name="T72" fmla="*/ 728 w 1431"/>
                  <a:gd name="T73" fmla="*/ 125 h 1325"/>
                  <a:gd name="T74" fmla="*/ 673 w 1431"/>
                  <a:gd name="T75" fmla="*/ 152 h 1325"/>
                  <a:gd name="T76" fmla="*/ 620 w 1431"/>
                  <a:gd name="T77" fmla="*/ 182 h 1325"/>
                  <a:gd name="T78" fmla="*/ 570 w 1431"/>
                  <a:gd name="T79" fmla="*/ 214 h 1325"/>
                  <a:gd name="T80" fmla="*/ 520 w 1431"/>
                  <a:gd name="T81" fmla="*/ 250 h 1325"/>
                  <a:gd name="T82" fmla="*/ 472 w 1431"/>
                  <a:gd name="T83" fmla="*/ 287 h 1325"/>
                  <a:gd name="T84" fmla="*/ 427 w 1431"/>
                  <a:gd name="T85" fmla="*/ 325 h 1325"/>
                  <a:gd name="T86" fmla="*/ 382 w 1431"/>
                  <a:gd name="T87" fmla="*/ 366 h 1325"/>
                  <a:gd name="T88" fmla="*/ 341 w 1431"/>
                  <a:gd name="T89" fmla="*/ 410 h 1325"/>
                  <a:gd name="T90" fmla="*/ 301 w 1431"/>
                  <a:gd name="T91" fmla="*/ 455 h 1325"/>
                  <a:gd name="T92" fmla="*/ 263 w 1431"/>
                  <a:gd name="T93" fmla="*/ 502 h 1325"/>
                  <a:gd name="T94" fmla="*/ 227 w 1431"/>
                  <a:gd name="T95" fmla="*/ 550 h 1325"/>
                  <a:gd name="T96" fmla="*/ 194 w 1431"/>
                  <a:gd name="T97" fmla="*/ 602 h 1325"/>
                  <a:gd name="T98" fmla="*/ 163 w 1431"/>
                  <a:gd name="T99" fmla="*/ 653 h 1325"/>
                  <a:gd name="T100" fmla="*/ 135 w 1431"/>
                  <a:gd name="T101" fmla="*/ 707 h 1325"/>
                  <a:gd name="T102" fmla="*/ 109 w 1431"/>
                  <a:gd name="T103" fmla="*/ 762 h 1325"/>
                  <a:gd name="T104" fmla="*/ 86 w 1431"/>
                  <a:gd name="T105" fmla="*/ 819 h 1325"/>
                  <a:gd name="T106" fmla="*/ 64 w 1431"/>
                  <a:gd name="T107" fmla="*/ 876 h 1325"/>
                  <a:gd name="T108" fmla="*/ 47 w 1431"/>
                  <a:gd name="T109" fmla="*/ 936 h 1325"/>
                  <a:gd name="T110" fmla="*/ 31 w 1431"/>
                  <a:gd name="T111" fmla="*/ 996 h 1325"/>
                  <a:gd name="T112" fmla="*/ 19 w 1431"/>
                  <a:gd name="T113" fmla="*/ 1058 h 1325"/>
                  <a:gd name="T114" fmla="*/ 10 w 1431"/>
                  <a:gd name="T115" fmla="*/ 1120 h 1325"/>
                  <a:gd name="T116" fmla="*/ 4 w 1431"/>
                  <a:gd name="T117" fmla="*/ 1183 h 1325"/>
                  <a:gd name="T118" fmla="*/ 1 w 1431"/>
                  <a:gd name="T119" fmla="*/ 1247 h 1325"/>
                  <a:gd name="T120" fmla="*/ 1 w 1431"/>
                  <a:gd name="T121" fmla="*/ 1302 h 1325"/>
                  <a:gd name="T122" fmla="*/ 335 w 1431"/>
                  <a:gd name="T123" fmla="*/ 1129 h 13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31" h="1325">
                    <a:moveTo>
                      <a:pt x="638" y="1324"/>
                    </a:moveTo>
                    <a:lnTo>
                      <a:pt x="637" y="1302"/>
                    </a:lnTo>
                    <a:lnTo>
                      <a:pt x="637" y="1280"/>
                    </a:lnTo>
                    <a:lnTo>
                      <a:pt x="637" y="1248"/>
                    </a:lnTo>
                    <a:lnTo>
                      <a:pt x="638" y="1232"/>
                    </a:lnTo>
                    <a:lnTo>
                      <a:pt x="640" y="1217"/>
                    </a:lnTo>
                    <a:lnTo>
                      <a:pt x="644" y="1185"/>
                    </a:lnTo>
                    <a:lnTo>
                      <a:pt x="646" y="1170"/>
                    </a:lnTo>
                    <a:lnTo>
                      <a:pt x="649" y="1154"/>
                    </a:lnTo>
                    <a:lnTo>
                      <a:pt x="655" y="1125"/>
                    </a:lnTo>
                    <a:lnTo>
                      <a:pt x="659" y="1110"/>
                    </a:lnTo>
                    <a:lnTo>
                      <a:pt x="663" y="1095"/>
                    </a:lnTo>
                    <a:lnTo>
                      <a:pt x="673" y="1067"/>
                    </a:lnTo>
                    <a:lnTo>
                      <a:pt x="678" y="1052"/>
                    </a:lnTo>
                    <a:lnTo>
                      <a:pt x="683" y="1038"/>
                    </a:lnTo>
                    <a:lnTo>
                      <a:pt x="689" y="1024"/>
                    </a:lnTo>
                    <a:lnTo>
                      <a:pt x="695" y="1010"/>
                    </a:lnTo>
                    <a:lnTo>
                      <a:pt x="708" y="983"/>
                    </a:lnTo>
                    <a:lnTo>
                      <a:pt x="715" y="970"/>
                    </a:lnTo>
                    <a:lnTo>
                      <a:pt x="724" y="957"/>
                    </a:lnTo>
                    <a:lnTo>
                      <a:pt x="731" y="944"/>
                    </a:lnTo>
                    <a:lnTo>
                      <a:pt x="739" y="932"/>
                    </a:lnTo>
                    <a:lnTo>
                      <a:pt x="747" y="920"/>
                    </a:lnTo>
                    <a:lnTo>
                      <a:pt x="756" y="907"/>
                    </a:lnTo>
                    <a:lnTo>
                      <a:pt x="764" y="895"/>
                    </a:lnTo>
                    <a:lnTo>
                      <a:pt x="773" y="884"/>
                    </a:lnTo>
                    <a:lnTo>
                      <a:pt x="783" y="871"/>
                    </a:lnTo>
                    <a:lnTo>
                      <a:pt x="792" y="860"/>
                    </a:lnTo>
                    <a:lnTo>
                      <a:pt x="812" y="838"/>
                    </a:lnTo>
                    <a:lnTo>
                      <a:pt x="822" y="827"/>
                    </a:lnTo>
                    <a:lnTo>
                      <a:pt x="832" y="817"/>
                    </a:lnTo>
                    <a:lnTo>
                      <a:pt x="843" y="807"/>
                    </a:lnTo>
                    <a:lnTo>
                      <a:pt x="854" y="797"/>
                    </a:lnTo>
                    <a:lnTo>
                      <a:pt x="877" y="778"/>
                    </a:lnTo>
                    <a:lnTo>
                      <a:pt x="889" y="769"/>
                    </a:lnTo>
                    <a:lnTo>
                      <a:pt x="901" y="760"/>
                    </a:lnTo>
                    <a:lnTo>
                      <a:pt x="925" y="743"/>
                    </a:lnTo>
                    <a:lnTo>
                      <a:pt x="938" y="735"/>
                    </a:lnTo>
                    <a:lnTo>
                      <a:pt x="951" y="727"/>
                    </a:lnTo>
                    <a:lnTo>
                      <a:pt x="976" y="711"/>
                    </a:lnTo>
                    <a:lnTo>
                      <a:pt x="990" y="705"/>
                    </a:lnTo>
                    <a:lnTo>
                      <a:pt x="1003" y="698"/>
                    </a:lnTo>
                    <a:lnTo>
                      <a:pt x="1017" y="692"/>
                    </a:lnTo>
                    <a:lnTo>
                      <a:pt x="1030" y="686"/>
                    </a:lnTo>
                    <a:lnTo>
                      <a:pt x="1045" y="680"/>
                    </a:lnTo>
                    <a:lnTo>
                      <a:pt x="1059" y="675"/>
                    </a:lnTo>
                    <a:lnTo>
                      <a:pt x="1088" y="665"/>
                    </a:lnTo>
                    <a:lnTo>
                      <a:pt x="1117" y="657"/>
                    </a:lnTo>
                    <a:lnTo>
                      <a:pt x="1132" y="653"/>
                    </a:lnTo>
                    <a:lnTo>
                      <a:pt x="1147" y="649"/>
                    </a:lnTo>
                    <a:lnTo>
                      <a:pt x="1177" y="644"/>
                    </a:lnTo>
                    <a:lnTo>
                      <a:pt x="1192" y="642"/>
                    </a:lnTo>
                    <a:lnTo>
                      <a:pt x="1209" y="640"/>
                    </a:lnTo>
                    <a:lnTo>
                      <a:pt x="1224" y="638"/>
                    </a:lnTo>
                    <a:lnTo>
                      <a:pt x="1240" y="637"/>
                    </a:lnTo>
                    <a:lnTo>
                      <a:pt x="1431" y="334"/>
                    </a:lnTo>
                    <a:lnTo>
                      <a:pt x="1239" y="0"/>
                    </a:lnTo>
                    <a:lnTo>
                      <a:pt x="1207" y="1"/>
                    </a:lnTo>
                    <a:lnTo>
                      <a:pt x="1174" y="3"/>
                    </a:lnTo>
                    <a:lnTo>
                      <a:pt x="1142" y="6"/>
                    </a:lnTo>
                    <a:lnTo>
                      <a:pt x="1111" y="10"/>
                    </a:lnTo>
                    <a:lnTo>
                      <a:pt x="1080" y="15"/>
                    </a:lnTo>
                    <a:lnTo>
                      <a:pt x="1049" y="20"/>
                    </a:lnTo>
                    <a:lnTo>
                      <a:pt x="1018" y="26"/>
                    </a:lnTo>
                    <a:lnTo>
                      <a:pt x="987" y="32"/>
                    </a:lnTo>
                    <a:lnTo>
                      <a:pt x="957" y="40"/>
                    </a:lnTo>
                    <a:lnTo>
                      <a:pt x="928" y="48"/>
                    </a:lnTo>
                    <a:lnTo>
                      <a:pt x="898" y="57"/>
                    </a:lnTo>
                    <a:lnTo>
                      <a:pt x="868" y="66"/>
                    </a:lnTo>
                    <a:lnTo>
                      <a:pt x="839" y="76"/>
                    </a:lnTo>
                    <a:lnTo>
                      <a:pt x="811" y="88"/>
                    </a:lnTo>
                    <a:lnTo>
                      <a:pt x="783" y="100"/>
                    </a:lnTo>
                    <a:lnTo>
                      <a:pt x="755" y="112"/>
                    </a:lnTo>
                    <a:lnTo>
                      <a:pt x="728" y="125"/>
                    </a:lnTo>
                    <a:lnTo>
                      <a:pt x="699" y="138"/>
                    </a:lnTo>
                    <a:lnTo>
                      <a:pt x="673" y="152"/>
                    </a:lnTo>
                    <a:lnTo>
                      <a:pt x="646" y="167"/>
                    </a:lnTo>
                    <a:lnTo>
                      <a:pt x="620" y="182"/>
                    </a:lnTo>
                    <a:lnTo>
                      <a:pt x="595" y="198"/>
                    </a:lnTo>
                    <a:lnTo>
                      <a:pt x="570" y="214"/>
                    </a:lnTo>
                    <a:lnTo>
                      <a:pt x="544" y="231"/>
                    </a:lnTo>
                    <a:lnTo>
                      <a:pt x="520" y="250"/>
                    </a:lnTo>
                    <a:lnTo>
                      <a:pt x="496" y="268"/>
                    </a:lnTo>
                    <a:lnTo>
                      <a:pt x="472" y="287"/>
                    </a:lnTo>
                    <a:lnTo>
                      <a:pt x="449" y="306"/>
                    </a:lnTo>
                    <a:lnTo>
                      <a:pt x="427" y="325"/>
                    </a:lnTo>
                    <a:lnTo>
                      <a:pt x="405" y="346"/>
                    </a:lnTo>
                    <a:lnTo>
                      <a:pt x="382" y="366"/>
                    </a:lnTo>
                    <a:lnTo>
                      <a:pt x="361" y="388"/>
                    </a:lnTo>
                    <a:lnTo>
                      <a:pt x="341" y="410"/>
                    </a:lnTo>
                    <a:lnTo>
                      <a:pt x="320" y="433"/>
                    </a:lnTo>
                    <a:lnTo>
                      <a:pt x="301" y="455"/>
                    </a:lnTo>
                    <a:lnTo>
                      <a:pt x="282" y="478"/>
                    </a:lnTo>
                    <a:lnTo>
                      <a:pt x="263" y="502"/>
                    </a:lnTo>
                    <a:lnTo>
                      <a:pt x="245" y="526"/>
                    </a:lnTo>
                    <a:lnTo>
                      <a:pt x="227" y="550"/>
                    </a:lnTo>
                    <a:lnTo>
                      <a:pt x="210" y="576"/>
                    </a:lnTo>
                    <a:lnTo>
                      <a:pt x="194" y="602"/>
                    </a:lnTo>
                    <a:lnTo>
                      <a:pt x="178" y="627"/>
                    </a:lnTo>
                    <a:lnTo>
                      <a:pt x="163" y="653"/>
                    </a:lnTo>
                    <a:lnTo>
                      <a:pt x="149" y="680"/>
                    </a:lnTo>
                    <a:lnTo>
                      <a:pt x="135" y="707"/>
                    </a:lnTo>
                    <a:lnTo>
                      <a:pt x="122" y="735"/>
                    </a:lnTo>
                    <a:lnTo>
                      <a:pt x="109" y="762"/>
                    </a:lnTo>
                    <a:lnTo>
                      <a:pt x="97" y="790"/>
                    </a:lnTo>
                    <a:lnTo>
                      <a:pt x="86" y="819"/>
                    </a:lnTo>
                    <a:lnTo>
                      <a:pt x="74" y="847"/>
                    </a:lnTo>
                    <a:lnTo>
                      <a:pt x="64" y="876"/>
                    </a:lnTo>
                    <a:lnTo>
                      <a:pt x="55" y="906"/>
                    </a:lnTo>
                    <a:lnTo>
                      <a:pt x="47" y="936"/>
                    </a:lnTo>
                    <a:lnTo>
                      <a:pt x="39" y="966"/>
                    </a:lnTo>
                    <a:lnTo>
                      <a:pt x="31" y="996"/>
                    </a:lnTo>
                    <a:lnTo>
                      <a:pt x="25" y="1026"/>
                    </a:lnTo>
                    <a:lnTo>
                      <a:pt x="19" y="1058"/>
                    </a:lnTo>
                    <a:lnTo>
                      <a:pt x="14" y="1089"/>
                    </a:lnTo>
                    <a:lnTo>
                      <a:pt x="10" y="1120"/>
                    </a:lnTo>
                    <a:lnTo>
                      <a:pt x="6" y="1151"/>
                    </a:lnTo>
                    <a:lnTo>
                      <a:pt x="4" y="1183"/>
                    </a:lnTo>
                    <a:lnTo>
                      <a:pt x="2" y="1215"/>
                    </a:lnTo>
                    <a:lnTo>
                      <a:pt x="1" y="1247"/>
                    </a:lnTo>
                    <a:lnTo>
                      <a:pt x="0" y="1280"/>
                    </a:lnTo>
                    <a:lnTo>
                      <a:pt x="1" y="1302"/>
                    </a:lnTo>
                    <a:lnTo>
                      <a:pt x="2" y="1325"/>
                    </a:lnTo>
                    <a:lnTo>
                      <a:pt x="335" y="1129"/>
                    </a:lnTo>
                    <a:lnTo>
                      <a:pt x="638" y="1324"/>
                    </a:lnTo>
                    <a:close/>
                  </a:path>
                </a:pathLst>
              </a:custGeom>
              <a:solidFill>
                <a:schemeClr val="accent2"/>
              </a:solidFill>
              <a:ln>
                <a:noFill/>
              </a:ln>
              <a:effectLst/>
              <a:extLst>
                <a:ext uri="{91240B29-F687-4F45-9708-019B960494DF}">
                  <a14:hiddenLine xmlns:a14="http://schemas.microsoft.com/office/drawing/2010/main" w="6350">
                    <a:solidFill>
                      <a:schemeClr val="tx1"/>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82" name="Freeform 13"/>
              <p:cNvSpPr>
                <a:spLocks noChangeAspect="1"/>
              </p:cNvSpPr>
              <p:nvPr/>
            </p:nvSpPr>
            <p:spPr bwMode="auto">
              <a:xfrm rot="3531627">
                <a:off x="2180" y="2983"/>
                <a:ext cx="1360" cy="1256"/>
              </a:xfrm>
              <a:custGeom>
                <a:avLst/>
                <a:gdLst>
                  <a:gd name="T0" fmla="*/ 0 w 1385"/>
                  <a:gd name="T1" fmla="*/ 903 h 1233"/>
                  <a:gd name="T2" fmla="*/ 221 w 1385"/>
                  <a:gd name="T3" fmla="*/ 588 h 1233"/>
                  <a:gd name="T4" fmla="*/ 262 w 1385"/>
                  <a:gd name="T5" fmla="*/ 579 h 1233"/>
                  <a:gd name="T6" fmla="*/ 302 w 1385"/>
                  <a:gd name="T7" fmla="*/ 567 h 1233"/>
                  <a:gd name="T8" fmla="*/ 354 w 1385"/>
                  <a:gd name="T9" fmla="*/ 548 h 1233"/>
                  <a:gd name="T10" fmla="*/ 391 w 1385"/>
                  <a:gd name="T11" fmla="*/ 531 h 1233"/>
                  <a:gd name="T12" fmla="*/ 427 w 1385"/>
                  <a:gd name="T13" fmla="*/ 511 h 1233"/>
                  <a:gd name="T14" fmla="*/ 472 w 1385"/>
                  <a:gd name="T15" fmla="*/ 482 h 1233"/>
                  <a:gd name="T16" fmla="*/ 506 w 1385"/>
                  <a:gd name="T17" fmla="*/ 458 h 1233"/>
                  <a:gd name="T18" fmla="*/ 526 w 1385"/>
                  <a:gd name="T19" fmla="*/ 441 h 1233"/>
                  <a:gd name="T20" fmla="*/ 546 w 1385"/>
                  <a:gd name="T21" fmla="*/ 423 h 1233"/>
                  <a:gd name="T22" fmla="*/ 565 w 1385"/>
                  <a:gd name="T23" fmla="*/ 405 h 1233"/>
                  <a:gd name="T24" fmla="*/ 584 w 1385"/>
                  <a:gd name="T25" fmla="*/ 385 h 1233"/>
                  <a:gd name="T26" fmla="*/ 610 w 1385"/>
                  <a:gd name="T27" fmla="*/ 353 h 1233"/>
                  <a:gd name="T28" fmla="*/ 642 w 1385"/>
                  <a:gd name="T29" fmla="*/ 310 h 1233"/>
                  <a:gd name="T30" fmla="*/ 671 w 1385"/>
                  <a:gd name="T31" fmla="*/ 264 h 1233"/>
                  <a:gd name="T32" fmla="*/ 689 w 1385"/>
                  <a:gd name="T33" fmla="*/ 228 h 1233"/>
                  <a:gd name="T34" fmla="*/ 705 w 1385"/>
                  <a:gd name="T35" fmla="*/ 189 h 1233"/>
                  <a:gd name="T36" fmla="*/ 723 w 1385"/>
                  <a:gd name="T37" fmla="*/ 138 h 1233"/>
                  <a:gd name="T38" fmla="*/ 737 w 1385"/>
                  <a:gd name="T39" fmla="*/ 84 h 1233"/>
                  <a:gd name="T40" fmla="*/ 746 w 1385"/>
                  <a:gd name="T41" fmla="*/ 28 h 1233"/>
                  <a:gd name="T42" fmla="*/ 748 w 1385"/>
                  <a:gd name="T43" fmla="*/ 0 h 1233"/>
                  <a:gd name="T44" fmla="*/ 1385 w 1385"/>
                  <a:gd name="T45" fmla="*/ 4 h 1233"/>
                  <a:gd name="T46" fmla="*/ 1382 w 1385"/>
                  <a:gd name="T47" fmla="*/ 66 h 1233"/>
                  <a:gd name="T48" fmla="*/ 1375 w 1385"/>
                  <a:gd name="T49" fmla="*/ 126 h 1233"/>
                  <a:gd name="T50" fmla="*/ 1366 w 1385"/>
                  <a:gd name="T51" fmla="*/ 185 h 1233"/>
                  <a:gd name="T52" fmla="*/ 1354 w 1385"/>
                  <a:gd name="T53" fmla="*/ 245 h 1233"/>
                  <a:gd name="T54" fmla="*/ 1339 w 1385"/>
                  <a:gd name="T55" fmla="*/ 302 h 1233"/>
                  <a:gd name="T56" fmla="*/ 1322 w 1385"/>
                  <a:gd name="T57" fmla="*/ 359 h 1233"/>
                  <a:gd name="T58" fmla="*/ 1301 w 1385"/>
                  <a:gd name="T59" fmla="*/ 414 h 1233"/>
                  <a:gd name="T60" fmla="*/ 1279 w 1385"/>
                  <a:gd name="T61" fmla="*/ 468 h 1233"/>
                  <a:gd name="T62" fmla="*/ 1255 w 1385"/>
                  <a:gd name="T63" fmla="*/ 522 h 1233"/>
                  <a:gd name="T64" fmla="*/ 1228 w 1385"/>
                  <a:gd name="T65" fmla="*/ 573 h 1233"/>
                  <a:gd name="T66" fmla="*/ 1200 w 1385"/>
                  <a:gd name="T67" fmla="*/ 623 h 1233"/>
                  <a:gd name="T68" fmla="*/ 1169 w 1385"/>
                  <a:gd name="T69" fmla="*/ 671 h 1233"/>
                  <a:gd name="T70" fmla="*/ 1135 w 1385"/>
                  <a:gd name="T71" fmla="*/ 719 h 1233"/>
                  <a:gd name="T72" fmla="*/ 1099 w 1385"/>
                  <a:gd name="T73" fmla="*/ 764 h 1233"/>
                  <a:gd name="T74" fmla="*/ 1062 w 1385"/>
                  <a:gd name="T75" fmla="*/ 808 h 1233"/>
                  <a:gd name="T76" fmla="*/ 1023 w 1385"/>
                  <a:gd name="T77" fmla="*/ 851 h 1233"/>
                  <a:gd name="T78" fmla="*/ 982 w 1385"/>
                  <a:gd name="T79" fmla="*/ 891 h 1233"/>
                  <a:gd name="T80" fmla="*/ 939 w 1385"/>
                  <a:gd name="T81" fmla="*/ 929 h 1233"/>
                  <a:gd name="T82" fmla="*/ 895 w 1385"/>
                  <a:gd name="T83" fmla="*/ 965 h 1233"/>
                  <a:gd name="T84" fmla="*/ 849 w 1385"/>
                  <a:gd name="T85" fmla="*/ 1000 h 1233"/>
                  <a:gd name="T86" fmla="*/ 801 w 1385"/>
                  <a:gd name="T87" fmla="*/ 1032 h 1233"/>
                  <a:gd name="T88" fmla="*/ 752 w 1385"/>
                  <a:gd name="T89" fmla="*/ 1063 h 1233"/>
                  <a:gd name="T90" fmla="*/ 701 w 1385"/>
                  <a:gd name="T91" fmla="*/ 1090 h 1233"/>
                  <a:gd name="T92" fmla="*/ 649 w 1385"/>
                  <a:gd name="T93" fmla="*/ 1116 h 1233"/>
                  <a:gd name="T94" fmla="*/ 595 w 1385"/>
                  <a:gd name="T95" fmla="*/ 1139 h 1233"/>
                  <a:gd name="T96" fmla="*/ 541 w 1385"/>
                  <a:gd name="T97" fmla="*/ 1161 h 1233"/>
                  <a:gd name="T98" fmla="*/ 485 w 1385"/>
                  <a:gd name="T99" fmla="*/ 1180 h 1233"/>
                  <a:gd name="T100" fmla="*/ 428 w 1385"/>
                  <a:gd name="T101" fmla="*/ 1196 h 1233"/>
                  <a:gd name="T102" fmla="*/ 370 w 1385"/>
                  <a:gd name="T103" fmla="*/ 1209 h 1233"/>
                  <a:gd name="T104" fmla="*/ 311 w 1385"/>
                  <a:gd name="T105" fmla="*/ 1220 h 1233"/>
                  <a:gd name="T106" fmla="*/ 251 w 1385"/>
                  <a:gd name="T107" fmla="*/ 1228 h 1233"/>
                  <a:gd name="T108" fmla="*/ 191 w 1385"/>
                  <a:gd name="T109" fmla="*/ 1233 h 12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85" h="1233">
                    <a:moveTo>
                      <a:pt x="191" y="1233"/>
                    </a:moveTo>
                    <a:lnTo>
                      <a:pt x="0" y="903"/>
                    </a:lnTo>
                    <a:lnTo>
                      <a:pt x="194" y="592"/>
                    </a:lnTo>
                    <a:lnTo>
                      <a:pt x="221" y="588"/>
                    </a:lnTo>
                    <a:lnTo>
                      <a:pt x="248" y="582"/>
                    </a:lnTo>
                    <a:lnTo>
                      <a:pt x="262" y="579"/>
                    </a:lnTo>
                    <a:lnTo>
                      <a:pt x="275" y="575"/>
                    </a:lnTo>
                    <a:lnTo>
                      <a:pt x="302" y="567"/>
                    </a:lnTo>
                    <a:lnTo>
                      <a:pt x="327" y="558"/>
                    </a:lnTo>
                    <a:lnTo>
                      <a:pt x="354" y="548"/>
                    </a:lnTo>
                    <a:lnTo>
                      <a:pt x="379" y="537"/>
                    </a:lnTo>
                    <a:lnTo>
                      <a:pt x="391" y="531"/>
                    </a:lnTo>
                    <a:lnTo>
                      <a:pt x="403" y="525"/>
                    </a:lnTo>
                    <a:lnTo>
                      <a:pt x="427" y="511"/>
                    </a:lnTo>
                    <a:lnTo>
                      <a:pt x="450" y="497"/>
                    </a:lnTo>
                    <a:lnTo>
                      <a:pt x="472" y="482"/>
                    </a:lnTo>
                    <a:lnTo>
                      <a:pt x="494" y="467"/>
                    </a:lnTo>
                    <a:lnTo>
                      <a:pt x="506" y="458"/>
                    </a:lnTo>
                    <a:lnTo>
                      <a:pt x="516" y="450"/>
                    </a:lnTo>
                    <a:lnTo>
                      <a:pt x="526" y="441"/>
                    </a:lnTo>
                    <a:lnTo>
                      <a:pt x="536" y="432"/>
                    </a:lnTo>
                    <a:lnTo>
                      <a:pt x="546" y="423"/>
                    </a:lnTo>
                    <a:lnTo>
                      <a:pt x="556" y="414"/>
                    </a:lnTo>
                    <a:lnTo>
                      <a:pt x="565" y="405"/>
                    </a:lnTo>
                    <a:lnTo>
                      <a:pt x="575" y="395"/>
                    </a:lnTo>
                    <a:lnTo>
                      <a:pt x="584" y="385"/>
                    </a:lnTo>
                    <a:lnTo>
                      <a:pt x="593" y="375"/>
                    </a:lnTo>
                    <a:lnTo>
                      <a:pt x="610" y="353"/>
                    </a:lnTo>
                    <a:lnTo>
                      <a:pt x="626" y="332"/>
                    </a:lnTo>
                    <a:lnTo>
                      <a:pt x="642" y="310"/>
                    </a:lnTo>
                    <a:lnTo>
                      <a:pt x="656" y="287"/>
                    </a:lnTo>
                    <a:lnTo>
                      <a:pt x="671" y="264"/>
                    </a:lnTo>
                    <a:lnTo>
                      <a:pt x="683" y="240"/>
                    </a:lnTo>
                    <a:lnTo>
                      <a:pt x="689" y="228"/>
                    </a:lnTo>
                    <a:lnTo>
                      <a:pt x="695" y="215"/>
                    </a:lnTo>
                    <a:lnTo>
                      <a:pt x="705" y="189"/>
                    </a:lnTo>
                    <a:lnTo>
                      <a:pt x="715" y="164"/>
                    </a:lnTo>
                    <a:lnTo>
                      <a:pt x="723" y="138"/>
                    </a:lnTo>
                    <a:lnTo>
                      <a:pt x="731" y="111"/>
                    </a:lnTo>
                    <a:lnTo>
                      <a:pt x="737" y="84"/>
                    </a:lnTo>
                    <a:lnTo>
                      <a:pt x="742" y="57"/>
                    </a:lnTo>
                    <a:lnTo>
                      <a:pt x="746" y="28"/>
                    </a:lnTo>
                    <a:lnTo>
                      <a:pt x="747" y="14"/>
                    </a:lnTo>
                    <a:lnTo>
                      <a:pt x="748" y="0"/>
                    </a:lnTo>
                    <a:lnTo>
                      <a:pt x="1032" y="202"/>
                    </a:lnTo>
                    <a:lnTo>
                      <a:pt x="1385" y="4"/>
                    </a:lnTo>
                    <a:lnTo>
                      <a:pt x="1384" y="36"/>
                    </a:lnTo>
                    <a:lnTo>
                      <a:pt x="1382" y="66"/>
                    </a:lnTo>
                    <a:lnTo>
                      <a:pt x="1379" y="96"/>
                    </a:lnTo>
                    <a:lnTo>
                      <a:pt x="1375" y="126"/>
                    </a:lnTo>
                    <a:lnTo>
                      <a:pt x="1371" y="156"/>
                    </a:lnTo>
                    <a:lnTo>
                      <a:pt x="1366" y="185"/>
                    </a:lnTo>
                    <a:lnTo>
                      <a:pt x="1360" y="216"/>
                    </a:lnTo>
                    <a:lnTo>
                      <a:pt x="1354" y="245"/>
                    </a:lnTo>
                    <a:lnTo>
                      <a:pt x="1347" y="273"/>
                    </a:lnTo>
                    <a:lnTo>
                      <a:pt x="1339" y="302"/>
                    </a:lnTo>
                    <a:lnTo>
                      <a:pt x="1331" y="330"/>
                    </a:lnTo>
                    <a:lnTo>
                      <a:pt x="1322" y="359"/>
                    </a:lnTo>
                    <a:lnTo>
                      <a:pt x="1313" y="387"/>
                    </a:lnTo>
                    <a:lnTo>
                      <a:pt x="1301" y="414"/>
                    </a:lnTo>
                    <a:lnTo>
                      <a:pt x="1291" y="441"/>
                    </a:lnTo>
                    <a:lnTo>
                      <a:pt x="1279" y="468"/>
                    </a:lnTo>
                    <a:lnTo>
                      <a:pt x="1268" y="494"/>
                    </a:lnTo>
                    <a:lnTo>
                      <a:pt x="1255" y="522"/>
                    </a:lnTo>
                    <a:lnTo>
                      <a:pt x="1242" y="547"/>
                    </a:lnTo>
                    <a:lnTo>
                      <a:pt x="1228" y="573"/>
                    </a:lnTo>
                    <a:lnTo>
                      <a:pt x="1214" y="598"/>
                    </a:lnTo>
                    <a:lnTo>
                      <a:pt x="1200" y="623"/>
                    </a:lnTo>
                    <a:lnTo>
                      <a:pt x="1184" y="647"/>
                    </a:lnTo>
                    <a:lnTo>
                      <a:pt x="1169" y="671"/>
                    </a:lnTo>
                    <a:lnTo>
                      <a:pt x="1152" y="696"/>
                    </a:lnTo>
                    <a:lnTo>
                      <a:pt x="1135" y="719"/>
                    </a:lnTo>
                    <a:lnTo>
                      <a:pt x="1117" y="742"/>
                    </a:lnTo>
                    <a:lnTo>
                      <a:pt x="1099" y="764"/>
                    </a:lnTo>
                    <a:lnTo>
                      <a:pt x="1081" y="786"/>
                    </a:lnTo>
                    <a:lnTo>
                      <a:pt x="1062" y="808"/>
                    </a:lnTo>
                    <a:lnTo>
                      <a:pt x="1043" y="829"/>
                    </a:lnTo>
                    <a:lnTo>
                      <a:pt x="1023" y="851"/>
                    </a:lnTo>
                    <a:lnTo>
                      <a:pt x="1003" y="871"/>
                    </a:lnTo>
                    <a:lnTo>
                      <a:pt x="982" y="891"/>
                    </a:lnTo>
                    <a:lnTo>
                      <a:pt x="961" y="910"/>
                    </a:lnTo>
                    <a:lnTo>
                      <a:pt x="939" y="929"/>
                    </a:lnTo>
                    <a:lnTo>
                      <a:pt x="917" y="947"/>
                    </a:lnTo>
                    <a:lnTo>
                      <a:pt x="895" y="965"/>
                    </a:lnTo>
                    <a:lnTo>
                      <a:pt x="872" y="982"/>
                    </a:lnTo>
                    <a:lnTo>
                      <a:pt x="849" y="1000"/>
                    </a:lnTo>
                    <a:lnTo>
                      <a:pt x="826" y="1017"/>
                    </a:lnTo>
                    <a:lnTo>
                      <a:pt x="801" y="1032"/>
                    </a:lnTo>
                    <a:lnTo>
                      <a:pt x="776" y="1048"/>
                    </a:lnTo>
                    <a:lnTo>
                      <a:pt x="752" y="1063"/>
                    </a:lnTo>
                    <a:lnTo>
                      <a:pt x="727" y="1077"/>
                    </a:lnTo>
                    <a:lnTo>
                      <a:pt x="701" y="1090"/>
                    </a:lnTo>
                    <a:lnTo>
                      <a:pt x="676" y="1104"/>
                    </a:lnTo>
                    <a:lnTo>
                      <a:pt x="649" y="1116"/>
                    </a:lnTo>
                    <a:lnTo>
                      <a:pt x="622" y="1128"/>
                    </a:lnTo>
                    <a:lnTo>
                      <a:pt x="595" y="1139"/>
                    </a:lnTo>
                    <a:lnTo>
                      <a:pt x="568" y="1150"/>
                    </a:lnTo>
                    <a:lnTo>
                      <a:pt x="541" y="1161"/>
                    </a:lnTo>
                    <a:lnTo>
                      <a:pt x="514" y="1171"/>
                    </a:lnTo>
                    <a:lnTo>
                      <a:pt x="485" y="1180"/>
                    </a:lnTo>
                    <a:lnTo>
                      <a:pt x="456" y="1188"/>
                    </a:lnTo>
                    <a:lnTo>
                      <a:pt x="428" y="1196"/>
                    </a:lnTo>
                    <a:lnTo>
                      <a:pt x="399" y="1203"/>
                    </a:lnTo>
                    <a:lnTo>
                      <a:pt x="370" y="1209"/>
                    </a:lnTo>
                    <a:lnTo>
                      <a:pt x="340" y="1215"/>
                    </a:lnTo>
                    <a:lnTo>
                      <a:pt x="311" y="1220"/>
                    </a:lnTo>
                    <a:lnTo>
                      <a:pt x="281" y="1224"/>
                    </a:lnTo>
                    <a:lnTo>
                      <a:pt x="251" y="1228"/>
                    </a:lnTo>
                    <a:lnTo>
                      <a:pt x="221" y="1231"/>
                    </a:lnTo>
                    <a:lnTo>
                      <a:pt x="191" y="1233"/>
                    </a:lnTo>
                    <a:close/>
                  </a:path>
                </a:pathLst>
              </a:custGeom>
              <a:solidFill>
                <a:schemeClr val="accent2"/>
              </a:solidFill>
              <a:ln>
                <a:noFill/>
              </a:ln>
              <a:effectLst/>
              <a:extLst>
                <a:ext uri="{91240B29-F687-4F45-9708-019B960494DF}">
                  <a14:hiddenLine xmlns:a14="http://schemas.microsoft.com/office/drawing/2010/main" w="6350">
                    <a:solidFill>
                      <a:schemeClr val="tx1"/>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grpSp>
        <p:grpSp>
          <p:nvGrpSpPr>
            <p:cNvPr id="61" name="组合 29"/>
            <p:cNvGrpSpPr/>
            <p:nvPr/>
          </p:nvGrpSpPr>
          <p:grpSpPr>
            <a:xfrm>
              <a:off x="3478235" y="1387629"/>
              <a:ext cx="2077658" cy="2102655"/>
              <a:chOff x="3861" y="2793"/>
              <a:chExt cx="6627" cy="6609"/>
            </a:xfrm>
            <a:solidFill>
              <a:schemeClr val="accent1">
                <a:lumMod val="60000"/>
                <a:lumOff val="40000"/>
              </a:schemeClr>
            </a:solidFill>
          </p:grpSpPr>
          <p:grpSp>
            <p:nvGrpSpPr>
              <p:cNvPr id="69" name="Group 3"/>
              <p:cNvGrpSpPr>
                <a:grpSpLocks noChangeAspect="1"/>
              </p:cNvGrpSpPr>
              <p:nvPr/>
            </p:nvGrpSpPr>
            <p:grpSpPr bwMode="auto">
              <a:xfrm>
                <a:off x="3910" y="2793"/>
                <a:ext cx="6578" cy="6576"/>
                <a:chOff x="1840" y="1448"/>
                <a:chExt cx="2562" cy="2561"/>
              </a:xfrm>
              <a:grpFill/>
            </p:grpSpPr>
            <p:sp>
              <p:nvSpPr>
                <p:cNvPr id="75" name="Freeform 4"/>
                <p:cNvSpPr>
                  <a:spLocks noChangeAspect="1"/>
                </p:cNvSpPr>
                <p:nvPr/>
              </p:nvSpPr>
              <p:spPr bwMode="auto">
                <a:xfrm>
                  <a:off x="3142" y="1448"/>
                  <a:ext cx="1260" cy="1451"/>
                </a:xfrm>
                <a:custGeom>
                  <a:avLst/>
                  <a:gdLst>
                    <a:gd name="T0" fmla="*/ 35 w 1260"/>
                    <a:gd name="T1" fmla="*/ 1 h 1451"/>
                    <a:gd name="T2" fmla="*/ 100 w 1260"/>
                    <a:gd name="T3" fmla="*/ 6 h 1451"/>
                    <a:gd name="T4" fmla="*/ 162 w 1260"/>
                    <a:gd name="T5" fmla="*/ 13 h 1451"/>
                    <a:gd name="T6" fmla="*/ 225 w 1260"/>
                    <a:gd name="T7" fmla="*/ 23 h 1451"/>
                    <a:gd name="T8" fmla="*/ 285 w 1260"/>
                    <a:gd name="T9" fmla="*/ 37 h 1451"/>
                    <a:gd name="T10" fmla="*/ 345 w 1260"/>
                    <a:gd name="T11" fmla="*/ 53 h 1451"/>
                    <a:gd name="T12" fmla="*/ 404 w 1260"/>
                    <a:gd name="T13" fmla="*/ 72 h 1451"/>
                    <a:gd name="T14" fmla="*/ 461 w 1260"/>
                    <a:gd name="T15" fmla="*/ 94 h 1451"/>
                    <a:gd name="T16" fmla="*/ 517 w 1260"/>
                    <a:gd name="T17" fmla="*/ 119 h 1451"/>
                    <a:gd name="T18" fmla="*/ 572 w 1260"/>
                    <a:gd name="T19" fmla="*/ 145 h 1451"/>
                    <a:gd name="T20" fmla="*/ 625 w 1260"/>
                    <a:gd name="T21" fmla="*/ 175 h 1451"/>
                    <a:gd name="T22" fmla="*/ 676 w 1260"/>
                    <a:gd name="T23" fmla="*/ 206 h 1451"/>
                    <a:gd name="T24" fmla="*/ 726 w 1260"/>
                    <a:gd name="T25" fmla="*/ 240 h 1451"/>
                    <a:gd name="T26" fmla="*/ 774 w 1260"/>
                    <a:gd name="T27" fmla="*/ 277 h 1451"/>
                    <a:gd name="T28" fmla="*/ 820 w 1260"/>
                    <a:gd name="T29" fmla="*/ 316 h 1451"/>
                    <a:gd name="T30" fmla="*/ 866 w 1260"/>
                    <a:gd name="T31" fmla="*/ 356 h 1451"/>
                    <a:gd name="T32" fmla="*/ 908 w 1260"/>
                    <a:gd name="T33" fmla="*/ 398 h 1451"/>
                    <a:gd name="T34" fmla="*/ 948 w 1260"/>
                    <a:gd name="T35" fmla="*/ 444 h 1451"/>
                    <a:gd name="T36" fmla="*/ 986 w 1260"/>
                    <a:gd name="T37" fmla="*/ 490 h 1451"/>
                    <a:gd name="T38" fmla="*/ 1023 w 1260"/>
                    <a:gd name="T39" fmla="*/ 538 h 1451"/>
                    <a:gd name="T40" fmla="*/ 1057 w 1260"/>
                    <a:gd name="T41" fmla="*/ 589 h 1451"/>
                    <a:gd name="T42" fmla="*/ 1088 w 1260"/>
                    <a:gd name="T43" fmla="*/ 640 h 1451"/>
                    <a:gd name="T44" fmla="*/ 1117 w 1260"/>
                    <a:gd name="T45" fmla="*/ 693 h 1451"/>
                    <a:gd name="T46" fmla="*/ 1144 w 1260"/>
                    <a:gd name="T47" fmla="*/ 748 h 1451"/>
                    <a:gd name="T48" fmla="*/ 1168 w 1260"/>
                    <a:gd name="T49" fmla="*/ 804 h 1451"/>
                    <a:gd name="T50" fmla="*/ 1190 w 1260"/>
                    <a:gd name="T51" fmla="*/ 861 h 1451"/>
                    <a:gd name="T52" fmla="*/ 1209 w 1260"/>
                    <a:gd name="T53" fmla="*/ 921 h 1451"/>
                    <a:gd name="T54" fmla="*/ 1224 w 1260"/>
                    <a:gd name="T55" fmla="*/ 980 h 1451"/>
                    <a:gd name="T56" fmla="*/ 1237 w 1260"/>
                    <a:gd name="T57" fmla="*/ 1042 h 1451"/>
                    <a:gd name="T58" fmla="*/ 1248 w 1260"/>
                    <a:gd name="T59" fmla="*/ 1104 h 1451"/>
                    <a:gd name="T60" fmla="*/ 1255 w 1260"/>
                    <a:gd name="T61" fmla="*/ 1166 h 1451"/>
                    <a:gd name="T62" fmla="*/ 1259 w 1260"/>
                    <a:gd name="T63" fmla="*/ 1231 h 1451"/>
                    <a:gd name="T64" fmla="*/ 921 w 1260"/>
                    <a:gd name="T65" fmla="*/ 1451 h 1451"/>
                    <a:gd name="T66" fmla="*/ 622 w 1260"/>
                    <a:gd name="T67" fmla="*/ 1231 h 1451"/>
                    <a:gd name="T68" fmla="*/ 616 w 1260"/>
                    <a:gd name="T69" fmla="*/ 1184 h 1451"/>
                    <a:gd name="T70" fmla="*/ 608 w 1260"/>
                    <a:gd name="T71" fmla="*/ 1139 h 1451"/>
                    <a:gd name="T72" fmla="*/ 597 w 1260"/>
                    <a:gd name="T73" fmla="*/ 1096 h 1451"/>
                    <a:gd name="T74" fmla="*/ 588 w 1260"/>
                    <a:gd name="T75" fmla="*/ 1067 h 1451"/>
                    <a:gd name="T76" fmla="*/ 572 w 1260"/>
                    <a:gd name="T77" fmla="*/ 1025 h 1451"/>
                    <a:gd name="T78" fmla="*/ 559 w 1260"/>
                    <a:gd name="T79" fmla="*/ 998 h 1451"/>
                    <a:gd name="T80" fmla="*/ 539 w 1260"/>
                    <a:gd name="T81" fmla="*/ 959 h 1451"/>
                    <a:gd name="T82" fmla="*/ 523 w 1260"/>
                    <a:gd name="T83" fmla="*/ 934 h 1451"/>
                    <a:gd name="T84" fmla="*/ 498 w 1260"/>
                    <a:gd name="T85" fmla="*/ 898 h 1451"/>
                    <a:gd name="T86" fmla="*/ 480 w 1260"/>
                    <a:gd name="T87" fmla="*/ 874 h 1451"/>
                    <a:gd name="T88" fmla="*/ 461 w 1260"/>
                    <a:gd name="T89" fmla="*/ 852 h 1451"/>
                    <a:gd name="T90" fmla="*/ 431 w 1260"/>
                    <a:gd name="T91" fmla="*/ 821 h 1451"/>
                    <a:gd name="T92" fmla="*/ 399 w 1260"/>
                    <a:gd name="T93" fmla="*/ 791 h 1451"/>
                    <a:gd name="T94" fmla="*/ 375 w 1260"/>
                    <a:gd name="T95" fmla="*/ 773 h 1451"/>
                    <a:gd name="T96" fmla="*/ 352 w 1260"/>
                    <a:gd name="T97" fmla="*/ 755 h 1451"/>
                    <a:gd name="T98" fmla="*/ 328 w 1260"/>
                    <a:gd name="T99" fmla="*/ 739 h 1451"/>
                    <a:gd name="T100" fmla="*/ 290 w 1260"/>
                    <a:gd name="T101" fmla="*/ 716 h 1451"/>
                    <a:gd name="T102" fmla="*/ 264 w 1260"/>
                    <a:gd name="T103" fmla="*/ 702 h 1451"/>
                    <a:gd name="T104" fmla="*/ 223 w 1260"/>
                    <a:gd name="T105" fmla="*/ 684 h 1451"/>
                    <a:gd name="T106" fmla="*/ 181 w 1260"/>
                    <a:gd name="T107" fmla="*/ 669 h 1451"/>
                    <a:gd name="T108" fmla="*/ 137 w 1260"/>
                    <a:gd name="T109" fmla="*/ 656 h 1451"/>
                    <a:gd name="T110" fmla="*/ 108 w 1260"/>
                    <a:gd name="T111" fmla="*/ 649 h 1451"/>
                    <a:gd name="T112" fmla="*/ 63 w 1260"/>
                    <a:gd name="T113" fmla="*/ 642 h 1451"/>
                    <a:gd name="T114" fmla="*/ 31 w 1260"/>
                    <a:gd name="T115" fmla="*/ 639 h 1451"/>
                    <a:gd name="T116" fmla="*/ 0 w 1260"/>
                    <a:gd name="T117" fmla="*/ 637 h 1451"/>
                    <a:gd name="T118" fmla="*/ 3 w 1260"/>
                    <a:gd name="T119" fmla="*/ 0 h 14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60" h="1451">
                      <a:moveTo>
                        <a:pt x="3" y="0"/>
                      </a:moveTo>
                      <a:lnTo>
                        <a:pt x="35" y="1"/>
                      </a:lnTo>
                      <a:lnTo>
                        <a:pt x="68" y="3"/>
                      </a:lnTo>
                      <a:lnTo>
                        <a:pt x="100" y="6"/>
                      </a:lnTo>
                      <a:lnTo>
                        <a:pt x="131" y="9"/>
                      </a:lnTo>
                      <a:lnTo>
                        <a:pt x="162" y="13"/>
                      </a:lnTo>
                      <a:lnTo>
                        <a:pt x="193" y="18"/>
                      </a:lnTo>
                      <a:lnTo>
                        <a:pt x="225" y="23"/>
                      </a:lnTo>
                      <a:lnTo>
                        <a:pt x="255" y="30"/>
                      </a:lnTo>
                      <a:lnTo>
                        <a:pt x="285" y="37"/>
                      </a:lnTo>
                      <a:lnTo>
                        <a:pt x="315" y="44"/>
                      </a:lnTo>
                      <a:lnTo>
                        <a:pt x="345" y="53"/>
                      </a:lnTo>
                      <a:lnTo>
                        <a:pt x="374" y="62"/>
                      </a:lnTo>
                      <a:lnTo>
                        <a:pt x="404" y="72"/>
                      </a:lnTo>
                      <a:lnTo>
                        <a:pt x="433" y="83"/>
                      </a:lnTo>
                      <a:lnTo>
                        <a:pt x="461" y="94"/>
                      </a:lnTo>
                      <a:lnTo>
                        <a:pt x="489" y="106"/>
                      </a:lnTo>
                      <a:lnTo>
                        <a:pt x="517" y="119"/>
                      </a:lnTo>
                      <a:lnTo>
                        <a:pt x="545" y="132"/>
                      </a:lnTo>
                      <a:lnTo>
                        <a:pt x="572" y="145"/>
                      </a:lnTo>
                      <a:lnTo>
                        <a:pt x="599" y="160"/>
                      </a:lnTo>
                      <a:lnTo>
                        <a:pt x="625" y="175"/>
                      </a:lnTo>
                      <a:lnTo>
                        <a:pt x="651" y="190"/>
                      </a:lnTo>
                      <a:lnTo>
                        <a:pt x="676" y="206"/>
                      </a:lnTo>
                      <a:lnTo>
                        <a:pt x="702" y="223"/>
                      </a:lnTo>
                      <a:lnTo>
                        <a:pt x="726" y="240"/>
                      </a:lnTo>
                      <a:lnTo>
                        <a:pt x="751" y="259"/>
                      </a:lnTo>
                      <a:lnTo>
                        <a:pt x="774" y="277"/>
                      </a:lnTo>
                      <a:lnTo>
                        <a:pt x="798" y="296"/>
                      </a:lnTo>
                      <a:lnTo>
                        <a:pt x="820" y="316"/>
                      </a:lnTo>
                      <a:lnTo>
                        <a:pt x="843" y="336"/>
                      </a:lnTo>
                      <a:lnTo>
                        <a:pt x="866" y="356"/>
                      </a:lnTo>
                      <a:lnTo>
                        <a:pt x="887" y="377"/>
                      </a:lnTo>
                      <a:lnTo>
                        <a:pt x="908" y="398"/>
                      </a:lnTo>
                      <a:lnTo>
                        <a:pt x="928" y="421"/>
                      </a:lnTo>
                      <a:lnTo>
                        <a:pt x="948" y="444"/>
                      </a:lnTo>
                      <a:lnTo>
                        <a:pt x="967" y="467"/>
                      </a:lnTo>
                      <a:lnTo>
                        <a:pt x="986" y="490"/>
                      </a:lnTo>
                      <a:lnTo>
                        <a:pt x="1004" y="514"/>
                      </a:lnTo>
                      <a:lnTo>
                        <a:pt x="1023" y="538"/>
                      </a:lnTo>
                      <a:lnTo>
                        <a:pt x="1040" y="564"/>
                      </a:lnTo>
                      <a:lnTo>
                        <a:pt x="1057" y="589"/>
                      </a:lnTo>
                      <a:lnTo>
                        <a:pt x="1073" y="614"/>
                      </a:lnTo>
                      <a:lnTo>
                        <a:pt x="1088" y="640"/>
                      </a:lnTo>
                      <a:lnTo>
                        <a:pt x="1103" y="666"/>
                      </a:lnTo>
                      <a:lnTo>
                        <a:pt x="1117" y="693"/>
                      </a:lnTo>
                      <a:lnTo>
                        <a:pt x="1131" y="720"/>
                      </a:lnTo>
                      <a:lnTo>
                        <a:pt x="1144" y="748"/>
                      </a:lnTo>
                      <a:lnTo>
                        <a:pt x="1156" y="776"/>
                      </a:lnTo>
                      <a:lnTo>
                        <a:pt x="1168" y="804"/>
                      </a:lnTo>
                      <a:lnTo>
                        <a:pt x="1180" y="833"/>
                      </a:lnTo>
                      <a:lnTo>
                        <a:pt x="1190" y="861"/>
                      </a:lnTo>
                      <a:lnTo>
                        <a:pt x="1200" y="891"/>
                      </a:lnTo>
                      <a:lnTo>
                        <a:pt x="1209" y="921"/>
                      </a:lnTo>
                      <a:lnTo>
                        <a:pt x="1217" y="950"/>
                      </a:lnTo>
                      <a:lnTo>
                        <a:pt x="1224" y="980"/>
                      </a:lnTo>
                      <a:lnTo>
                        <a:pt x="1231" y="1010"/>
                      </a:lnTo>
                      <a:lnTo>
                        <a:pt x="1237" y="1042"/>
                      </a:lnTo>
                      <a:lnTo>
                        <a:pt x="1243" y="1073"/>
                      </a:lnTo>
                      <a:lnTo>
                        <a:pt x="1248" y="1104"/>
                      </a:lnTo>
                      <a:lnTo>
                        <a:pt x="1252" y="1135"/>
                      </a:lnTo>
                      <a:lnTo>
                        <a:pt x="1255" y="1166"/>
                      </a:lnTo>
                      <a:lnTo>
                        <a:pt x="1257" y="1198"/>
                      </a:lnTo>
                      <a:lnTo>
                        <a:pt x="1259" y="1231"/>
                      </a:lnTo>
                      <a:lnTo>
                        <a:pt x="1260" y="1263"/>
                      </a:lnTo>
                      <a:lnTo>
                        <a:pt x="921" y="1451"/>
                      </a:lnTo>
                      <a:lnTo>
                        <a:pt x="622" y="1246"/>
                      </a:lnTo>
                      <a:lnTo>
                        <a:pt x="622" y="1231"/>
                      </a:lnTo>
                      <a:lnTo>
                        <a:pt x="620" y="1215"/>
                      </a:lnTo>
                      <a:lnTo>
                        <a:pt x="616" y="1184"/>
                      </a:lnTo>
                      <a:lnTo>
                        <a:pt x="611" y="1154"/>
                      </a:lnTo>
                      <a:lnTo>
                        <a:pt x="608" y="1139"/>
                      </a:lnTo>
                      <a:lnTo>
                        <a:pt x="605" y="1125"/>
                      </a:lnTo>
                      <a:lnTo>
                        <a:pt x="597" y="1096"/>
                      </a:lnTo>
                      <a:lnTo>
                        <a:pt x="593" y="1082"/>
                      </a:lnTo>
                      <a:lnTo>
                        <a:pt x="588" y="1067"/>
                      </a:lnTo>
                      <a:lnTo>
                        <a:pt x="577" y="1039"/>
                      </a:lnTo>
                      <a:lnTo>
                        <a:pt x="572" y="1025"/>
                      </a:lnTo>
                      <a:lnTo>
                        <a:pt x="566" y="1012"/>
                      </a:lnTo>
                      <a:lnTo>
                        <a:pt x="559" y="998"/>
                      </a:lnTo>
                      <a:lnTo>
                        <a:pt x="553" y="985"/>
                      </a:lnTo>
                      <a:lnTo>
                        <a:pt x="539" y="959"/>
                      </a:lnTo>
                      <a:lnTo>
                        <a:pt x="530" y="947"/>
                      </a:lnTo>
                      <a:lnTo>
                        <a:pt x="523" y="934"/>
                      </a:lnTo>
                      <a:lnTo>
                        <a:pt x="506" y="910"/>
                      </a:lnTo>
                      <a:lnTo>
                        <a:pt x="498" y="898"/>
                      </a:lnTo>
                      <a:lnTo>
                        <a:pt x="489" y="887"/>
                      </a:lnTo>
                      <a:lnTo>
                        <a:pt x="480" y="874"/>
                      </a:lnTo>
                      <a:lnTo>
                        <a:pt x="471" y="863"/>
                      </a:lnTo>
                      <a:lnTo>
                        <a:pt x="461" y="852"/>
                      </a:lnTo>
                      <a:lnTo>
                        <a:pt x="451" y="841"/>
                      </a:lnTo>
                      <a:lnTo>
                        <a:pt x="431" y="821"/>
                      </a:lnTo>
                      <a:lnTo>
                        <a:pt x="410" y="801"/>
                      </a:lnTo>
                      <a:lnTo>
                        <a:pt x="399" y="791"/>
                      </a:lnTo>
                      <a:lnTo>
                        <a:pt x="388" y="782"/>
                      </a:lnTo>
                      <a:lnTo>
                        <a:pt x="375" y="773"/>
                      </a:lnTo>
                      <a:lnTo>
                        <a:pt x="364" y="764"/>
                      </a:lnTo>
                      <a:lnTo>
                        <a:pt x="352" y="755"/>
                      </a:lnTo>
                      <a:lnTo>
                        <a:pt x="340" y="747"/>
                      </a:lnTo>
                      <a:lnTo>
                        <a:pt x="328" y="739"/>
                      </a:lnTo>
                      <a:lnTo>
                        <a:pt x="315" y="731"/>
                      </a:lnTo>
                      <a:lnTo>
                        <a:pt x="290" y="716"/>
                      </a:lnTo>
                      <a:lnTo>
                        <a:pt x="277" y="709"/>
                      </a:lnTo>
                      <a:lnTo>
                        <a:pt x="264" y="702"/>
                      </a:lnTo>
                      <a:lnTo>
                        <a:pt x="237" y="690"/>
                      </a:lnTo>
                      <a:lnTo>
                        <a:pt x="223" y="684"/>
                      </a:lnTo>
                      <a:lnTo>
                        <a:pt x="209" y="678"/>
                      </a:lnTo>
                      <a:lnTo>
                        <a:pt x="181" y="669"/>
                      </a:lnTo>
                      <a:lnTo>
                        <a:pt x="152" y="660"/>
                      </a:lnTo>
                      <a:lnTo>
                        <a:pt x="137" y="656"/>
                      </a:lnTo>
                      <a:lnTo>
                        <a:pt x="123" y="653"/>
                      </a:lnTo>
                      <a:lnTo>
                        <a:pt x="108" y="649"/>
                      </a:lnTo>
                      <a:lnTo>
                        <a:pt x="93" y="647"/>
                      </a:lnTo>
                      <a:lnTo>
                        <a:pt x="63" y="642"/>
                      </a:lnTo>
                      <a:lnTo>
                        <a:pt x="47" y="640"/>
                      </a:lnTo>
                      <a:lnTo>
                        <a:pt x="31" y="639"/>
                      </a:lnTo>
                      <a:lnTo>
                        <a:pt x="16" y="638"/>
                      </a:lnTo>
                      <a:lnTo>
                        <a:pt x="0" y="637"/>
                      </a:lnTo>
                      <a:lnTo>
                        <a:pt x="197" y="348"/>
                      </a:lnTo>
                      <a:lnTo>
                        <a:pt x="3" y="0"/>
                      </a:lnTo>
                      <a:close/>
                    </a:path>
                  </a:pathLst>
                </a:custGeom>
                <a:grpFill/>
                <a:ln>
                  <a:noFill/>
                </a:ln>
                <a:effectLst/>
                <a:extLst>
                  <a:ext uri="{91240B29-F687-4F45-9708-019B960494DF}">
                    <a14:hiddenLine xmlns:a14="http://schemas.microsoft.com/office/drawing/2010/main" w="6350">
                      <a:solidFill>
                        <a:schemeClr val="tx1"/>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76" name="Freeform 5"/>
                <p:cNvSpPr>
                  <a:spLocks noChangeAspect="1"/>
                </p:cNvSpPr>
                <p:nvPr/>
              </p:nvSpPr>
              <p:spPr bwMode="auto">
                <a:xfrm>
                  <a:off x="1840" y="1449"/>
                  <a:ext cx="1431" cy="1325"/>
                </a:xfrm>
                <a:custGeom>
                  <a:avLst/>
                  <a:gdLst>
                    <a:gd name="T0" fmla="*/ 637 w 1431"/>
                    <a:gd name="T1" fmla="*/ 1302 h 1325"/>
                    <a:gd name="T2" fmla="*/ 637 w 1431"/>
                    <a:gd name="T3" fmla="*/ 1248 h 1325"/>
                    <a:gd name="T4" fmla="*/ 640 w 1431"/>
                    <a:gd name="T5" fmla="*/ 1217 h 1325"/>
                    <a:gd name="T6" fmla="*/ 646 w 1431"/>
                    <a:gd name="T7" fmla="*/ 1170 h 1325"/>
                    <a:gd name="T8" fmla="*/ 655 w 1431"/>
                    <a:gd name="T9" fmla="*/ 1125 h 1325"/>
                    <a:gd name="T10" fmla="*/ 663 w 1431"/>
                    <a:gd name="T11" fmla="*/ 1095 h 1325"/>
                    <a:gd name="T12" fmla="*/ 678 w 1431"/>
                    <a:gd name="T13" fmla="*/ 1052 h 1325"/>
                    <a:gd name="T14" fmla="*/ 689 w 1431"/>
                    <a:gd name="T15" fmla="*/ 1024 h 1325"/>
                    <a:gd name="T16" fmla="*/ 708 w 1431"/>
                    <a:gd name="T17" fmla="*/ 983 h 1325"/>
                    <a:gd name="T18" fmla="*/ 724 w 1431"/>
                    <a:gd name="T19" fmla="*/ 957 h 1325"/>
                    <a:gd name="T20" fmla="*/ 739 w 1431"/>
                    <a:gd name="T21" fmla="*/ 932 h 1325"/>
                    <a:gd name="T22" fmla="*/ 756 w 1431"/>
                    <a:gd name="T23" fmla="*/ 907 h 1325"/>
                    <a:gd name="T24" fmla="*/ 773 w 1431"/>
                    <a:gd name="T25" fmla="*/ 884 h 1325"/>
                    <a:gd name="T26" fmla="*/ 792 w 1431"/>
                    <a:gd name="T27" fmla="*/ 860 h 1325"/>
                    <a:gd name="T28" fmla="*/ 822 w 1431"/>
                    <a:gd name="T29" fmla="*/ 827 h 1325"/>
                    <a:gd name="T30" fmla="*/ 843 w 1431"/>
                    <a:gd name="T31" fmla="*/ 807 h 1325"/>
                    <a:gd name="T32" fmla="*/ 877 w 1431"/>
                    <a:gd name="T33" fmla="*/ 778 h 1325"/>
                    <a:gd name="T34" fmla="*/ 901 w 1431"/>
                    <a:gd name="T35" fmla="*/ 760 h 1325"/>
                    <a:gd name="T36" fmla="*/ 938 w 1431"/>
                    <a:gd name="T37" fmla="*/ 735 h 1325"/>
                    <a:gd name="T38" fmla="*/ 976 w 1431"/>
                    <a:gd name="T39" fmla="*/ 711 h 1325"/>
                    <a:gd name="T40" fmla="*/ 1003 w 1431"/>
                    <a:gd name="T41" fmla="*/ 698 h 1325"/>
                    <a:gd name="T42" fmla="*/ 1030 w 1431"/>
                    <a:gd name="T43" fmla="*/ 686 h 1325"/>
                    <a:gd name="T44" fmla="*/ 1059 w 1431"/>
                    <a:gd name="T45" fmla="*/ 675 h 1325"/>
                    <a:gd name="T46" fmla="*/ 1117 w 1431"/>
                    <a:gd name="T47" fmla="*/ 657 h 1325"/>
                    <a:gd name="T48" fmla="*/ 1147 w 1431"/>
                    <a:gd name="T49" fmla="*/ 649 h 1325"/>
                    <a:gd name="T50" fmla="*/ 1192 w 1431"/>
                    <a:gd name="T51" fmla="*/ 642 h 1325"/>
                    <a:gd name="T52" fmla="*/ 1224 w 1431"/>
                    <a:gd name="T53" fmla="*/ 638 h 1325"/>
                    <a:gd name="T54" fmla="*/ 1431 w 1431"/>
                    <a:gd name="T55" fmla="*/ 334 h 1325"/>
                    <a:gd name="T56" fmla="*/ 1207 w 1431"/>
                    <a:gd name="T57" fmla="*/ 1 h 1325"/>
                    <a:gd name="T58" fmla="*/ 1142 w 1431"/>
                    <a:gd name="T59" fmla="*/ 6 h 1325"/>
                    <a:gd name="T60" fmla="*/ 1080 w 1431"/>
                    <a:gd name="T61" fmla="*/ 15 h 1325"/>
                    <a:gd name="T62" fmla="*/ 1018 w 1431"/>
                    <a:gd name="T63" fmla="*/ 26 h 1325"/>
                    <a:gd name="T64" fmla="*/ 957 w 1431"/>
                    <a:gd name="T65" fmla="*/ 40 h 1325"/>
                    <a:gd name="T66" fmla="*/ 898 w 1431"/>
                    <a:gd name="T67" fmla="*/ 57 h 1325"/>
                    <a:gd name="T68" fmla="*/ 839 w 1431"/>
                    <a:gd name="T69" fmla="*/ 76 h 1325"/>
                    <a:gd name="T70" fmla="*/ 783 w 1431"/>
                    <a:gd name="T71" fmla="*/ 100 h 1325"/>
                    <a:gd name="T72" fmla="*/ 728 w 1431"/>
                    <a:gd name="T73" fmla="*/ 125 h 1325"/>
                    <a:gd name="T74" fmla="*/ 673 w 1431"/>
                    <a:gd name="T75" fmla="*/ 152 h 1325"/>
                    <a:gd name="T76" fmla="*/ 620 w 1431"/>
                    <a:gd name="T77" fmla="*/ 182 h 1325"/>
                    <a:gd name="T78" fmla="*/ 570 w 1431"/>
                    <a:gd name="T79" fmla="*/ 214 h 1325"/>
                    <a:gd name="T80" fmla="*/ 520 w 1431"/>
                    <a:gd name="T81" fmla="*/ 250 h 1325"/>
                    <a:gd name="T82" fmla="*/ 472 w 1431"/>
                    <a:gd name="T83" fmla="*/ 287 h 1325"/>
                    <a:gd name="T84" fmla="*/ 427 w 1431"/>
                    <a:gd name="T85" fmla="*/ 325 h 1325"/>
                    <a:gd name="T86" fmla="*/ 382 w 1431"/>
                    <a:gd name="T87" fmla="*/ 366 h 1325"/>
                    <a:gd name="T88" fmla="*/ 341 w 1431"/>
                    <a:gd name="T89" fmla="*/ 410 h 1325"/>
                    <a:gd name="T90" fmla="*/ 301 w 1431"/>
                    <a:gd name="T91" fmla="*/ 455 h 1325"/>
                    <a:gd name="T92" fmla="*/ 263 w 1431"/>
                    <a:gd name="T93" fmla="*/ 502 h 1325"/>
                    <a:gd name="T94" fmla="*/ 227 w 1431"/>
                    <a:gd name="T95" fmla="*/ 550 h 1325"/>
                    <a:gd name="T96" fmla="*/ 194 w 1431"/>
                    <a:gd name="T97" fmla="*/ 602 h 1325"/>
                    <a:gd name="T98" fmla="*/ 163 w 1431"/>
                    <a:gd name="T99" fmla="*/ 653 h 1325"/>
                    <a:gd name="T100" fmla="*/ 135 w 1431"/>
                    <a:gd name="T101" fmla="*/ 707 h 1325"/>
                    <a:gd name="T102" fmla="*/ 109 w 1431"/>
                    <a:gd name="T103" fmla="*/ 762 h 1325"/>
                    <a:gd name="T104" fmla="*/ 86 w 1431"/>
                    <a:gd name="T105" fmla="*/ 819 h 1325"/>
                    <a:gd name="T106" fmla="*/ 64 w 1431"/>
                    <a:gd name="T107" fmla="*/ 876 h 1325"/>
                    <a:gd name="T108" fmla="*/ 47 w 1431"/>
                    <a:gd name="T109" fmla="*/ 936 h 1325"/>
                    <a:gd name="T110" fmla="*/ 31 w 1431"/>
                    <a:gd name="T111" fmla="*/ 996 h 1325"/>
                    <a:gd name="T112" fmla="*/ 19 w 1431"/>
                    <a:gd name="T113" fmla="*/ 1058 h 1325"/>
                    <a:gd name="T114" fmla="*/ 10 w 1431"/>
                    <a:gd name="T115" fmla="*/ 1120 h 1325"/>
                    <a:gd name="T116" fmla="*/ 4 w 1431"/>
                    <a:gd name="T117" fmla="*/ 1183 h 1325"/>
                    <a:gd name="T118" fmla="*/ 1 w 1431"/>
                    <a:gd name="T119" fmla="*/ 1247 h 1325"/>
                    <a:gd name="T120" fmla="*/ 1 w 1431"/>
                    <a:gd name="T121" fmla="*/ 1302 h 1325"/>
                    <a:gd name="T122" fmla="*/ 335 w 1431"/>
                    <a:gd name="T123" fmla="*/ 1129 h 13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31" h="1325">
                      <a:moveTo>
                        <a:pt x="638" y="1324"/>
                      </a:moveTo>
                      <a:lnTo>
                        <a:pt x="637" y="1302"/>
                      </a:lnTo>
                      <a:lnTo>
                        <a:pt x="637" y="1280"/>
                      </a:lnTo>
                      <a:lnTo>
                        <a:pt x="637" y="1248"/>
                      </a:lnTo>
                      <a:lnTo>
                        <a:pt x="638" y="1232"/>
                      </a:lnTo>
                      <a:lnTo>
                        <a:pt x="640" y="1217"/>
                      </a:lnTo>
                      <a:lnTo>
                        <a:pt x="644" y="1185"/>
                      </a:lnTo>
                      <a:lnTo>
                        <a:pt x="646" y="1170"/>
                      </a:lnTo>
                      <a:lnTo>
                        <a:pt x="649" y="1154"/>
                      </a:lnTo>
                      <a:lnTo>
                        <a:pt x="655" y="1125"/>
                      </a:lnTo>
                      <a:lnTo>
                        <a:pt x="659" y="1110"/>
                      </a:lnTo>
                      <a:lnTo>
                        <a:pt x="663" y="1095"/>
                      </a:lnTo>
                      <a:lnTo>
                        <a:pt x="673" y="1067"/>
                      </a:lnTo>
                      <a:lnTo>
                        <a:pt x="678" y="1052"/>
                      </a:lnTo>
                      <a:lnTo>
                        <a:pt x="683" y="1038"/>
                      </a:lnTo>
                      <a:lnTo>
                        <a:pt x="689" y="1024"/>
                      </a:lnTo>
                      <a:lnTo>
                        <a:pt x="695" y="1010"/>
                      </a:lnTo>
                      <a:lnTo>
                        <a:pt x="708" y="983"/>
                      </a:lnTo>
                      <a:lnTo>
                        <a:pt x="715" y="970"/>
                      </a:lnTo>
                      <a:lnTo>
                        <a:pt x="724" y="957"/>
                      </a:lnTo>
                      <a:lnTo>
                        <a:pt x="731" y="944"/>
                      </a:lnTo>
                      <a:lnTo>
                        <a:pt x="739" y="932"/>
                      </a:lnTo>
                      <a:lnTo>
                        <a:pt x="747" y="920"/>
                      </a:lnTo>
                      <a:lnTo>
                        <a:pt x="756" y="907"/>
                      </a:lnTo>
                      <a:lnTo>
                        <a:pt x="764" y="895"/>
                      </a:lnTo>
                      <a:lnTo>
                        <a:pt x="773" y="884"/>
                      </a:lnTo>
                      <a:lnTo>
                        <a:pt x="783" y="871"/>
                      </a:lnTo>
                      <a:lnTo>
                        <a:pt x="792" y="860"/>
                      </a:lnTo>
                      <a:lnTo>
                        <a:pt x="812" y="838"/>
                      </a:lnTo>
                      <a:lnTo>
                        <a:pt x="822" y="827"/>
                      </a:lnTo>
                      <a:lnTo>
                        <a:pt x="832" y="817"/>
                      </a:lnTo>
                      <a:lnTo>
                        <a:pt x="843" y="807"/>
                      </a:lnTo>
                      <a:lnTo>
                        <a:pt x="854" y="797"/>
                      </a:lnTo>
                      <a:lnTo>
                        <a:pt x="877" y="778"/>
                      </a:lnTo>
                      <a:lnTo>
                        <a:pt x="889" y="769"/>
                      </a:lnTo>
                      <a:lnTo>
                        <a:pt x="901" y="760"/>
                      </a:lnTo>
                      <a:lnTo>
                        <a:pt x="925" y="743"/>
                      </a:lnTo>
                      <a:lnTo>
                        <a:pt x="938" y="735"/>
                      </a:lnTo>
                      <a:lnTo>
                        <a:pt x="951" y="727"/>
                      </a:lnTo>
                      <a:lnTo>
                        <a:pt x="976" y="711"/>
                      </a:lnTo>
                      <a:lnTo>
                        <a:pt x="990" y="705"/>
                      </a:lnTo>
                      <a:lnTo>
                        <a:pt x="1003" y="698"/>
                      </a:lnTo>
                      <a:lnTo>
                        <a:pt x="1017" y="692"/>
                      </a:lnTo>
                      <a:lnTo>
                        <a:pt x="1030" y="686"/>
                      </a:lnTo>
                      <a:lnTo>
                        <a:pt x="1045" y="680"/>
                      </a:lnTo>
                      <a:lnTo>
                        <a:pt x="1059" y="675"/>
                      </a:lnTo>
                      <a:lnTo>
                        <a:pt x="1088" y="665"/>
                      </a:lnTo>
                      <a:lnTo>
                        <a:pt x="1117" y="657"/>
                      </a:lnTo>
                      <a:lnTo>
                        <a:pt x="1132" y="653"/>
                      </a:lnTo>
                      <a:lnTo>
                        <a:pt x="1147" y="649"/>
                      </a:lnTo>
                      <a:lnTo>
                        <a:pt x="1177" y="644"/>
                      </a:lnTo>
                      <a:lnTo>
                        <a:pt x="1192" y="642"/>
                      </a:lnTo>
                      <a:lnTo>
                        <a:pt x="1209" y="640"/>
                      </a:lnTo>
                      <a:lnTo>
                        <a:pt x="1224" y="638"/>
                      </a:lnTo>
                      <a:lnTo>
                        <a:pt x="1240" y="637"/>
                      </a:lnTo>
                      <a:lnTo>
                        <a:pt x="1431" y="334"/>
                      </a:lnTo>
                      <a:lnTo>
                        <a:pt x="1239" y="0"/>
                      </a:lnTo>
                      <a:lnTo>
                        <a:pt x="1207" y="1"/>
                      </a:lnTo>
                      <a:lnTo>
                        <a:pt x="1174" y="3"/>
                      </a:lnTo>
                      <a:lnTo>
                        <a:pt x="1142" y="6"/>
                      </a:lnTo>
                      <a:lnTo>
                        <a:pt x="1111" y="10"/>
                      </a:lnTo>
                      <a:lnTo>
                        <a:pt x="1080" y="15"/>
                      </a:lnTo>
                      <a:lnTo>
                        <a:pt x="1049" y="20"/>
                      </a:lnTo>
                      <a:lnTo>
                        <a:pt x="1018" y="26"/>
                      </a:lnTo>
                      <a:lnTo>
                        <a:pt x="987" y="32"/>
                      </a:lnTo>
                      <a:lnTo>
                        <a:pt x="957" y="40"/>
                      </a:lnTo>
                      <a:lnTo>
                        <a:pt x="928" y="48"/>
                      </a:lnTo>
                      <a:lnTo>
                        <a:pt x="898" y="57"/>
                      </a:lnTo>
                      <a:lnTo>
                        <a:pt x="868" y="66"/>
                      </a:lnTo>
                      <a:lnTo>
                        <a:pt x="839" y="76"/>
                      </a:lnTo>
                      <a:lnTo>
                        <a:pt x="811" y="88"/>
                      </a:lnTo>
                      <a:lnTo>
                        <a:pt x="783" y="100"/>
                      </a:lnTo>
                      <a:lnTo>
                        <a:pt x="755" y="112"/>
                      </a:lnTo>
                      <a:lnTo>
                        <a:pt x="728" y="125"/>
                      </a:lnTo>
                      <a:lnTo>
                        <a:pt x="699" y="138"/>
                      </a:lnTo>
                      <a:lnTo>
                        <a:pt x="673" y="152"/>
                      </a:lnTo>
                      <a:lnTo>
                        <a:pt x="646" y="167"/>
                      </a:lnTo>
                      <a:lnTo>
                        <a:pt x="620" y="182"/>
                      </a:lnTo>
                      <a:lnTo>
                        <a:pt x="595" y="198"/>
                      </a:lnTo>
                      <a:lnTo>
                        <a:pt x="570" y="214"/>
                      </a:lnTo>
                      <a:lnTo>
                        <a:pt x="544" y="231"/>
                      </a:lnTo>
                      <a:lnTo>
                        <a:pt x="520" y="250"/>
                      </a:lnTo>
                      <a:lnTo>
                        <a:pt x="496" y="268"/>
                      </a:lnTo>
                      <a:lnTo>
                        <a:pt x="472" y="287"/>
                      </a:lnTo>
                      <a:lnTo>
                        <a:pt x="449" y="306"/>
                      </a:lnTo>
                      <a:lnTo>
                        <a:pt x="427" y="325"/>
                      </a:lnTo>
                      <a:lnTo>
                        <a:pt x="405" y="346"/>
                      </a:lnTo>
                      <a:lnTo>
                        <a:pt x="382" y="366"/>
                      </a:lnTo>
                      <a:lnTo>
                        <a:pt x="361" y="388"/>
                      </a:lnTo>
                      <a:lnTo>
                        <a:pt x="341" y="410"/>
                      </a:lnTo>
                      <a:lnTo>
                        <a:pt x="320" y="433"/>
                      </a:lnTo>
                      <a:lnTo>
                        <a:pt x="301" y="455"/>
                      </a:lnTo>
                      <a:lnTo>
                        <a:pt x="282" y="478"/>
                      </a:lnTo>
                      <a:lnTo>
                        <a:pt x="263" y="502"/>
                      </a:lnTo>
                      <a:lnTo>
                        <a:pt x="245" y="526"/>
                      </a:lnTo>
                      <a:lnTo>
                        <a:pt x="227" y="550"/>
                      </a:lnTo>
                      <a:lnTo>
                        <a:pt x="210" y="576"/>
                      </a:lnTo>
                      <a:lnTo>
                        <a:pt x="194" y="602"/>
                      </a:lnTo>
                      <a:lnTo>
                        <a:pt x="178" y="627"/>
                      </a:lnTo>
                      <a:lnTo>
                        <a:pt x="163" y="653"/>
                      </a:lnTo>
                      <a:lnTo>
                        <a:pt x="149" y="680"/>
                      </a:lnTo>
                      <a:lnTo>
                        <a:pt x="135" y="707"/>
                      </a:lnTo>
                      <a:lnTo>
                        <a:pt x="122" y="735"/>
                      </a:lnTo>
                      <a:lnTo>
                        <a:pt x="109" y="762"/>
                      </a:lnTo>
                      <a:lnTo>
                        <a:pt x="97" y="790"/>
                      </a:lnTo>
                      <a:lnTo>
                        <a:pt x="86" y="819"/>
                      </a:lnTo>
                      <a:lnTo>
                        <a:pt x="74" y="847"/>
                      </a:lnTo>
                      <a:lnTo>
                        <a:pt x="64" y="876"/>
                      </a:lnTo>
                      <a:lnTo>
                        <a:pt x="55" y="906"/>
                      </a:lnTo>
                      <a:lnTo>
                        <a:pt x="47" y="936"/>
                      </a:lnTo>
                      <a:lnTo>
                        <a:pt x="39" y="966"/>
                      </a:lnTo>
                      <a:lnTo>
                        <a:pt x="31" y="996"/>
                      </a:lnTo>
                      <a:lnTo>
                        <a:pt x="25" y="1026"/>
                      </a:lnTo>
                      <a:lnTo>
                        <a:pt x="19" y="1058"/>
                      </a:lnTo>
                      <a:lnTo>
                        <a:pt x="14" y="1089"/>
                      </a:lnTo>
                      <a:lnTo>
                        <a:pt x="10" y="1120"/>
                      </a:lnTo>
                      <a:lnTo>
                        <a:pt x="6" y="1151"/>
                      </a:lnTo>
                      <a:lnTo>
                        <a:pt x="4" y="1183"/>
                      </a:lnTo>
                      <a:lnTo>
                        <a:pt x="2" y="1215"/>
                      </a:lnTo>
                      <a:lnTo>
                        <a:pt x="1" y="1247"/>
                      </a:lnTo>
                      <a:lnTo>
                        <a:pt x="0" y="1280"/>
                      </a:lnTo>
                      <a:lnTo>
                        <a:pt x="1" y="1302"/>
                      </a:lnTo>
                      <a:lnTo>
                        <a:pt x="2" y="1325"/>
                      </a:lnTo>
                      <a:lnTo>
                        <a:pt x="335" y="1129"/>
                      </a:lnTo>
                      <a:lnTo>
                        <a:pt x="638" y="1324"/>
                      </a:lnTo>
                      <a:close/>
                    </a:path>
                  </a:pathLst>
                </a:custGeom>
                <a:grpFill/>
                <a:ln>
                  <a:noFill/>
                </a:ln>
                <a:effectLst/>
                <a:extLst>
                  <a:ext uri="{91240B29-F687-4F45-9708-019B960494DF}">
                    <a14:hiddenLine xmlns:a14="http://schemas.microsoft.com/office/drawing/2010/main" w="6350">
                      <a:solidFill>
                        <a:schemeClr val="tx1"/>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77" name="Freeform 6"/>
                <p:cNvSpPr>
                  <a:spLocks noChangeAspect="1"/>
                </p:cNvSpPr>
                <p:nvPr/>
              </p:nvSpPr>
              <p:spPr bwMode="auto">
                <a:xfrm>
                  <a:off x="1845" y="2645"/>
                  <a:ext cx="1295" cy="1364"/>
                </a:xfrm>
                <a:custGeom>
                  <a:avLst/>
                  <a:gdLst>
                    <a:gd name="T0" fmla="*/ 1096 w 1295"/>
                    <a:gd name="T1" fmla="*/ 1023 h 1364"/>
                    <a:gd name="T2" fmla="*/ 1276 w 1295"/>
                    <a:gd name="T3" fmla="*/ 728 h 1364"/>
                    <a:gd name="T4" fmla="*/ 1232 w 1295"/>
                    <a:gd name="T5" fmla="*/ 726 h 1364"/>
                    <a:gd name="T6" fmla="*/ 1187 w 1295"/>
                    <a:gd name="T7" fmla="*/ 722 h 1364"/>
                    <a:gd name="T8" fmla="*/ 1131 w 1295"/>
                    <a:gd name="T9" fmla="*/ 711 h 1364"/>
                    <a:gd name="T10" fmla="*/ 1103 w 1295"/>
                    <a:gd name="T11" fmla="*/ 704 h 1364"/>
                    <a:gd name="T12" fmla="*/ 1050 w 1295"/>
                    <a:gd name="T13" fmla="*/ 687 h 1364"/>
                    <a:gd name="T14" fmla="*/ 1023 w 1295"/>
                    <a:gd name="T15" fmla="*/ 677 h 1364"/>
                    <a:gd name="T16" fmla="*/ 973 w 1295"/>
                    <a:gd name="T17" fmla="*/ 653 h 1364"/>
                    <a:gd name="T18" fmla="*/ 949 w 1295"/>
                    <a:gd name="T19" fmla="*/ 638 h 1364"/>
                    <a:gd name="T20" fmla="*/ 902 w 1295"/>
                    <a:gd name="T21" fmla="*/ 608 h 1364"/>
                    <a:gd name="T22" fmla="*/ 880 w 1295"/>
                    <a:gd name="T23" fmla="*/ 591 h 1364"/>
                    <a:gd name="T24" fmla="*/ 837 w 1295"/>
                    <a:gd name="T25" fmla="*/ 556 h 1364"/>
                    <a:gd name="T26" fmla="*/ 799 w 1295"/>
                    <a:gd name="T27" fmla="*/ 517 h 1364"/>
                    <a:gd name="T28" fmla="*/ 781 w 1295"/>
                    <a:gd name="T29" fmla="*/ 496 h 1364"/>
                    <a:gd name="T30" fmla="*/ 747 w 1295"/>
                    <a:gd name="T31" fmla="*/ 451 h 1364"/>
                    <a:gd name="T32" fmla="*/ 725 w 1295"/>
                    <a:gd name="T33" fmla="*/ 417 h 1364"/>
                    <a:gd name="T34" fmla="*/ 703 w 1295"/>
                    <a:gd name="T35" fmla="*/ 380 h 1364"/>
                    <a:gd name="T36" fmla="*/ 680 w 1295"/>
                    <a:gd name="T37" fmla="*/ 330 h 1364"/>
                    <a:gd name="T38" fmla="*/ 670 w 1295"/>
                    <a:gd name="T39" fmla="*/ 303 h 1364"/>
                    <a:gd name="T40" fmla="*/ 657 w 1295"/>
                    <a:gd name="T41" fmla="*/ 263 h 1364"/>
                    <a:gd name="T42" fmla="*/ 646 w 1295"/>
                    <a:gd name="T43" fmla="*/ 221 h 1364"/>
                    <a:gd name="T44" fmla="*/ 322 w 1295"/>
                    <a:gd name="T45" fmla="*/ 0 h 1364"/>
                    <a:gd name="T46" fmla="*/ 2 w 1295"/>
                    <a:gd name="T47" fmla="*/ 222 h 1364"/>
                    <a:gd name="T48" fmla="*/ 10 w 1295"/>
                    <a:gd name="T49" fmla="*/ 282 h 1364"/>
                    <a:gd name="T50" fmla="*/ 21 w 1295"/>
                    <a:gd name="T51" fmla="*/ 343 h 1364"/>
                    <a:gd name="T52" fmla="*/ 35 w 1295"/>
                    <a:gd name="T53" fmla="*/ 401 h 1364"/>
                    <a:gd name="T54" fmla="*/ 51 w 1295"/>
                    <a:gd name="T55" fmla="*/ 458 h 1364"/>
                    <a:gd name="T56" fmla="*/ 69 w 1295"/>
                    <a:gd name="T57" fmla="*/ 516 h 1364"/>
                    <a:gd name="T58" fmla="*/ 91 w 1295"/>
                    <a:gd name="T59" fmla="*/ 571 h 1364"/>
                    <a:gd name="T60" fmla="*/ 115 w 1295"/>
                    <a:gd name="T61" fmla="*/ 624 h 1364"/>
                    <a:gd name="T62" fmla="*/ 141 w 1295"/>
                    <a:gd name="T63" fmla="*/ 678 h 1364"/>
                    <a:gd name="T64" fmla="*/ 169 w 1295"/>
                    <a:gd name="T65" fmla="*/ 729 h 1364"/>
                    <a:gd name="T66" fmla="*/ 200 w 1295"/>
                    <a:gd name="T67" fmla="*/ 779 h 1364"/>
                    <a:gd name="T68" fmla="*/ 233 w 1295"/>
                    <a:gd name="T69" fmla="*/ 828 h 1364"/>
                    <a:gd name="T70" fmla="*/ 268 w 1295"/>
                    <a:gd name="T71" fmla="*/ 874 h 1364"/>
                    <a:gd name="T72" fmla="*/ 305 w 1295"/>
                    <a:gd name="T73" fmla="*/ 919 h 1364"/>
                    <a:gd name="T74" fmla="*/ 344 w 1295"/>
                    <a:gd name="T75" fmla="*/ 962 h 1364"/>
                    <a:gd name="T76" fmla="*/ 385 w 1295"/>
                    <a:gd name="T77" fmla="*/ 1004 h 1364"/>
                    <a:gd name="T78" fmla="*/ 428 w 1295"/>
                    <a:gd name="T79" fmla="*/ 1043 h 1364"/>
                    <a:gd name="T80" fmla="*/ 473 w 1295"/>
                    <a:gd name="T81" fmla="*/ 1081 h 1364"/>
                    <a:gd name="T82" fmla="*/ 519 w 1295"/>
                    <a:gd name="T83" fmla="*/ 1116 h 1364"/>
                    <a:gd name="T84" fmla="*/ 567 w 1295"/>
                    <a:gd name="T85" fmla="*/ 1151 h 1364"/>
                    <a:gd name="T86" fmla="*/ 616 w 1295"/>
                    <a:gd name="T87" fmla="*/ 1182 h 1364"/>
                    <a:gd name="T88" fmla="*/ 667 w 1295"/>
                    <a:gd name="T89" fmla="*/ 1211 h 1364"/>
                    <a:gd name="T90" fmla="*/ 720 w 1295"/>
                    <a:gd name="T91" fmla="*/ 1237 h 1364"/>
                    <a:gd name="T92" fmla="*/ 774 w 1295"/>
                    <a:gd name="T93" fmla="*/ 1262 h 1364"/>
                    <a:gd name="T94" fmla="*/ 828 w 1295"/>
                    <a:gd name="T95" fmla="*/ 1283 h 1364"/>
                    <a:gd name="T96" fmla="*/ 885 w 1295"/>
                    <a:gd name="T97" fmla="*/ 1304 h 1364"/>
                    <a:gd name="T98" fmla="*/ 942 w 1295"/>
                    <a:gd name="T99" fmla="*/ 1321 h 1364"/>
                    <a:gd name="T100" fmla="*/ 1001 w 1295"/>
                    <a:gd name="T101" fmla="*/ 1335 h 1364"/>
                    <a:gd name="T102" fmla="*/ 1061 w 1295"/>
                    <a:gd name="T103" fmla="*/ 1346 h 1364"/>
                    <a:gd name="T104" fmla="*/ 1121 w 1295"/>
                    <a:gd name="T105" fmla="*/ 1355 h 1364"/>
                    <a:gd name="T106" fmla="*/ 1182 w 1295"/>
                    <a:gd name="T107" fmla="*/ 1361 h 1364"/>
                    <a:gd name="T108" fmla="*/ 1245 w 1295"/>
                    <a:gd name="T109" fmla="*/ 1364 h 1364"/>
                    <a:gd name="T110" fmla="*/ 1281 w 1295"/>
                    <a:gd name="T111" fmla="*/ 1364 h 1364"/>
                    <a:gd name="T112" fmla="*/ 1290 w 1295"/>
                    <a:gd name="T113" fmla="*/ 1362 h 13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95" h="1364">
                      <a:moveTo>
                        <a:pt x="1295" y="1362"/>
                      </a:moveTo>
                      <a:lnTo>
                        <a:pt x="1096" y="1023"/>
                      </a:lnTo>
                      <a:lnTo>
                        <a:pt x="1295" y="727"/>
                      </a:lnTo>
                      <a:lnTo>
                        <a:pt x="1276" y="728"/>
                      </a:lnTo>
                      <a:lnTo>
                        <a:pt x="1246" y="727"/>
                      </a:lnTo>
                      <a:lnTo>
                        <a:pt x="1232" y="726"/>
                      </a:lnTo>
                      <a:lnTo>
                        <a:pt x="1217" y="725"/>
                      </a:lnTo>
                      <a:lnTo>
                        <a:pt x="1187" y="722"/>
                      </a:lnTo>
                      <a:lnTo>
                        <a:pt x="1159" y="717"/>
                      </a:lnTo>
                      <a:lnTo>
                        <a:pt x="1131" y="711"/>
                      </a:lnTo>
                      <a:lnTo>
                        <a:pt x="1117" y="708"/>
                      </a:lnTo>
                      <a:lnTo>
                        <a:pt x="1103" y="704"/>
                      </a:lnTo>
                      <a:lnTo>
                        <a:pt x="1076" y="696"/>
                      </a:lnTo>
                      <a:lnTo>
                        <a:pt x="1050" y="687"/>
                      </a:lnTo>
                      <a:lnTo>
                        <a:pt x="1037" y="682"/>
                      </a:lnTo>
                      <a:lnTo>
                        <a:pt x="1023" y="677"/>
                      </a:lnTo>
                      <a:lnTo>
                        <a:pt x="998" y="665"/>
                      </a:lnTo>
                      <a:lnTo>
                        <a:pt x="973" y="653"/>
                      </a:lnTo>
                      <a:lnTo>
                        <a:pt x="961" y="646"/>
                      </a:lnTo>
                      <a:lnTo>
                        <a:pt x="949" y="638"/>
                      </a:lnTo>
                      <a:lnTo>
                        <a:pt x="925" y="623"/>
                      </a:lnTo>
                      <a:lnTo>
                        <a:pt x="902" y="608"/>
                      </a:lnTo>
                      <a:lnTo>
                        <a:pt x="891" y="600"/>
                      </a:lnTo>
                      <a:lnTo>
                        <a:pt x="880" y="591"/>
                      </a:lnTo>
                      <a:lnTo>
                        <a:pt x="858" y="574"/>
                      </a:lnTo>
                      <a:lnTo>
                        <a:pt x="837" y="556"/>
                      </a:lnTo>
                      <a:lnTo>
                        <a:pt x="818" y="537"/>
                      </a:lnTo>
                      <a:lnTo>
                        <a:pt x="799" y="517"/>
                      </a:lnTo>
                      <a:lnTo>
                        <a:pt x="790" y="506"/>
                      </a:lnTo>
                      <a:lnTo>
                        <a:pt x="781" y="496"/>
                      </a:lnTo>
                      <a:lnTo>
                        <a:pt x="764" y="473"/>
                      </a:lnTo>
                      <a:lnTo>
                        <a:pt x="747" y="451"/>
                      </a:lnTo>
                      <a:lnTo>
                        <a:pt x="732" y="428"/>
                      </a:lnTo>
                      <a:lnTo>
                        <a:pt x="725" y="417"/>
                      </a:lnTo>
                      <a:lnTo>
                        <a:pt x="718" y="405"/>
                      </a:lnTo>
                      <a:lnTo>
                        <a:pt x="703" y="380"/>
                      </a:lnTo>
                      <a:lnTo>
                        <a:pt x="691" y="355"/>
                      </a:lnTo>
                      <a:lnTo>
                        <a:pt x="680" y="330"/>
                      </a:lnTo>
                      <a:lnTo>
                        <a:pt x="675" y="316"/>
                      </a:lnTo>
                      <a:lnTo>
                        <a:pt x="670" y="303"/>
                      </a:lnTo>
                      <a:lnTo>
                        <a:pt x="661" y="276"/>
                      </a:lnTo>
                      <a:lnTo>
                        <a:pt x="657" y="263"/>
                      </a:lnTo>
                      <a:lnTo>
                        <a:pt x="653" y="249"/>
                      </a:lnTo>
                      <a:lnTo>
                        <a:pt x="646" y="221"/>
                      </a:lnTo>
                      <a:lnTo>
                        <a:pt x="641" y="193"/>
                      </a:lnTo>
                      <a:lnTo>
                        <a:pt x="322" y="0"/>
                      </a:lnTo>
                      <a:lnTo>
                        <a:pt x="0" y="191"/>
                      </a:lnTo>
                      <a:lnTo>
                        <a:pt x="2" y="222"/>
                      </a:lnTo>
                      <a:lnTo>
                        <a:pt x="6" y="252"/>
                      </a:lnTo>
                      <a:lnTo>
                        <a:pt x="10" y="282"/>
                      </a:lnTo>
                      <a:lnTo>
                        <a:pt x="15" y="312"/>
                      </a:lnTo>
                      <a:lnTo>
                        <a:pt x="21" y="343"/>
                      </a:lnTo>
                      <a:lnTo>
                        <a:pt x="27" y="372"/>
                      </a:lnTo>
                      <a:lnTo>
                        <a:pt x="35" y="401"/>
                      </a:lnTo>
                      <a:lnTo>
                        <a:pt x="42" y="430"/>
                      </a:lnTo>
                      <a:lnTo>
                        <a:pt x="51" y="458"/>
                      </a:lnTo>
                      <a:lnTo>
                        <a:pt x="60" y="488"/>
                      </a:lnTo>
                      <a:lnTo>
                        <a:pt x="69" y="516"/>
                      </a:lnTo>
                      <a:lnTo>
                        <a:pt x="81" y="543"/>
                      </a:lnTo>
                      <a:lnTo>
                        <a:pt x="91" y="571"/>
                      </a:lnTo>
                      <a:lnTo>
                        <a:pt x="103" y="598"/>
                      </a:lnTo>
                      <a:lnTo>
                        <a:pt x="115" y="624"/>
                      </a:lnTo>
                      <a:lnTo>
                        <a:pt x="128" y="652"/>
                      </a:lnTo>
                      <a:lnTo>
                        <a:pt x="141" y="678"/>
                      </a:lnTo>
                      <a:lnTo>
                        <a:pt x="155" y="704"/>
                      </a:lnTo>
                      <a:lnTo>
                        <a:pt x="169" y="729"/>
                      </a:lnTo>
                      <a:lnTo>
                        <a:pt x="184" y="754"/>
                      </a:lnTo>
                      <a:lnTo>
                        <a:pt x="200" y="779"/>
                      </a:lnTo>
                      <a:lnTo>
                        <a:pt x="216" y="803"/>
                      </a:lnTo>
                      <a:lnTo>
                        <a:pt x="233" y="828"/>
                      </a:lnTo>
                      <a:lnTo>
                        <a:pt x="251" y="851"/>
                      </a:lnTo>
                      <a:lnTo>
                        <a:pt x="268" y="874"/>
                      </a:lnTo>
                      <a:lnTo>
                        <a:pt x="287" y="897"/>
                      </a:lnTo>
                      <a:lnTo>
                        <a:pt x="305" y="919"/>
                      </a:lnTo>
                      <a:lnTo>
                        <a:pt x="324" y="941"/>
                      </a:lnTo>
                      <a:lnTo>
                        <a:pt x="344" y="962"/>
                      </a:lnTo>
                      <a:lnTo>
                        <a:pt x="364" y="984"/>
                      </a:lnTo>
                      <a:lnTo>
                        <a:pt x="385" y="1004"/>
                      </a:lnTo>
                      <a:lnTo>
                        <a:pt x="407" y="1024"/>
                      </a:lnTo>
                      <a:lnTo>
                        <a:pt x="428" y="1043"/>
                      </a:lnTo>
                      <a:lnTo>
                        <a:pt x="450" y="1062"/>
                      </a:lnTo>
                      <a:lnTo>
                        <a:pt x="473" y="1081"/>
                      </a:lnTo>
                      <a:lnTo>
                        <a:pt x="495" y="1099"/>
                      </a:lnTo>
                      <a:lnTo>
                        <a:pt x="519" y="1116"/>
                      </a:lnTo>
                      <a:lnTo>
                        <a:pt x="542" y="1134"/>
                      </a:lnTo>
                      <a:lnTo>
                        <a:pt x="567" y="1151"/>
                      </a:lnTo>
                      <a:lnTo>
                        <a:pt x="592" y="1166"/>
                      </a:lnTo>
                      <a:lnTo>
                        <a:pt x="616" y="1182"/>
                      </a:lnTo>
                      <a:lnTo>
                        <a:pt x="642" y="1196"/>
                      </a:lnTo>
                      <a:lnTo>
                        <a:pt x="667" y="1211"/>
                      </a:lnTo>
                      <a:lnTo>
                        <a:pt x="693" y="1224"/>
                      </a:lnTo>
                      <a:lnTo>
                        <a:pt x="720" y="1237"/>
                      </a:lnTo>
                      <a:lnTo>
                        <a:pt x="747" y="1250"/>
                      </a:lnTo>
                      <a:lnTo>
                        <a:pt x="774" y="1262"/>
                      </a:lnTo>
                      <a:lnTo>
                        <a:pt x="801" y="1273"/>
                      </a:lnTo>
                      <a:lnTo>
                        <a:pt x="828" y="1283"/>
                      </a:lnTo>
                      <a:lnTo>
                        <a:pt x="856" y="1294"/>
                      </a:lnTo>
                      <a:lnTo>
                        <a:pt x="885" y="1304"/>
                      </a:lnTo>
                      <a:lnTo>
                        <a:pt x="914" y="1312"/>
                      </a:lnTo>
                      <a:lnTo>
                        <a:pt x="942" y="1321"/>
                      </a:lnTo>
                      <a:lnTo>
                        <a:pt x="971" y="1328"/>
                      </a:lnTo>
                      <a:lnTo>
                        <a:pt x="1001" y="1335"/>
                      </a:lnTo>
                      <a:lnTo>
                        <a:pt x="1030" y="1341"/>
                      </a:lnTo>
                      <a:lnTo>
                        <a:pt x="1061" y="1346"/>
                      </a:lnTo>
                      <a:lnTo>
                        <a:pt x="1091" y="1351"/>
                      </a:lnTo>
                      <a:lnTo>
                        <a:pt x="1121" y="1355"/>
                      </a:lnTo>
                      <a:lnTo>
                        <a:pt x="1151" y="1358"/>
                      </a:lnTo>
                      <a:lnTo>
                        <a:pt x="1182" y="1361"/>
                      </a:lnTo>
                      <a:lnTo>
                        <a:pt x="1214" y="1363"/>
                      </a:lnTo>
                      <a:lnTo>
                        <a:pt x="1245" y="1364"/>
                      </a:lnTo>
                      <a:lnTo>
                        <a:pt x="1276" y="1364"/>
                      </a:lnTo>
                      <a:lnTo>
                        <a:pt x="1281" y="1364"/>
                      </a:lnTo>
                      <a:lnTo>
                        <a:pt x="1285" y="1363"/>
                      </a:lnTo>
                      <a:lnTo>
                        <a:pt x="1290" y="1362"/>
                      </a:lnTo>
                      <a:lnTo>
                        <a:pt x="1295" y="1362"/>
                      </a:lnTo>
                      <a:close/>
                    </a:path>
                  </a:pathLst>
                </a:custGeom>
                <a:grpFill/>
                <a:ln>
                  <a:noFill/>
                </a:ln>
                <a:effectLst/>
                <a:extLst>
                  <a:ext uri="{91240B29-F687-4F45-9708-019B960494DF}">
                    <a14:hiddenLine xmlns:a14="http://schemas.microsoft.com/office/drawing/2010/main" w="6350">
                      <a:solidFill>
                        <a:schemeClr val="tx1"/>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78" name="Freeform 7"/>
                <p:cNvSpPr>
                  <a:spLocks noChangeAspect="1"/>
                </p:cNvSpPr>
                <p:nvPr/>
              </p:nvSpPr>
              <p:spPr bwMode="auto">
                <a:xfrm>
                  <a:off x="3015" y="2774"/>
                  <a:ext cx="1385" cy="1233"/>
                </a:xfrm>
                <a:custGeom>
                  <a:avLst/>
                  <a:gdLst>
                    <a:gd name="T0" fmla="*/ 0 w 1385"/>
                    <a:gd name="T1" fmla="*/ 903 h 1233"/>
                    <a:gd name="T2" fmla="*/ 221 w 1385"/>
                    <a:gd name="T3" fmla="*/ 588 h 1233"/>
                    <a:gd name="T4" fmla="*/ 262 w 1385"/>
                    <a:gd name="T5" fmla="*/ 579 h 1233"/>
                    <a:gd name="T6" fmla="*/ 302 w 1385"/>
                    <a:gd name="T7" fmla="*/ 567 h 1233"/>
                    <a:gd name="T8" fmla="*/ 354 w 1385"/>
                    <a:gd name="T9" fmla="*/ 548 h 1233"/>
                    <a:gd name="T10" fmla="*/ 391 w 1385"/>
                    <a:gd name="T11" fmla="*/ 531 h 1233"/>
                    <a:gd name="T12" fmla="*/ 427 w 1385"/>
                    <a:gd name="T13" fmla="*/ 511 h 1233"/>
                    <a:gd name="T14" fmla="*/ 472 w 1385"/>
                    <a:gd name="T15" fmla="*/ 482 h 1233"/>
                    <a:gd name="T16" fmla="*/ 506 w 1385"/>
                    <a:gd name="T17" fmla="*/ 458 h 1233"/>
                    <a:gd name="T18" fmla="*/ 526 w 1385"/>
                    <a:gd name="T19" fmla="*/ 441 h 1233"/>
                    <a:gd name="T20" fmla="*/ 546 w 1385"/>
                    <a:gd name="T21" fmla="*/ 423 h 1233"/>
                    <a:gd name="T22" fmla="*/ 565 w 1385"/>
                    <a:gd name="T23" fmla="*/ 405 h 1233"/>
                    <a:gd name="T24" fmla="*/ 584 w 1385"/>
                    <a:gd name="T25" fmla="*/ 385 h 1233"/>
                    <a:gd name="T26" fmla="*/ 610 w 1385"/>
                    <a:gd name="T27" fmla="*/ 353 h 1233"/>
                    <a:gd name="T28" fmla="*/ 642 w 1385"/>
                    <a:gd name="T29" fmla="*/ 310 h 1233"/>
                    <a:gd name="T30" fmla="*/ 671 w 1385"/>
                    <a:gd name="T31" fmla="*/ 264 h 1233"/>
                    <a:gd name="T32" fmla="*/ 689 w 1385"/>
                    <a:gd name="T33" fmla="*/ 228 h 1233"/>
                    <a:gd name="T34" fmla="*/ 705 w 1385"/>
                    <a:gd name="T35" fmla="*/ 189 h 1233"/>
                    <a:gd name="T36" fmla="*/ 723 w 1385"/>
                    <a:gd name="T37" fmla="*/ 138 h 1233"/>
                    <a:gd name="T38" fmla="*/ 737 w 1385"/>
                    <a:gd name="T39" fmla="*/ 84 h 1233"/>
                    <a:gd name="T40" fmla="*/ 746 w 1385"/>
                    <a:gd name="T41" fmla="*/ 28 h 1233"/>
                    <a:gd name="T42" fmla="*/ 748 w 1385"/>
                    <a:gd name="T43" fmla="*/ 0 h 1233"/>
                    <a:gd name="T44" fmla="*/ 1385 w 1385"/>
                    <a:gd name="T45" fmla="*/ 4 h 1233"/>
                    <a:gd name="T46" fmla="*/ 1382 w 1385"/>
                    <a:gd name="T47" fmla="*/ 66 h 1233"/>
                    <a:gd name="T48" fmla="*/ 1375 w 1385"/>
                    <a:gd name="T49" fmla="*/ 126 h 1233"/>
                    <a:gd name="T50" fmla="*/ 1366 w 1385"/>
                    <a:gd name="T51" fmla="*/ 185 h 1233"/>
                    <a:gd name="T52" fmla="*/ 1354 w 1385"/>
                    <a:gd name="T53" fmla="*/ 245 h 1233"/>
                    <a:gd name="T54" fmla="*/ 1339 w 1385"/>
                    <a:gd name="T55" fmla="*/ 302 h 1233"/>
                    <a:gd name="T56" fmla="*/ 1322 w 1385"/>
                    <a:gd name="T57" fmla="*/ 359 h 1233"/>
                    <a:gd name="T58" fmla="*/ 1301 w 1385"/>
                    <a:gd name="T59" fmla="*/ 414 h 1233"/>
                    <a:gd name="T60" fmla="*/ 1279 w 1385"/>
                    <a:gd name="T61" fmla="*/ 468 h 1233"/>
                    <a:gd name="T62" fmla="*/ 1255 w 1385"/>
                    <a:gd name="T63" fmla="*/ 522 h 1233"/>
                    <a:gd name="T64" fmla="*/ 1228 w 1385"/>
                    <a:gd name="T65" fmla="*/ 573 h 1233"/>
                    <a:gd name="T66" fmla="*/ 1200 w 1385"/>
                    <a:gd name="T67" fmla="*/ 623 h 1233"/>
                    <a:gd name="T68" fmla="*/ 1169 w 1385"/>
                    <a:gd name="T69" fmla="*/ 671 h 1233"/>
                    <a:gd name="T70" fmla="*/ 1135 w 1385"/>
                    <a:gd name="T71" fmla="*/ 719 h 1233"/>
                    <a:gd name="T72" fmla="*/ 1099 w 1385"/>
                    <a:gd name="T73" fmla="*/ 764 h 1233"/>
                    <a:gd name="T74" fmla="*/ 1062 w 1385"/>
                    <a:gd name="T75" fmla="*/ 808 h 1233"/>
                    <a:gd name="T76" fmla="*/ 1023 w 1385"/>
                    <a:gd name="T77" fmla="*/ 851 h 1233"/>
                    <a:gd name="T78" fmla="*/ 982 w 1385"/>
                    <a:gd name="T79" fmla="*/ 891 h 1233"/>
                    <a:gd name="T80" fmla="*/ 939 w 1385"/>
                    <a:gd name="T81" fmla="*/ 929 h 1233"/>
                    <a:gd name="T82" fmla="*/ 895 w 1385"/>
                    <a:gd name="T83" fmla="*/ 965 h 1233"/>
                    <a:gd name="T84" fmla="*/ 849 w 1385"/>
                    <a:gd name="T85" fmla="*/ 1000 h 1233"/>
                    <a:gd name="T86" fmla="*/ 801 w 1385"/>
                    <a:gd name="T87" fmla="*/ 1032 h 1233"/>
                    <a:gd name="T88" fmla="*/ 752 w 1385"/>
                    <a:gd name="T89" fmla="*/ 1063 h 1233"/>
                    <a:gd name="T90" fmla="*/ 701 w 1385"/>
                    <a:gd name="T91" fmla="*/ 1090 h 1233"/>
                    <a:gd name="T92" fmla="*/ 649 w 1385"/>
                    <a:gd name="T93" fmla="*/ 1116 h 1233"/>
                    <a:gd name="T94" fmla="*/ 595 w 1385"/>
                    <a:gd name="T95" fmla="*/ 1139 h 1233"/>
                    <a:gd name="T96" fmla="*/ 541 w 1385"/>
                    <a:gd name="T97" fmla="*/ 1161 h 1233"/>
                    <a:gd name="T98" fmla="*/ 485 w 1385"/>
                    <a:gd name="T99" fmla="*/ 1180 h 1233"/>
                    <a:gd name="T100" fmla="*/ 428 w 1385"/>
                    <a:gd name="T101" fmla="*/ 1196 h 1233"/>
                    <a:gd name="T102" fmla="*/ 370 w 1385"/>
                    <a:gd name="T103" fmla="*/ 1209 h 1233"/>
                    <a:gd name="T104" fmla="*/ 311 w 1385"/>
                    <a:gd name="T105" fmla="*/ 1220 h 1233"/>
                    <a:gd name="T106" fmla="*/ 251 w 1385"/>
                    <a:gd name="T107" fmla="*/ 1228 h 1233"/>
                    <a:gd name="T108" fmla="*/ 191 w 1385"/>
                    <a:gd name="T109" fmla="*/ 1233 h 12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85" h="1233">
                      <a:moveTo>
                        <a:pt x="191" y="1233"/>
                      </a:moveTo>
                      <a:lnTo>
                        <a:pt x="0" y="903"/>
                      </a:lnTo>
                      <a:lnTo>
                        <a:pt x="194" y="592"/>
                      </a:lnTo>
                      <a:lnTo>
                        <a:pt x="221" y="588"/>
                      </a:lnTo>
                      <a:lnTo>
                        <a:pt x="248" y="582"/>
                      </a:lnTo>
                      <a:lnTo>
                        <a:pt x="262" y="579"/>
                      </a:lnTo>
                      <a:lnTo>
                        <a:pt x="275" y="575"/>
                      </a:lnTo>
                      <a:lnTo>
                        <a:pt x="302" y="567"/>
                      </a:lnTo>
                      <a:lnTo>
                        <a:pt x="327" y="558"/>
                      </a:lnTo>
                      <a:lnTo>
                        <a:pt x="354" y="548"/>
                      </a:lnTo>
                      <a:lnTo>
                        <a:pt x="379" y="537"/>
                      </a:lnTo>
                      <a:lnTo>
                        <a:pt x="391" y="531"/>
                      </a:lnTo>
                      <a:lnTo>
                        <a:pt x="403" y="525"/>
                      </a:lnTo>
                      <a:lnTo>
                        <a:pt x="427" y="511"/>
                      </a:lnTo>
                      <a:lnTo>
                        <a:pt x="450" y="497"/>
                      </a:lnTo>
                      <a:lnTo>
                        <a:pt x="472" y="482"/>
                      </a:lnTo>
                      <a:lnTo>
                        <a:pt x="494" y="467"/>
                      </a:lnTo>
                      <a:lnTo>
                        <a:pt x="506" y="458"/>
                      </a:lnTo>
                      <a:lnTo>
                        <a:pt x="516" y="450"/>
                      </a:lnTo>
                      <a:lnTo>
                        <a:pt x="526" y="441"/>
                      </a:lnTo>
                      <a:lnTo>
                        <a:pt x="536" y="432"/>
                      </a:lnTo>
                      <a:lnTo>
                        <a:pt x="546" y="423"/>
                      </a:lnTo>
                      <a:lnTo>
                        <a:pt x="556" y="414"/>
                      </a:lnTo>
                      <a:lnTo>
                        <a:pt x="565" y="405"/>
                      </a:lnTo>
                      <a:lnTo>
                        <a:pt x="575" y="395"/>
                      </a:lnTo>
                      <a:lnTo>
                        <a:pt x="584" y="385"/>
                      </a:lnTo>
                      <a:lnTo>
                        <a:pt x="593" y="375"/>
                      </a:lnTo>
                      <a:lnTo>
                        <a:pt x="610" y="353"/>
                      </a:lnTo>
                      <a:lnTo>
                        <a:pt x="626" y="332"/>
                      </a:lnTo>
                      <a:lnTo>
                        <a:pt x="642" y="310"/>
                      </a:lnTo>
                      <a:lnTo>
                        <a:pt x="656" y="287"/>
                      </a:lnTo>
                      <a:lnTo>
                        <a:pt x="671" y="264"/>
                      </a:lnTo>
                      <a:lnTo>
                        <a:pt x="683" y="240"/>
                      </a:lnTo>
                      <a:lnTo>
                        <a:pt x="689" y="228"/>
                      </a:lnTo>
                      <a:lnTo>
                        <a:pt x="695" y="215"/>
                      </a:lnTo>
                      <a:lnTo>
                        <a:pt x="705" y="189"/>
                      </a:lnTo>
                      <a:lnTo>
                        <a:pt x="715" y="164"/>
                      </a:lnTo>
                      <a:lnTo>
                        <a:pt x="723" y="138"/>
                      </a:lnTo>
                      <a:lnTo>
                        <a:pt x="731" y="111"/>
                      </a:lnTo>
                      <a:lnTo>
                        <a:pt x="737" y="84"/>
                      </a:lnTo>
                      <a:lnTo>
                        <a:pt x="742" y="57"/>
                      </a:lnTo>
                      <a:lnTo>
                        <a:pt x="746" y="28"/>
                      </a:lnTo>
                      <a:lnTo>
                        <a:pt x="747" y="14"/>
                      </a:lnTo>
                      <a:lnTo>
                        <a:pt x="748" y="0"/>
                      </a:lnTo>
                      <a:lnTo>
                        <a:pt x="1032" y="202"/>
                      </a:lnTo>
                      <a:lnTo>
                        <a:pt x="1385" y="4"/>
                      </a:lnTo>
                      <a:lnTo>
                        <a:pt x="1384" y="36"/>
                      </a:lnTo>
                      <a:lnTo>
                        <a:pt x="1382" y="66"/>
                      </a:lnTo>
                      <a:lnTo>
                        <a:pt x="1379" y="96"/>
                      </a:lnTo>
                      <a:lnTo>
                        <a:pt x="1375" y="126"/>
                      </a:lnTo>
                      <a:lnTo>
                        <a:pt x="1371" y="156"/>
                      </a:lnTo>
                      <a:lnTo>
                        <a:pt x="1366" y="185"/>
                      </a:lnTo>
                      <a:lnTo>
                        <a:pt x="1360" y="216"/>
                      </a:lnTo>
                      <a:lnTo>
                        <a:pt x="1354" y="245"/>
                      </a:lnTo>
                      <a:lnTo>
                        <a:pt x="1347" y="273"/>
                      </a:lnTo>
                      <a:lnTo>
                        <a:pt x="1339" y="302"/>
                      </a:lnTo>
                      <a:lnTo>
                        <a:pt x="1331" y="330"/>
                      </a:lnTo>
                      <a:lnTo>
                        <a:pt x="1322" y="359"/>
                      </a:lnTo>
                      <a:lnTo>
                        <a:pt x="1313" y="387"/>
                      </a:lnTo>
                      <a:lnTo>
                        <a:pt x="1301" y="414"/>
                      </a:lnTo>
                      <a:lnTo>
                        <a:pt x="1291" y="441"/>
                      </a:lnTo>
                      <a:lnTo>
                        <a:pt x="1279" y="468"/>
                      </a:lnTo>
                      <a:lnTo>
                        <a:pt x="1268" y="494"/>
                      </a:lnTo>
                      <a:lnTo>
                        <a:pt x="1255" y="522"/>
                      </a:lnTo>
                      <a:lnTo>
                        <a:pt x="1242" y="547"/>
                      </a:lnTo>
                      <a:lnTo>
                        <a:pt x="1228" y="573"/>
                      </a:lnTo>
                      <a:lnTo>
                        <a:pt x="1214" y="598"/>
                      </a:lnTo>
                      <a:lnTo>
                        <a:pt x="1200" y="623"/>
                      </a:lnTo>
                      <a:lnTo>
                        <a:pt x="1184" y="647"/>
                      </a:lnTo>
                      <a:lnTo>
                        <a:pt x="1169" y="671"/>
                      </a:lnTo>
                      <a:lnTo>
                        <a:pt x="1152" y="696"/>
                      </a:lnTo>
                      <a:lnTo>
                        <a:pt x="1135" y="719"/>
                      </a:lnTo>
                      <a:lnTo>
                        <a:pt x="1117" y="742"/>
                      </a:lnTo>
                      <a:lnTo>
                        <a:pt x="1099" y="764"/>
                      </a:lnTo>
                      <a:lnTo>
                        <a:pt x="1081" y="786"/>
                      </a:lnTo>
                      <a:lnTo>
                        <a:pt x="1062" y="808"/>
                      </a:lnTo>
                      <a:lnTo>
                        <a:pt x="1043" y="829"/>
                      </a:lnTo>
                      <a:lnTo>
                        <a:pt x="1023" y="851"/>
                      </a:lnTo>
                      <a:lnTo>
                        <a:pt x="1003" y="871"/>
                      </a:lnTo>
                      <a:lnTo>
                        <a:pt x="982" y="891"/>
                      </a:lnTo>
                      <a:lnTo>
                        <a:pt x="961" y="910"/>
                      </a:lnTo>
                      <a:lnTo>
                        <a:pt x="939" y="929"/>
                      </a:lnTo>
                      <a:lnTo>
                        <a:pt x="917" y="947"/>
                      </a:lnTo>
                      <a:lnTo>
                        <a:pt x="895" y="965"/>
                      </a:lnTo>
                      <a:lnTo>
                        <a:pt x="872" y="982"/>
                      </a:lnTo>
                      <a:lnTo>
                        <a:pt x="849" y="1000"/>
                      </a:lnTo>
                      <a:lnTo>
                        <a:pt x="826" y="1017"/>
                      </a:lnTo>
                      <a:lnTo>
                        <a:pt x="801" y="1032"/>
                      </a:lnTo>
                      <a:lnTo>
                        <a:pt x="776" y="1048"/>
                      </a:lnTo>
                      <a:lnTo>
                        <a:pt x="752" y="1063"/>
                      </a:lnTo>
                      <a:lnTo>
                        <a:pt x="727" y="1077"/>
                      </a:lnTo>
                      <a:lnTo>
                        <a:pt x="701" y="1090"/>
                      </a:lnTo>
                      <a:lnTo>
                        <a:pt x="676" y="1104"/>
                      </a:lnTo>
                      <a:lnTo>
                        <a:pt x="649" y="1116"/>
                      </a:lnTo>
                      <a:lnTo>
                        <a:pt x="622" y="1128"/>
                      </a:lnTo>
                      <a:lnTo>
                        <a:pt x="595" y="1139"/>
                      </a:lnTo>
                      <a:lnTo>
                        <a:pt x="568" y="1150"/>
                      </a:lnTo>
                      <a:lnTo>
                        <a:pt x="541" y="1161"/>
                      </a:lnTo>
                      <a:lnTo>
                        <a:pt x="514" y="1171"/>
                      </a:lnTo>
                      <a:lnTo>
                        <a:pt x="485" y="1180"/>
                      </a:lnTo>
                      <a:lnTo>
                        <a:pt x="456" y="1188"/>
                      </a:lnTo>
                      <a:lnTo>
                        <a:pt x="428" y="1196"/>
                      </a:lnTo>
                      <a:lnTo>
                        <a:pt x="399" y="1203"/>
                      </a:lnTo>
                      <a:lnTo>
                        <a:pt x="370" y="1209"/>
                      </a:lnTo>
                      <a:lnTo>
                        <a:pt x="340" y="1215"/>
                      </a:lnTo>
                      <a:lnTo>
                        <a:pt x="311" y="1220"/>
                      </a:lnTo>
                      <a:lnTo>
                        <a:pt x="281" y="1224"/>
                      </a:lnTo>
                      <a:lnTo>
                        <a:pt x="251" y="1228"/>
                      </a:lnTo>
                      <a:lnTo>
                        <a:pt x="221" y="1231"/>
                      </a:lnTo>
                      <a:lnTo>
                        <a:pt x="191" y="1233"/>
                      </a:lnTo>
                      <a:close/>
                    </a:path>
                  </a:pathLst>
                </a:custGeom>
                <a:grpFill/>
                <a:ln>
                  <a:noFill/>
                </a:ln>
                <a:effectLst/>
                <a:extLst>
                  <a:ext uri="{91240B29-F687-4F45-9708-019B960494DF}">
                    <a14:hiddenLine xmlns:a14="http://schemas.microsoft.com/office/drawing/2010/main" w="6350">
                      <a:solidFill>
                        <a:schemeClr val="tx1"/>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grpSp>
          <p:sp>
            <p:nvSpPr>
              <p:cNvPr id="70" name="Text Box 8"/>
              <p:cNvSpPr txBox="1">
                <a:spLocks noChangeArrowheads="1"/>
              </p:cNvSpPr>
              <p:nvPr/>
            </p:nvSpPr>
            <p:spPr bwMode="auto">
              <a:xfrm>
                <a:off x="6293" y="5163"/>
                <a:ext cx="1927" cy="207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50000"/>
                  </a:spcBef>
                </a:pPr>
                <a:r>
                  <a:rPr lang="zh-CN" altLang="en-US" sz="2133" b="1" dirty="0">
                    <a:solidFill>
                      <a:srgbClr val="000000"/>
                    </a:solidFill>
                  </a:rPr>
                  <a:t>综合治超</a:t>
                </a:r>
              </a:p>
            </p:txBody>
          </p:sp>
          <p:sp>
            <p:nvSpPr>
              <p:cNvPr id="71" name="Rectangle 9"/>
              <p:cNvSpPr>
                <a:spLocks noChangeArrowheads="1"/>
              </p:cNvSpPr>
              <p:nvPr/>
            </p:nvSpPr>
            <p:spPr bwMode="auto">
              <a:xfrm rot="19178577">
                <a:off x="4460" y="3603"/>
                <a:ext cx="3065" cy="114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50000"/>
                  </a:spcBef>
                </a:pPr>
                <a:r>
                  <a:rPr lang="zh-CN" altLang="en-US" sz="2133" b="1" dirty="0">
                    <a:solidFill>
                      <a:srgbClr val="000000"/>
                    </a:solidFill>
                    <a:latin typeface="宋体" panose="02010600030101010101" pitchFamily="2" charset="-122"/>
                  </a:rPr>
                  <a:t>移动治超</a:t>
                </a:r>
              </a:p>
            </p:txBody>
          </p:sp>
          <p:sp>
            <p:nvSpPr>
              <p:cNvPr id="72" name="Rectangle 10"/>
              <p:cNvSpPr>
                <a:spLocks noChangeArrowheads="1"/>
              </p:cNvSpPr>
              <p:nvPr/>
            </p:nvSpPr>
            <p:spPr bwMode="auto">
              <a:xfrm rot="3046395">
                <a:off x="7490" y="4162"/>
                <a:ext cx="3172" cy="116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50000"/>
                  </a:spcBef>
                </a:pPr>
                <a:r>
                  <a:rPr lang="zh-CN" altLang="en-US" sz="2133" b="1" dirty="0">
                    <a:solidFill>
                      <a:srgbClr val="000000"/>
                    </a:solidFill>
                    <a:latin typeface="宋体" panose="02010600030101010101" pitchFamily="2" charset="-122"/>
                  </a:rPr>
                  <a:t>固定治超</a:t>
                </a:r>
                <a:endParaRPr lang="zh-CN" altLang="en-US" sz="2133" b="1" baseline="-25000" dirty="0">
                  <a:solidFill>
                    <a:srgbClr val="000000"/>
                  </a:solidFill>
                  <a:latin typeface="宋体" panose="02010600030101010101" pitchFamily="2" charset="-122"/>
                </a:endParaRPr>
              </a:p>
            </p:txBody>
          </p:sp>
          <p:sp>
            <p:nvSpPr>
              <p:cNvPr id="73" name="Rectangle 11"/>
              <p:cNvSpPr>
                <a:spLocks noChangeArrowheads="1"/>
              </p:cNvSpPr>
              <p:nvPr/>
            </p:nvSpPr>
            <p:spPr bwMode="auto">
              <a:xfrm rot="18772380">
                <a:off x="7135" y="7310"/>
                <a:ext cx="3020" cy="116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50000"/>
                  </a:spcBef>
                </a:pPr>
                <a:r>
                  <a:rPr lang="zh-CN" altLang="en-US" sz="2133" b="1" dirty="0">
                    <a:solidFill>
                      <a:srgbClr val="000000"/>
                    </a:solidFill>
                    <a:latin typeface="宋体" panose="02010600030101010101" pitchFamily="2" charset="-122"/>
                  </a:rPr>
                  <a:t>源头治超</a:t>
                </a:r>
                <a:endParaRPr lang="zh-CN" altLang="en-US" sz="2133" b="1" baseline="-25000" dirty="0">
                  <a:solidFill>
                    <a:srgbClr val="000000"/>
                  </a:solidFill>
                  <a:latin typeface="宋体" panose="02010600030101010101" pitchFamily="2" charset="-122"/>
                </a:endParaRPr>
              </a:p>
            </p:txBody>
          </p:sp>
          <p:sp>
            <p:nvSpPr>
              <p:cNvPr id="74" name="Rectangle 12"/>
              <p:cNvSpPr>
                <a:spLocks noChangeArrowheads="1"/>
              </p:cNvSpPr>
              <p:nvPr/>
            </p:nvSpPr>
            <p:spPr bwMode="auto">
              <a:xfrm rot="2470684">
                <a:off x="3861" y="6928"/>
                <a:ext cx="3283" cy="114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50000"/>
                  </a:spcBef>
                </a:pPr>
                <a:r>
                  <a:rPr lang="en-US" altLang="zh-CN" sz="2133" b="1" baseline="-25000" dirty="0">
                    <a:solidFill>
                      <a:srgbClr val="000000"/>
                    </a:solidFill>
                    <a:latin typeface="宋体" panose="02010600030101010101" pitchFamily="2" charset="-122"/>
                  </a:rPr>
                  <a:t> </a:t>
                </a:r>
                <a:r>
                  <a:rPr lang="zh-CN" altLang="en-US" sz="2133" b="1" dirty="0">
                    <a:solidFill>
                      <a:srgbClr val="000000"/>
                    </a:solidFill>
                    <a:latin typeface="宋体" panose="02010600030101010101" pitchFamily="2" charset="-122"/>
                  </a:rPr>
                  <a:t>非现治超</a:t>
                </a:r>
                <a:endParaRPr lang="zh-CN" altLang="en-US" sz="2133" b="1" baseline="-25000" dirty="0">
                  <a:solidFill>
                    <a:srgbClr val="000000"/>
                  </a:solidFill>
                  <a:latin typeface="宋体" panose="02010600030101010101" pitchFamily="2" charset="-122"/>
                </a:endParaRPr>
              </a:p>
            </p:txBody>
          </p:sp>
        </p:grpSp>
        <p:sp>
          <p:nvSpPr>
            <p:cNvPr id="62" name="TextBox 61"/>
            <p:cNvSpPr txBox="1"/>
            <p:nvPr/>
          </p:nvSpPr>
          <p:spPr>
            <a:xfrm>
              <a:off x="4244369" y="975469"/>
              <a:ext cx="602569" cy="346249"/>
            </a:xfrm>
            <a:prstGeom prst="rect">
              <a:avLst/>
            </a:prstGeom>
            <a:noFill/>
          </p:spPr>
          <p:txBody>
            <a:bodyPr wrap="none" rtlCol="0">
              <a:spAutoFit/>
            </a:bodyPr>
            <a:lstStyle/>
            <a:p>
              <a:r>
                <a:rPr lang="zh-CN" altLang="en-US" sz="2400" b="1" dirty="0"/>
                <a:t>路政</a:t>
              </a:r>
            </a:p>
          </p:txBody>
        </p:sp>
        <p:sp>
          <p:nvSpPr>
            <p:cNvPr id="63" name="TextBox 62"/>
            <p:cNvSpPr txBox="1"/>
            <p:nvPr/>
          </p:nvSpPr>
          <p:spPr>
            <a:xfrm>
              <a:off x="3047563" y="2818396"/>
              <a:ext cx="602568" cy="346247"/>
            </a:xfrm>
            <a:prstGeom prst="rect">
              <a:avLst/>
            </a:prstGeom>
            <a:noFill/>
          </p:spPr>
          <p:txBody>
            <a:bodyPr wrap="none" rtlCol="0">
              <a:spAutoFit/>
            </a:bodyPr>
            <a:lstStyle/>
            <a:p>
              <a:r>
                <a:rPr lang="zh-CN" altLang="en-US" sz="2400" b="1" dirty="0"/>
                <a:t>交警</a:t>
              </a:r>
            </a:p>
          </p:txBody>
        </p:sp>
        <p:sp>
          <p:nvSpPr>
            <p:cNvPr id="66" name="TextBox 65"/>
            <p:cNvSpPr txBox="1"/>
            <p:nvPr/>
          </p:nvSpPr>
          <p:spPr>
            <a:xfrm>
              <a:off x="5458913" y="2804716"/>
              <a:ext cx="415499" cy="523699"/>
            </a:xfrm>
            <a:prstGeom prst="rect">
              <a:avLst/>
            </a:prstGeom>
            <a:noFill/>
          </p:spPr>
          <p:txBody>
            <a:bodyPr vert="eaVert" wrap="none" rtlCol="0">
              <a:spAutoFit/>
            </a:bodyPr>
            <a:lstStyle/>
            <a:p>
              <a:r>
                <a:rPr lang="zh-CN" altLang="en-US" sz="2400" b="1" dirty="0"/>
                <a:t>运管</a:t>
              </a:r>
            </a:p>
          </p:txBody>
        </p:sp>
      </p:grpSp>
      <p:pic>
        <p:nvPicPr>
          <p:cNvPr id="83"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8654" y="4306435"/>
            <a:ext cx="1344084" cy="1355675"/>
          </a:xfrm>
          <a:prstGeom prst="rect">
            <a:avLst/>
          </a:prstGeom>
        </p:spPr>
      </p:pic>
      <p:pic>
        <p:nvPicPr>
          <p:cNvPr id="84" name="Picture 3" descr="C:\Users\LHX\Desktop\拦截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4257" y="2250066"/>
            <a:ext cx="2560620" cy="137313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5" descr="C:\Users\LHX\Desktop\治超站.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181" y="2243143"/>
            <a:ext cx="2453199" cy="146366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C:\万集科技\1.称重事业部\0、产品业务\1、非现场执法\8、项目\3.山东\枣庄\项目交流\2017.6.14汇报\未命名.png"/>
          <p:cNvPicPr>
            <a:picLocks noChangeAspect="1" noChangeArrowheads="1"/>
          </p:cNvPicPr>
          <p:nvPr/>
        </p:nvPicPr>
        <p:blipFill>
          <a:blip r:embed="rId7" cstate="print">
            <a:extLst>
              <a:ext uri="{28A0092B-C50C-407E-A947-70E740481C1C}">
                <a14:useLocalDpi xmlns:a14="http://schemas.microsoft.com/office/drawing/2010/main" val="0"/>
              </a:ext>
            </a:extLst>
          </a:blip>
          <a:srcRect l="15045" t="11067" r="20042" b="18716"/>
          <a:stretch>
            <a:fillRect/>
          </a:stretch>
        </p:blipFill>
        <p:spPr bwMode="auto">
          <a:xfrm>
            <a:off x="1265382" y="4156356"/>
            <a:ext cx="1995054" cy="200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339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D:\照片\VI图\星空.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067" y="1137953"/>
            <a:ext cx="3497641" cy="3497641"/>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4242708" y="1159494"/>
            <a:ext cx="7056784" cy="3456384"/>
          </a:xfrm>
          <a:prstGeom prst="rect">
            <a:avLst/>
          </a:pr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314716" y="2009591"/>
            <a:ext cx="6192688" cy="1944216"/>
          </a:xfrm>
          <a:prstGeom prst="rect">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5941018" y="2603622"/>
            <a:ext cx="3755432" cy="437043"/>
          </a:xfrm>
          <a:prstGeom prst="rect">
            <a:avLst/>
          </a:prstGeom>
          <a:noFill/>
        </p:spPr>
        <p:txBody>
          <a:bodyPr wrap="square" rtlCol="0">
            <a:spAutoFit/>
          </a:bodyPr>
          <a:lstStyle/>
          <a:p>
            <a:pPr>
              <a:lnSpc>
                <a:spcPct val="80000"/>
              </a:lnSpc>
              <a:spcAft>
                <a:spcPts val="1200"/>
              </a:spcAft>
            </a:pPr>
            <a:r>
              <a:rPr lang="zh-CN" altLang="en-US" sz="2800" dirty="0">
                <a:solidFill>
                  <a:srgbClr val="FFFFFF"/>
                </a:solidFill>
                <a:latin typeface="微软雅黑" panose="020B0503020204020204" charset="-122"/>
                <a:ea typeface="微软雅黑" panose="020B0503020204020204" charset="-122"/>
                <a:cs typeface="微软雅黑" panose="020B0503020204020204" charset="-122"/>
              </a:rPr>
              <a:t>平台整体架构</a:t>
            </a:r>
            <a:endParaRPr lang="en-US" altLang="zh-CN" sz="2800"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sp>
        <p:nvSpPr>
          <p:cNvPr id="30" name="矩形 2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1012477" y="3881090"/>
            <a:ext cx="580811" cy="580811"/>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378612" y="2009591"/>
            <a:ext cx="1944216" cy="1944216"/>
          </a:xfrm>
          <a:prstGeom prst="ellips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3907639" y="2527736"/>
            <a:ext cx="944489" cy="830997"/>
          </a:xfrm>
          <a:prstGeom prst="rect">
            <a:avLst/>
          </a:prstGeom>
          <a:noFill/>
        </p:spPr>
        <p:txBody>
          <a:bodyPr wrap="none" rtlCol="0">
            <a:spAutoFit/>
          </a:bodyPr>
          <a:lstStyle/>
          <a:p>
            <a:r>
              <a:rPr kumimoji="1" lang="en-US" altLang="zh-CN" sz="4800" b="1" dirty="0">
                <a:solidFill>
                  <a:schemeClr val="bg1"/>
                </a:solidFill>
                <a:latin typeface="微软雅黑" panose="020B0503020204020204" charset="-122"/>
                <a:ea typeface="微软雅黑" panose="020B0503020204020204" charset="-122"/>
                <a:cs typeface="微软雅黑" panose="020B0503020204020204" charset="-122"/>
              </a:rPr>
              <a:t>03</a:t>
            </a:r>
            <a:endParaRPr kumimoji="1"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sp>
        <p:nvSpPr>
          <p:cNvPr id="15" name="文本框 1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16"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pic>
        <p:nvPicPr>
          <p:cNvPr id="17" name="图片 16" descr="万集logo单.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kumimoji="0" lang="zh-CN" altLang="en-US" sz="1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文本框 13"/>
          <p:cNvSpPr txBox="1"/>
          <p:nvPr/>
        </p:nvSpPr>
        <p:spPr>
          <a:xfrm>
            <a:off x="9763618" y="6627168"/>
            <a:ext cx="23090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股票简称：万集科技</a:t>
            </a:r>
            <a:r>
              <a:rPr kumimoji="1" lang="en-US" altLang="zh-CN"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   </a:t>
            </a:r>
            <a:r>
              <a:rPr kumimoji="1" lang="zh-CN" altLang="en-US"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股票代码：</a:t>
            </a:r>
            <a:r>
              <a:rPr kumimoji="1" lang="en-US" altLang="zh-CN"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300552</a:t>
            </a:r>
          </a:p>
        </p:txBody>
      </p:sp>
      <p:sp>
        <p:nvSpPr>
          <p:cNvPr id="72" name="菱形 71"/>
          <p:cNvSpPr/>
          <p:nvPr/>
        </p:nvSpPr>
        <p:spPr>
          <a:xfrm>
            <a:off x="770143" y="276508"/>
            <a:ext cx="166772" cy="166772"/>
          </a:xfrm>
          <a:prstGeom prst="diamond">
            <a:avLst/>
          </a:prstGeom>
          <a:solidFill>
            <a:srgbClr val="E26C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142E6E"/>
              </a:solidFill>
              <a:effectLst/>
              <a:uLnTx/>
              <a:uFillTx/>
              <a:latin typeface="Calibri"/>
              <a:ea typeface="宋体" panose="02010600030101010101" pitchFamily="2" charset="-122"/>
              <a:cs typeface="+mn-cs"/>
            </a:endParaRPr>
          </a:p>
        </p:txBody>
      </p:sp>
      <p:sp>
        <p:nvSpPr>
          <p:cNvPr id="73" name="菱形 72"/>
          <p:cNvSpPr/>
          <p:nvPr/>
        </p:nvSpPr>
        <p:spPr>
          <a:xfrm>
            <a:off x="750356" y="2845083"/>
            <a:ext cx="166772" cy="166772"/>
          </a:xfrm>
          <a:prstGeom prst="diamond">
            <a:avLst/>
          </a:prstGeom>
          <a:solidFill>
            <a:srgbClr val="E26C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142E6E"/>
              </a:solidFill>
              <a:effectLst/>
              <a:uLnTx/>
              <a:uFillTx/>
              <a:latin typeface="Calibri"/>
              <a:ea typeface="宋体" panose="02010600030101010101" pitchFamily="2" charset="-122"/>
              <a:cs typeface="+mn-cs"/>
            </a:endParaRPr>
          </a:p>
        </p:txBody>
      </p:sp>
      <p:cxnSp>
        <p:nvCxnSpPr>
          <p:cNvPr id="74" name="直线连接符 15"/>
          <p:cNvCxnSpPr/>
          <p:nvPr/>
        </p:nvCxnSpPr>
        <p:spPr>
          <a:xfrm>
            <a:off x="384574" y="3576237"/>
            <a:ext cx="317825" cy="0"/>
          </a:xfrm>
          <a:prstGeom prst="line">
            <a:avLst/>
          </a:prstGeom>
          <a:ln w="28575" cmpd="sng">
            <a:solidFill>
              <a:srgbClr val="2038AD"/>
            </a:solidFill>
          </a:ln>
        </p:spPr>
        <p:style>
          <a:lnRef idx="2">
            <a:schemeClr val="accent1"/>
          </a:lnRef>
          <a:fillRef idx="0">
            <a:schemeClr val="accent1"/>
          </a:fillRef>
          <a:effectRef idx="1">
            <a:schemeClr val="accent1"/>
          </a:effectRef>
          <a:fontRef idx="minor">
            <a:schemeClr val="tx1"/>
          </a:fontRef>
        </p:style>
      </p:cxnSp>
      <p:sp>
        <p:nvSpPr>
          <p:cNvPr id="64" name="矩形 63"/>
          <p:cNvSpPr/>
          <p:nvPr/>
        </p:nvSpPr>
        <p:spPr>
          <a:xfrm>
            <a:off x="544830" y="445135"/>
            <a:ext cx="617855" cy="2399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zh-CN" sz="2500" b="0" i="0" u="none" strike="noStrike" kern="1200" cap="none" spc="0" normalizeH="0" baseline="0" noProof="0" dirty="0">
                <a:ln>
                  <a:noFill/>
                </a:ln>
                <a:solidFill>
                  <a:srgbClr val="E26C07"/>
                </a:solidFill>
                <a:effectLst/>
                <a:uLnTx/>
                <a:uFillTx/>
                <a:latin typeface="微软雅黑" panose="020B0503020204020204" charset="-122"/>
                <a:ea typeface="微软雅黑" panose="020B0503020204020204" charset="-122"/>
                <a:cs typeface="+mn-cs"/>
              </a:rPr>
              <a:t>系统物理架构</a:t>
            </a:r>
          </a:p>
        </p:txBody>
      </p:sp>
      <p:pic>
        <p:nvPicPr>
          <p:cNvPr id="1026" name="Picture 2"/>
          <p:cNvPicPr>
            <a:picLocks noChangeAspect="1" noChangeArrowheads="1"/>
          </p:cNvPicPr>
          <p:nvPr/>
        </p:nvPicPr>
        <p:blipFill>
          <a:blip r:embed="rId3" cstate="print"/>
          <a:srcRect/>
          <a:stretch>
            <a:fillRect/>
          </a:stretch>
        </p:blipFill>
        <p:spPr bwMode="auto">
          <a:xfrm>
            <a:off x="1828798" y="469347"/>
            <a:ext cx="7657367" cy="6061557"/>
          </a:xfrm>
          <a:prstGeom prst="rect">
            <a:avLst/>
          </a:prstGeom>
          <a:noFill/>
          <a:ln w="9525">
            <a:noFill/>
            <a:miter lim="800000"/>
            <a:headEnd/>
            <a:tailEnd/>
          </a:ln>
        </p:spPr>
      </p:pic>
      <p:sp>
        <p:nvSpPr>
          <p:cNvPr id="11" name="TextBox 3"/>
          <p:cNvSpPr txBox="1"/>
          <p:nvPr/>
        </p:nvSpPr>
        <p:spPr>
          <a:xfrm>
            <a:off x="9824267" y="2436608"/>
            <a:ext cx="1892111" cy="21698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满足</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全国治超联网管理信息系统省级工程建设指南（征求意见稿）</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2" name="矩形 11"/>
          <p:cNvSpPr/>
          <p:nvPr/>
        </p:nvSpPr>
        <p:spPr>
          <a:xfrm>
            <a:off x="566232" y="3806890"/>
            <a:ext cx="2443895" cy="511117"/>
          </a:xfrm>
          <a:prstGeom prst="rect">
            <a:avLst/>
          </a:prstGeom>
          <a:solidFill>
            <a:srgbClr val="8CC84A">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0775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5788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3415896" cy="483903"/>
          </a:xfrm>
          <a:prstGeom prst="rect">
            <a:avLst/>
          </a:prstGeom>
          <a:ln>
            <a:noFill/>
          </a:ln>
        </p:spPr>
        <p:txBody>
          <a:bodyPr vert="horz" lIns="91440" tIns="45720" rIns="91440" bIns="45720" rtlCol="0" anchor="b">
            <a:no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zh-CN" altLang="en-US" sz="3000" dirty="0">
                <a:solidFill>
                  <a:schemeClr val="bg1"/>
                </a:solidFill>
                <a:latin typeface="微软雅黑" panose="020B0503020204020204" charset="-122"/>
                <a:ea typeface="微软雅黑" panose="020B0503020204020204" charset="-122"/>
                <a:sym typeface="微软雅黑" pitchFamily="34" charset="-122"/>
              </a:rPr>
              <a:t>平台设计思路</a:t>
            </a:r>
          </a:p>
        </p:txBody>
      </p:sp>
      <p:sp>
        <p:nvSpPr>
          <p:cNvPr id="15" name="椭圆 14"/>
          <p:cNvSpPr/>
          <p:nvPr/>
        </p:nvSpPr>
        <p:spPr>
          <a:xfrm>
            <a:off x="5063745" y="2844814"/>
            <a:ext cx="1512276" cy="15431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2F2F2"/>
              </a:solidFill>
              <a:cs typeface="+mn-ea"/>
              <a:sym typeface="+mn-lt"/>
            </a:endParaRPr>
          </a:p>
        </p:txBody>
      </p:sp>
      <p:sp>
        <p:nvSpPr>
          <p:cNvPr id="16" name="椭圆 15"/>
          <p:cNvSpPr/>
          <p:nvPr/>
        </p:nvSpPr>
        <p:spPr>
          <a:xfrm>
            <a:off x="10102920" y="4772041"/>
            <a:ext cx="1267730" cy="1259483"/>
          </a:xfrm>
          <a:prstGeom prst="ellipse">
            <a:avLst/>
          </a:prstGeom>
          <a:solidFill>
            <a:srgbClr val="7030A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2F2F2"/>
              </a:solidFill>
              <a:cs typeface="+mn-ea"/>
              <a:sym typeface="+mn-lt"/>
            </a:endParaRPr>
          </a:p>
        </p:txBody>
      </p:sp>
      <p:sp>
        <p:nvSpPr>
          <p:cNvPr id="17" name="椭圆 16"/>
          <p:cNvSpPr/>
          <p:nvPr/>
        </p:nvSpPr>
        <p:spPr>
          <a:xfrm>
            <a:off x="10543999" y="2831461"/>
            <a:ext cx="1396685" cy="1425222"/>
          </a:xfrm>
          <a:prstGeom prst="ellipse">
            <a:avLst/>
          </a:prstGeom>
          <a:solidFill>
            <a:srgbClr val="00B0F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2F2F2"/>
              </a:solidFill>
              <a:cs typeface="+mn-ea"/>
              <a:sym typeface="+mn-lt"/>
            </a:endParaRPr>
          </a:p>
        </p:txBody>
      </p:sp>
      <p:sp>
        <p:nvSpPr>
          <p:cNvPr id="18" name="椭圆 17"/>
          <p:cNvSpPr/>
          <p:nvPr/>
        </p:nvSpPr>
        <p:spPr>
          <a:xfrm>
            <a:off x="9399016" y="859054"/>
            <a:ext cx="1383299" cy="141156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2F2F2"/>
              </a:solidFill>
              <a:cs typeface="+mn-ea"/>
              <a:sym typeface="+mn-lt"/>
            </a:endParaRPr>
          </a:p>
        </p:txBody>
      </p:sp>
      <p:sp>
        <p:nvSpPr>
          <p:cNvPr id="19" name="椭圆 18"/>
          <p:cNvSpPr/>
          <p:nvPr/>
        </p:nvSpPr>
        <p:spPr>
          <a:xfrm>
            <a:off x="6429529" y="1541296"/>
            <a:ext cx="1447319" cy="1476893"/>
          </a:xfrm>
          <a:prstGeom prst="ellipse">
            <a:avLst/>
          </a:prstGeom>
          <a:solidFill>
            <a:srgbClr val="CCFF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2F2F2"/>
              </a:solidFill>
              <a:cs typeface="+mn-ea"/>
              <a:sym typeface="+mn-lt"/>
            </a:endParaRPr>
          </a:p>
        </p:txBody>
      </p:sp>
      <p:sp>
        <p:nvSpPr>
          <p:cNvPr id="20" name="Freeform 7"/>
          <p:cNvSpPr>
            <a:spLocks/>
          </p:cNvSpPr>
          <p:nvPr/>
        </p:nvSpPr>
        <p:spPr bwMode="auto">
          <a:xfrm>
            <a:off x="6362699" y="1762124"/>
            <a:ext cx="4513749" cy="4327943"/>
          </a:xfrm>
          <a:custGeom>
            <a:avLst/>
            <a:gdLst>
              <a:gd name="T0" fmla="*/ 1576 w 2370"/>
              <a:gd name="T1" fmla="*/ 0 h 2041"/>
              <a:gd name="T2" fmla="*/ 1545 w 2370"/>
              <a:gd name="T3" fmla="*/ 478 h 2041"/>
              <a:gd name="T4" fmla="*/ 1714 w 2370"/>
              <a:gd name="T5" fmla="*/ 339 h 2041"/>
              <a:gd name="T6" fmla="*/ 1825 w 2370"/>
              <a:gd name="T7" fmla="*/ 118 h 2041"/>
              <a:gd name="T8" fmla="*/ 1783 w 2370"/>
              <a:gd name="T9" fmla="*/ 356 h 2041"/>
              <a:gd name="T10" fmla="*/ 1730 w 2370"/>
              <a:gd name="T11" fmla="*/ 388 h 2041"/>
              <a:gd name="T12" fmla="*/ 1533 w 2370"/>
              <a:gd name="T13" fmla="*/ 543 h 2041"/>
              <a:gd name="T14" fmla="*/ 1346 w 2370"/>
              <a:gd name="T15" fmla="*/ 863 h 2041"/>
              <a:gd name="T16" fmla="*/ 1479 w 2370"/>
              <a:gd name="T17" fmla="*/ 782 h 2041"/>
              <a:gd name="T18" fmla="*/ 1384 w 2370"/>
              <a:gd name="T19" fmla="*/ 861 h 2041"/>
              <a:gd name="T20" fmla="*/ 1296 w 2370"/>
              <a:gd name="T21" fmla="*/ 1203 h 2041"/>
              <a:gd name="T22" fmla="*/ 1862 w 2370"/>
              <a:gd name="T23" fmla="*/ 1179 h 2041"/>
              <a:gd name="T24" fmla="*/ 2135 w 2370"/>
              <a:gd name="T25" fmla="*/ 1181 h 2041"/>
              <a:gd name="T26" fmla="*/ 2156 w 2370"/>
              <a:gd name="T27" fmla="*/ 1181 h 2041"/>
              <a:gd name="T28" fmla="*/ 2370 w 2370"/>
              <a:gd name="T29" fmla="*/ 1101 h 2041"/>
              <a:gd name="T30" fmla="*/ 2058 w 2370"/>
              <a:gd name="T31" fmla="*/ 1294 h 2041"/>
              <a:gd name="T32" fmla="*/ 2142 w 2370"/>
              <a:gd name="T33" fmla="*/ 1334 h 2041"/>
              <a:gd name="T34" fmla="*/ 2070 w 2370"/>
              <a:gd name="T35" fmla="*/ 1382 h 2041"/>
              <a:gd name="T36" fmla="*/ 1953 w 2370"/>
              <a:gd name="T37" fmla="*/ 1242 h 2041"/>
              <a:gd name="T38" fmla="*/ 1603 w 2370"/>
              <a:gd name="T39" fmla="*/ 1230 h 2041"/>
              <a:gd name="T40" fmla="*/ 1801 w 2370"/>
              <a:gd name="T41" fmla="*/ 1478 h 2041"/>
              <a:gd name="T42" fmla="*/ 2067 w 2370"/>
              <a:gd name="T43" fmla="*/ 1586 h 2041"/>
              <a:gd name="T44" fmla="*/ 2061 w 2370"/>
              <a:gd name="T45" fmla="*/ 1682 h 2041"/>
              <a:gd name="T46" fmla="*/ 1812 w 2370"/>
              <a:gd name="T47" fmla="*/ 1528 h 2041"/>
              <a:gd name="T48" fmla="*/ 1693 w 2370"/>
              <a:gd name="T49" fmla="*/ 1572 h 2041"/>
              <a:gd name="T50" fmla="*/ 1675 w 2370"/>
              <a:gd name="T51" fmla="*/ 1393 h 2041"/>
              <a:gd name="T52" fmla="*/ 1588 w 2370"/>
              <a:gd name="T53" fmla="*/ 1264 h 2041"/>
              <a:gd name="T54" fmla="*/ 1296 w 2370"/>
              <a:gd name="T55" fmla="*/ 1296 h 2041"/>
              <a:gd name="T56" fmla="*/ 1508 w 2370"/>
              <a:gd name="T57" fmla="*/ 2041 h 2041"/>
              <a:gd name="T58" fmla="*/ 1169 w 2370"/>
              <a:gd name="T59" fmla="*/ 1384 h 2041"/>
              <a:gd name="T60" fmla="*/ 1032 w 2370"/>
              <a:gd name="T61" fmla="*/ 1284 h 2041"/>
              <a:gd name="T62" fmla="*/ 787 w 2370"/>
              <a:gd name="T63" fmla="*/ 1297 h 2041"/>
              <a:gd name="T64" fmla="*/ 754 w 2370"/>
              <a:gd name="T65" fmla="*/ 1442 h 2041"/>
              <a:gd name="T66" fmla="*/ 776 w 2370"/>
              <a:gd name="T67" fmla="*/ 1289 h 2041"/>
              <a:gd name="T68" fmla="*/ 644 w 2370"/>
              <a:gd name="T69" fmla="*/ 1392 h 2041"/>
              <a:gd name="T70" fmla="*/ 931 w 2370"/>
              <a:gd name="T71" fmla="*/ 1227 h 2041"/>
              <a:gd name="T72" fmla="*/ 703 w 2370"/>
              <a:gd name="T73" fmla="*/ 1136 h 2041"/>
              <a:gd name="T74" fmla="*/ 431 w 2370"/>
              <a:gd name="T75" fmla="*/ 1270 h 2041"/>
              <a:gd name="T76" fmla="*/ 255 w 2370"/>
              <a:gd name="T77" fmla="*/ 1161 h 2041"/>
              <a:gd name="T78" fmla="*/ 75 w 2370"/>
              <a:gd name="T79" fmla="*/ 1088 h 2041"/>
              <a:gd name="T80" fmla="*/ 423 w 2370"/>
              <a:gd name="T81" fmla="*/ 1136 h 2041"/>
              <a:gd name="T82" fmla="*/ 643 w 2370"/>
              <a:gd name="T83" fmla="*/ 1095 h 2041"/>
              <a:gd name="T84" fmla="*/ 390 w 2370"/>
              <a:gd name="T85" fmla="*/ 717 h 2041"/>
              <a:gd name="T86" fmla="*/ 413 w 2370"/>
              <a:gd name="T87" fmla="*/ 552 h 2041"/>
              <a:gd name="T88" fmla="*/ 637 w 2370"/>
              <a:gd name="T89" fmla="*/ 1046 h 2041"/>
              <a:gd name="T90" fmla="*/ 636 w 2370"/>
              <a:gd name="T91" fmla="*/ 765 h 2041"/>
              <a:gd name="T92" fmla="*/ 657 w 2370"/>
              <a:gd name="T93" fmla="*/ 912 h 2041"/>
              <a:gd name="T94" fmla="*/ 775 w 2370"/>
              <a:gd name="T95" fmla="*/ 784 h 2041"/>
              <a:gd name="T96" fmla="*/ 654 w 2370"/>
              <a:gd name="T97" fmla="*/ 944 h 2041"/>
              <a:gd name="T98" fmla="*/ 723 w 2370"/>
              <a:gd name="T99" fmla="*/ 1085 h 2041"/>
              <a:gd name="T100" fmla="*/ 1175 w 2370"/>
              <a:gd name="T101" fmla="*/ 1290 h 2041"/>
              <a:gd name="T102" fmla="*/ 1306 w 2370"/>
              <a:gd name="T103" fmla="*/ 779 h 2041"/>
              <a:gd name="T104" fmla="*/ 1180 w 2370"/>
              <a:gd name="T105" fmla="*/ 711 h 2041"/>
              <a:gd name="T106" fmla="*/ 1212 w 2370"/>
              <a:gd name="T107" fmla="*/ 559 h 2041"/>
              <a:gd name="T108" fmla="*/ 1050 w 2370"/>
              <a:gd name="T109" fmla="*/ 322 h 2041"/>
              <a:gd name="T110" fmla="*/ 998 w 2370"/>
              <a:gd name="T111" fmla="*/ 101 h 2041"/>
              <a:gd name="T112" fmla="*/ 1110 w 2370"/>
              <a:gd name="T113" fmla="*/ 406 h 2041"/>
              <a:gd name="T114" fmla="*/ 1216 w 2370"/>
              <a:gd name="T115" fmla="*/ 503 h 2041"/>
              <a:gd name="T116" fmla="*/ 1253 w 2370"/>
              <a:gd name="T117" fmla="*/ 113 h 2041"/>
              <a:gd name="T118" fmla="*/ 1228 w 2370"/>
              <a:gd name="T119" fmla="*/ 279 h 2041"/>
              <a:gd name="T120" fmla="*/ 1401 w 2370"/>
              <a:gd name="T121" fmla="*/ 659 h 2041"/>
              <a:gd name="T122" fmla="*/ 1574 w 2370"/>
              <a:gd name="T123" fmla="*/ 245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0" h="2041">
                <a:moveTo>
                  <a:pt x="1574" y="245"/>
                </a:moveTo>
                <a:cubicBezTo>
                  <a:pt x="1586" y="164"/>
                  <a:pt x="1585" y="82"/>
                  <a:pt x="1576" y="0"/>
                </a:cubicBezTo>
                <a:cubicBezTo>
                  <a:pt x="1591" y="67"/>
                  <a:pt x="1597" y="136"/>
                  <a:pt x="1596" y="205"/>
                </a:cubicBezTo>
                <a:cubicBezTo>
                  <a:pt x="1593" y="298"/>
                  <a:pt x="1575" y="390"/>
                  <a:pt x="1545" y="478"/>
                </a:cubicBezTo>
                <a:cubicBezTo>
                  <a:pt x="1563" y="470"/>
                  <a:pt x="1580" y="461"/>
                  <a:pt x="1598" y="452"/>
                </a:cubicBezTo>
                <a:cubicBezTo>
                  <a:pt x="1648" y="428"/>
                  <a:pt x="1682" y="383"/>
                  <a:pt x="1714" y="339"/>
                </a:cubicBezTo>
                <a:cubicBezTo>
                  <a:pt x="1760" y="271"/>
                  <a:pt x="1797" y="195"/>
                  <a:pt x="1816" y="114"/>
                </a:cubicBezTo>
                <a:cubicBezTo>
                  <a:pt x="1819" y="115"/>
                  <a:pt x="1822" y="117"/>
                  <a:pt x="1825" y="118"/>
                </a:cubicBezTo>
                <a:cubicBezTo>
                  <a:pt x="1805" y="211"/>
                  <a:pt x="1767" y="301"/>
                  <a:pt x="1714" y="380"/>
                </a:cubicBezTo>
                <a:cubicBezTo>
                  <a:pt x="1735" y="367"/>
                  <a:pt x="1759" y="359"/>
                  <a:pt x="1783" y="356"/>
                </a:cubicBezTo>
                <a:cubicBezTo>
                  <a:pt x="1783" y="358"/>
                  <a:pt x="1783" y="362"/>
                  <a:pt x="1783" y="364"/>
                </a:cubicBezTo>
                <a:cubicBezTo>
                  <a:pt x="1765" y="371"/>
                  <a:pt x="1746" y="377"/>
                  <a:pt x="1730" y="388"/>
                </a:cubicBezTo>
                <a:cubicBezTo>
                  <a:pt x="1685" y="417"/>
                  <a:pt x="1653" y="463"/>
                  <a:pt x="1606" y="488"/>
                </a:cubicBezTo>
                <a:cubicBezTo>
                  <a:pt x="1579" y="503"/>
                  <a:pt x="1552" y="518"/>
                  <a:pt x="1533" y="543"/>
                </a:cubicBezTo>
                <a:cubicBezTo>
                  <a:pt x="1512" y="572"/>
                  <a:pt x="1494" y="603"/>
                  <a:pt x="1475" y="633"/>
                </a:cubicBezTo>
                <a:cubicBezTo>
                  <a:pt x="1431" y="709"/>
                  <a:pt x="1386" y="785"/>
                  <a:pt x="1346" y="863"/>
                </a:cubicBezTo>
                <a:cubicBezTo>
                  <a:pt x="1365" y="847"/>
                  <a:pt x="1383" y="830"/>
                  <a:pt x="1404" y="818"/>
                </a:cubicBezTo>
                <a:cubicBezTo>
                  <a:pt x="1427" y="803"/>
                  <a:pt x="1453" y="792"/>
                  <a:pt x="1479" y="782"/>
                </a:cubicBezTo>
                <a:cubicBezTo>
                  <a:pt x="1480" y="785"/>
                  <a:pt x="1521" y="769"/>
                  <a:pt x="1522" y="772"/>
                </a:cubicBezTo>
                <a:cubicBezTo>
                  <a:pt x="1484" y="786"/>
                  <a:pt x="1412" y="832"/>
                  <a:pt x="1384" y="861"/>
                </a:cubicBezTo>
                <a:cubicBezTo>
                  <a:pt x="1360" y="888"/>
                  <a:pt x="1336" y="915"/>
                  <a:pt x="1318" y="947"/>
                </a:cubicBezTo>
                <a:cubicBezTo>
                  <a:pt x="1305" y="1032"/>
                  <a:pt x="1299" y="1118"/>
                  <a:pt x="1296" y="1203"/>
                </a:cubicBezTo>
                <a:cubicBezTo>
                  <a:pt x="1362" y="1177"/>
                  <a:pt x="1432" y="1157"/>
                  <a:pt x="1503" y="1154"/>
                </a:cubicBezTo>
                <a:cubicBezTo>
                  <a:pt x="1623" y="1152"/>
                  <a:pt x="1743" y="1165"/>
                  <a:pt x="1862" y="1179"/>
                </a:cubicBezTo>
                <a:cubicBezTo>
                  <a:pt x="1944" y="1189"/>
                  <a:pt x="2026" y="1197"/>
                  <a:pt x="2107" y="1189"/>
                </a:cubicBezTo>
                <a:cubicBezTo>
                  <a:pt x="2117" y="1188"/>
                  <a:pt x="2127" y="1188"/>
                  <a:pt x="2135" y="1181"/>
                </a:cubicBezTo>
                <a:cubicBezTo>
                  <a:pt x="2169" y="1150"/>
                  <a:pt x="2193" y="1108"/>
                  <a:pt x="2206" y="1064"/>
                </a:cubicBezTo>
                <a:cubicBezTo>
                  <a:pt x="2201" y="1107"/>
                  <a:pt x="2181" y="1147"/>
                  <a:pt x="2156" y="1181"/>
                </a:cubicBezTo>
                <a:cubicBezTo>
                  <a:pt x="2198" y="1171"/>
                  <a:pt x="2238" y="1163"/>
                  <a:pt x="2284" y="1134"/>
                </a:cubicBezTo>
                <a:cubicBezTo>
                  <a:pt x="2287" y="1137"/>
                  <a:pt x="2367" y="1098"/>
                  <a:pt x="2370" y="1101"/>
                </a:cubicBezTo>
                <a:cubicBezTo>
                  <a:pt x="2284" y="1168"/>
                  <a:pt x="2094" y="1232"/>
                  <a:pt x="1987" y="1237"/>
                </a:cubicBezTo>
                <a:cubicBezTo>
                  <a:pt x="2013" y="1254"/>
                  <a:pt x="2031" y="1279"/>
                  <a:pt x="2058" y="1294"/>
                </a:cubicBezTo>
                <a:cubicBezTo>
                  <a:pt x="2088" y="1309"/>
                  <a:pt x="2153" y="1329"/>
                  <a:pt x="2186" y="1338"/>
                </a:cubicBezTo>
                <a:cubicBezTo>
                  <a:pt x="2183" y="1341"/>
                  <a:pt x="2145" y="1334"/>
                  <a:pt x="2142" y="1334"/>
                </a:cubicBezTo>
                <a:cubicBezTo>
                  <a:pt x="2111" y="1329"/>
                  <a:pt x="2082" y="1318"/>
                  <a:pt x="2054" y="1306"/>
                </a:cubicBezTo>
                <a:cubicBezTo>
                  <a:pt x="2066" y="1329"/>
                  <a:pt x="2072" y="1355"/>
                  <a:pt x="2070" y="1382"/>
                </a:cubicBezTo>
                <a:cubicBezTo>
                  <a:pt x="2068" y="1341"/>
                  <a:pt x="2045" y="1303"/>
                  <a:pt x="2013" y="1279"/>
                </a:cubicBezTo>
                <a:cubicBezTo>
                  <a:pt x="1994" y="1266"/>
                  <a:pt x="1975" y="1252"/>
                  <a:pt x="1953" y="1242"/>
                </a:cubicBezTo>
                <a:cubicBezTo>
                  <a:pt x="1937" y="1234"/>
                  <a:pt x="1917" y="1237"/>
                  <a:pt x="1899" y="1236"/>
                </a:cubicBezTo>
                <a:cubicBezTo>
                  <a:pt x="1800" y="1235"/>
                  <a:pt x="1702" y="1229"/>
                  <a:pt x="1603" y="1230"/>
                </a:cubicBezTo>
                <a:cubicBezTo>
                  <a:pt x="1641" y="1263"/>
                  <a:pt x="1665" y="1306"/>
                  <a:pt x="1693" y="1347"/>
                </a:cubicBezTo>
                <a:cubicBezTo>
                  <a:pt x="1725" y="1394"/>
                  <a:pt x="1761" y="1438"/>
                  <a:pt x="1801" y="1478"/>
                </a:cubicBezTo>
                <a:cubicBezTo>
                  <a:pt x="1827" y="1507"/>
                  <a:pt x="1858" y="1532"/>
                  <a:pt x="1894" y="1547"/>
                </a:cubicBezTo>
                <a:cubicBezTo>
                  <a:pt x="1949" y="1572"/>
                  <a:pt x="2008" y="1581"/>
                  <a:pt x="2067" y="1586"/>
                </a:cubicBezTo>
                <a:cubicBezTo>
                  <a:pt x="2000" y="1590"/>
                  <a:pt x="1932" y="1580"/>
                  <a:pt x="1870" y="1553"/>
                </a:cubicBezTo>
                <a:cubicBezTo>
                  <a:pt x="1929" y="1603"/>
                  <a:pt x="1993" y="1647"/>
                  <a:pt x="2061" y="1682"/>
                </a:cubicBezTo>
                <a:cubicBezTo>
                  <a:pt x="2060" y="1686"/>
                  <a:pt x="2092" y="1699"/>
                  <a:pt x="2091" y="1702"/>
                </a:cubicBezTo>
                <a:cubicBezTo>
                  <a:pt x="2001" y="1661"/>
                  <a:pt x="1885" y="1595"/>
                  <a:pt x="1812" y="1528"/>
                </a:cubicBezTo>
                <a:cubicBezTo>
                  <a:pt x="1771" y="1487"/>
                  <a:pt x="1735" y="1441"/>
                  <a:pt x="1698" y="1398"/>
                </a:cubicBezTo>
                <a:cubicBezTo>
                  <a:pt x="1702" y="1456"/>
                  <a:pt x="1693" y="1514"/>
                  <a:pt x="1693" y="1572"/>
                </a:cubicBezTo>
                <a:cubicBezTo>
                  <a:pt x="1689" y="1571"/>
                  <a:pt x="1691" y="1636"/>
                  <a:pt x="1687" y="1636"/>
                </a:cubicBezTo>
                <a:cubicBezTo>
                  <a:pt x="1687" y="1577"/>
                  <a:pt x="1688" y="1451"/>
                  <a:pt x="1675" y="1393"/>
                </a:cubicBezTo>
                <a:cubicBezTo>
                  <a:pt x="1671" y="1374"/>
                  <a:pt x="1666" y="1355"/>
                  <a:pt x="1653" y="1339"/>
                </a:cubicBezTo>
                <a:cubicBezTo>
                  <a:pt x="1633" y="1312"/>
                  <a:pt x="1614" y="1285"/>
                  <a:pt x="1588" y="1264"/>
                </a:cubicBezTo>
                <a:cubicBezTo>
                  <a:pt x="1567" y="1245"/>
                  <a:pt x="1538" y="1238"/>
                  <a:pt x="1511" y="1235"/>
                </a:cubicBezTo>
                <a:cubicBezTo>
                  <a:pt x="1436" y="1239"/>
                  <a:pt x="1361" y="1259"/>
                  <a:pt x="1296" y="1296"/>
                </a:cubicBezTo>
                <a:cubicBezTo>
                  <a:pt x="1301" y="1435"/>
                  <a:pt x="1318" y="1575"/>
                  <a:pt x="1358" y="1709"/>
                </a:cubicBezTo>
                <a:cubicBezTo>
                  <a:pt x="1392" y="1826"/>
                  <a:pt x="1442" y="1939"/>
                  <a:pt x="1508" y="2041"/>
                </a:cubicBezTo>
                <a:cubicBezTo>
                  <a:pt x="1240" y="2041"/>
                  <a:pt x="1240" y="2041"/>
                  <a:pt x="1240" y="2041"/>
                </a:cubicBezTo>
                <a:cubicBezTo>
                  <a:pt x="1182" y="1828"/>
                  <a:pt x="1159" y="1605"/>
                  <a:pt x="1169" y="1384"/>
                </a:cubicBezTo>
                <a:cubicBezTo>
                  <a:pt x="1151" y="1365"/>
                  <a:pt x="1133" y="1346"/>
                  <a:pt x="1113" y="1331"/>
                </a:cubicBezTo>
                <a:cubicBezTo>
                  <a:pt x="1090" y="1310"/>
                  <a:pt x="1060" y="1297"/>
                  <a:pt x="1032" y="1284"/>
                </a:cubicBezTo>
                <a:cubicBezTo>
                  <a:pt x="970" y="1259"/>
                  <a:pt x="900" y="1247"/>
                  <a:pt x="834" y="1264"/>
                </a:cubicBezTo>
                <a:cubicBezTo>
                  <a:pt x="814" y="1268"/>
                  <a:pt x="799" y="1282"/>
                  <a:pt x="787" y="1297"/>
                </a:cubicBezTo>
                <a:cubicBezTo>
                  <a:pt x="768" y="1323"/>
                  <a:pt x="753" y="1353"/>
                  <a:pt x="749" y="1386"/>
                </a:cubicBezTo>
                <a:cubicBezTo>
                  <a:pt x="747" y="1405"/>
                  <a:pt x="751" y="1423"/>
                  <a:pt x="754" y="1442"/>
                </a:cubicBezTo>
                <a:cubicBezTo>
                  <a:pt x="747" y="1424"/>
                  <a:pt x="742" y="1404"/>
                  <a:pt x="744" y="1385"/>
                </a:cubicBezTo>
                <a:cubicBezTo>
                  <a:pt x="745" y="1350"/>
                  <a:pt x="760" y="1318"/>
                  <a:pt x="776" y="1289"/>
                </a:cubicBezTo>
                <a:cubicBezTo>
                  <a:pt x="728" y="1318"/>
                  <a:pt x="626" y="1425"/>
                  <a:pt x="591" y="1469"/>
                </a:cubicBezTo>
                <a:cubicBezTo>
                  <a:pt x="588" y="1466"/>
                  <a:pt x="646" y="1395"/>
                  <a:pt x="644" y="1392"/>
                </a:cubicBezTo>
                <a:cubicBezTo>
                  <a:pt x="683" y="1339"/>
                  <a:pt x="731" y="1290"/>
                  <a:pt x="790" y="1259"/>
                </a:cubicBezTo>
                <a:cubicBezTo>
                  <a:pt x="833" y="1236"/>
                  <a:pt x="882" y="1227"/>
                  <a:pt x="931" y="1227"/>
                </a:cubicBezTo>
                <a:cubicBezTo>
                  <a:pt x="882" y="1205"/>
                  <a:pt x="833" y="1185"/>
                  <a:pt x="784" y="1164"/>
                </a:cubicBezTo>
                <a:cubicBezTo>
                  <a:pt x="757" y="1154"/>
                  <a:pt x="731" y="1142"/>
                  <a:pt x="703" y="1136"/>
                </a:cubicBezTo>
                <a:cubicBezTo>
                  <a:pt x="636" y="1125"/>
                  <a:pt x="564" y="1125"/>
                  <a:pt x="499" y="1148"/>
                </a:cubicBezTo>
                <a:cubicBezTo>
                  <a:pt x="457" y="1175"/>
                  <a:pt x="448" y="1227"/>
                  <a:pt x="431" y="1270"/>
                </a:cubicBezTo>
                <a:cubicBezTo>
                  <a:pt x="442" y="1229"/>
                  <a:pt x="452" y="1185"/>
                  <a:pt x="480" y="1152"/>
                </a:cubicBezTo>
                <a:cubicBezTo>
                  <a:pt x="407" y="1170"/>
                  <a:pt x="330" y="1171"/>
                  <a:pt x="255" y="1161"/>
                </a:cubicBezTo>
                <a:cubicBezTo>
                  <a:pt x="189" y="1151"/>
                  <a:pt x="57" y="1090"/>
                  <a:pt x="0" y="1056"/>
                </a:cubicBezTo>
                <a:cubicBezTo>
                  <a:pt x="2" y="1054"/>
                  <a:pt x="73" y="1090"/>
                  <a:pt x="75" y="1088"/>
                </a:cubicBezTo>
                <a:cubicBezTo>
                  <a:pt x="139" y="1121"/>
                  <a:pt x="211" y="1133"/>
                  <a:pt x="281" y="1144"/>
                </a:cubicBezTo>
                <a:cubicBezTo>
                  <a:pt x="328" y="1151"/>
                  <a:pt x="376" y="1144"/>
                  <a:pt x="423" y="1136"/>
                </a:cubicBezTo>
                <a:cubicBezTo>
                  <a:pt x="477" y="1127"/>
                  <a:pt x="528" y="1103"/>
                  <a:pt x="583" y="1096"/>
                </a:cubicBezTo>
                <a:cubicBezTo>
                  <a:pt x="603" y="1094"/>
                  <a:pt x="623" y="1094"/>
                  <a:pt x="643" y="1095"/>
                </a:cubicBezTo>
                <a:cubicBezTo>
                  <a:pt x="594" y="1067"/>
                  <a:pt x="549" y="1031"/>
                  <a:pt x="512" y="988"/>
                </a:cubicBezTo>
                <a:cubicBezTo>
                  <a:pt x="442" y="915"/>
                  <a:pt x="393" y="819"/>
                  <a:pt x="390" y="717"/>
                </a:cubicBezTo>
                <a:cubicBezTo>
                  <a:pt x="386" y="661"/>
                  <a:pt x="404" y="577"/>
                  <a:pt x="412" y="522"/>
                </a:cubicBezTo>
                <a:cubicBezTo>
                  <a:pt x="414" y="522"/>
                  <a:pt x="411" y="552"/>
                  <a:pt x="413" y="552"/>
                </a:cubicBezTo>
                <a:cubicBezTo>
                  <a:pt x="400" y="640"/>
                  <a:pt x="386" y="735"/>
                  <a:pt x="426" y="819"/>
                </a:cubicBezTo>
                <a:cubicBezTo>
                  <a:pt x="465" y="917"/>
                  <a:pt x="543" y="997"/>
                  <a:pt x="637" y="1046"/>
                </a:cubicBezTo>
                <a:cubicBezTo>
                  <a:pt x="600" y="981"/>
                  <a:pt x="609" y="903"/>
                  <a:pt x="625" y="833"/>
                </a:cubicBezTo>
                <a:cubicBezTo>
                  <a:pt x="629" y="834"/>
                  <a:pt x="633" y="764"/>
                  <a:pt x="636" y="765"/>
                </a:cubicBezTo>
                <a:cubicBezTo>
                  <a:pt x="631" y="803"/>
                  <a:pt x="629" y="912"/>
                  <a:pt x="633" y="950"/>
                </a:cubicBezTo>
                <a:cubicBezTo>
                  <a:pt x="640" y="937"/>
                  <a:pt x="646" y="923"/>
                  <a:pt x="657" y="912"/>
                </a:cubicBezTo>
                <a:cubicBezTo>
                  <a:pt x="680" y="891"/>
                  <a:pt x="709" y="878"/>
                  <a:pt x="728" y="854"/>
                </a:cubicBezTo>
                <a:cubicBezTo>
                  <a:pt x="746" y="833"/>
                  <a:pt x="760" y="808"/>
                  <a:pt x="775" y="784"/>
                </a:cubicBezTo>
                <a:cubicBezTo>
                  <a:pt x="758" y="824"/>
                  <a:pt x="740" y="867"/>
                  <a:pt x="704" y="894"/>
                </a:cubicBezTo>
                <a:cubicBezTo>
                  <a:pt x="686" y="909"/>
                  <a:pt x="665" y="923"/>
                  <a:pt x="654" y="944"/>
                </a:cubicBezTo>
                <a:cubicBezTo>
                  <a:pt x="647" y="958"/>
                  <a:pt x="641" y="973"/>
                  <a:pt x="641" y="989"/>
                </a:cubicBezTo>
                <a:cubicBezTo>
                  <a:pt x="654" y="1031"/>
                  <a:pt x="688" y="1062"/>
                  <a:pt x="723" y="1085"/>
                </a:cubicBezTo>
                <a:cubicBezTo>
                  <a:pt x="819" y="1123"/>
                  <a:pt x="918" y="1150"/>
                  <a:pt x="1012" y="1191"/>
                </a:cubicBezTo>
                <a:cubicBezTo>
                  <a:pt x="1071" y="1216"/>
                  <a:pt x="1126" y="1249"/>
                  <a:pt x="1175" y="1290"/>
                </a:cubicBezTo>
                <a:cubicBezTo>
                  <a:pt x="1184" y="1177"/>
                  <a:pt x="1202" y="1064"/>
                  <a:pt x="1227" y="953"/>
                </a:cubicBezTo>
                <a:cubicBezTo>
                  <a:pt x="1241" y="891"/>
                  <a:pt x="1268" y="831"/>
                  <a:pt x="1306" y="779"/>
                </a:cubicBezTo>
                <a:cubicBezTo>
                  <a:pt x="1280" y="762"/>
                  <a:pt x="1079" y="691"/>
                  <a:pt x="1050" y="681"/>
                </a:cubicBezTo>
                <a:cubicBezTo>
                  <a:pt x="1051" y="673"/>
                  <a:pt x="1179" y="719"/>
                  <a:pt x="1180" y="711"/>
                </a:cubicBezTo>
                <a:cubicBezTo>
                  <a:pt x="1205" y="716"/>
                  <a:pt x="1273" y="729"/>
                  <a:pt x="1298" y="737"/>
                </a:cubicBezTo>
                <a:cubicBezTo>
                  <a:pt x="1261" y="682"/>
                  <a:pt x="1244" y="617"/>
                  <a:pt x="1212" y="559"/>
                </a:cubicBezTo>
                <a:cubicBezTo>
                  <a:pt x="1194" y="521"/>
                  <a:pt x="1163" y="492"/>
                  <a:pt x="1131" y="465"/>
                </a:cubicBezTo>
                <a:cubicBezTo>
                  <a:pt x="1088" y="428"/>
                  <a:pt x="1066" y="374"/>
                  <a:pt x="1050" y="322"/>
                </a:cubicBezTo>
                <a:cubicBezTo>
                  <a:pt x="1027" y="250"/>
                  <a:pt x="1007" y="177"/>
                  <a:pt x="991" y="104"/>
                </a:cubicBezTo>
                <a:cubicBezTo>
                  <a:pt x="993" y="103"/>
                  <a:pt x="996" y="102"/>
                  <a:pt x="998" y="101"/>
                </a:cubicBezTo>
                <a:cubicBezTo>
                  <a:pt x="1014" y="165"/>
                  <a:pt x="1033" y="227"/>
                  <a:pt x="1054" y="289"/>
                </a:cubicBezTo>
                <a:cubicBezTo>
                  <a:pt x="1068" y="330"/>
                  <a:pt x="1084" y="371"/>
                  <a:pt x="1110" y="406"/>
                </a:cubicBezTo>
                <a:cubicBezTo>
                  <a:pt x="1128" y="429"/>
                  <a:pt x="1154" y="445"/>
                  <a:pt x="1176" y="464"/>
                </a:cubicBezTo>
                <a:cubicBezTo>
                  <a:pt x="1190" y="476"/>
                  <a:pt x="1203" y="490"/>
                  <a:pt x="1216" y="503"/>
                </a:cubicBezTo>
                <a:cubicBezTo>
                  <a:pt x="1203" y="416"/>
                  <a:pt x="1204" y="327"/>
                  <a:pt x="1220" y="241"/>
                </a:cubicBezTo>
                <a:cubicBezTo>
                  <a:pt x="1227" y="197"/>
                  <a:pt x="1242" y="156"/>
                  <a:pt x="1253" y="113"/>
                </a:cubicBezTo>
                <a:cubicBezTo>
                  <a:pt x="1254" y="113"/>
                  <a:pt x="1258" y="113"/>
                  <a:pt x="1260" y="113"/>
                </a:cubicBezTo>
                <a:cubicBezTo>
                  <a:pt x="1248" y="168"/>
                  <a:pt x="1232" y="222"/>
                  <a:pt x="1228" y="279"/>
                </a:cubicBezTo>
                <a:cubicBezTo>
                  <a:pt x="1209" y="437"/>
                  <a:pt x="1250" y="602"/>
                  <a:pt x="1343" y="732"/>
                </a:cubicBezTo>
                <a:cubicBezTo>
                  <a:pt x="1362" y="708"/>
                  <a:pt x="1383" y="685"/>
                  <a:pt x="1401" y="659"/>
                </a:cubicBezTo>
                <a:cubicBezTo>
                  <a:pt x="1435" y="609"/>
                  <a:pt x="1468" y="558"/>
                  <a:pt x="1493" y="502"/>
                </a:cubicBezTo>
                <a:cubicBezTo>
                  <a:pt x="1532" y="421"/>
                  <a:pt x="1560" y="334"/>
                  <a:pt x="1574" y="245"/>
                </a:cubicBezTo>
                <a:close/>
              </a:path>
            </a:pathLst>
          </a:custGeom>
          <a:solidFill>
            <a:schemeClr val="bg1">
              <a:lumMod val="50000"/>
            </a:schemeClr>
          </a:solidFill>
          <a:ln>
            <a:noFill/>
          </a:ln>
        </p:spPr>
        <p:txBody>
          <a:bodyPr vert="horz" wrap="square" lIns="91436" tIns="45719" rIns="91436" bIns="45719" numCol="1" anchor="t" anchorCtr="0" compatLnSpc="1">
            <a:prstTxWarp prst="textNoShape">
              <a:avLst/>
            </a:prstTxWarp>
          </a:bodyPr>
          <a:lstStyle/>
          <a:p>
            <a:endParaRPr lang="zh-CN" altLang="en-US">
              <a:cs typeface="+mn-ea"/>
              <a:sym typeface="+mn-lt"/>
            </a:endParaRPr>
          </a:p>
        </p:txBody>
      </p:sp>
      <p:sp>
        <p:nvSpPr>
          <p:cNvPr id="21" name="Oval 4"/>
          <p:cNvSpPr/>
          <p:nvPr/>
        </p:nvSpPr>
        <p:spPr>
          <a:xfrm>
            <a:off x="8098710" y="1370100"/>
            <a:ext cx="279314" cy="285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eaLnBrk="1" hangingPunct="1"/>
            <a:endParaRPr lang="en-US" altLang="zh-CN" sz="2800" dirty="0">
              <a:solidFill>
                <a:srgbClr val="F2F2F2"/>
              </a:solidFill>
              <a:cs typeface="+mn-ea"/>
              <a:sym typeface="+mn-lt"/>
            </a:endParaRPr>
          </a:p>
        </p:txBody>
      </p:sp>
      <p:sp>
        <p:nvSpPr>
          <p:cNvPr id="25" name="Oval 13"/>
          <p:cNvSpPr/>
          <p:nvPr/>
        </p:nvSpPr>
        <p:spPr>
          <a:xfrm>
            <a:off x="7089844" y="4557812"/>
            <a:ext cx="391948" cy="39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eaLnBrk="1" hangingPunct="1"/>
            <a:endParaRPr lang="en-US" altLang="zh-CN" sz="2800" dirty="0">
              <a:solidFill>
                <a:srgbClr val="F2F2F2"/>
              </a:solidFill>
              <a:cs typeface="+mn-ea"/>
              <a:sym typeface="+mn-lt"/>
            </a:endParaRPr>
          </a:p>
        </p:txBody>
      </p:sp>
      <p:sp>
        <p:nvSpPr>
          <p:cNvPr id="26" name="Oval 15"/>
          <p:cNvSpPr/>
          <p:nvPr/>
        </p:nvSpPr>
        <p:spPr>
          <a:xfrm>
            <a:off x="8300877" y="2701778"/>
            <a:ext cx="282144" cy="2879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eaLnBrk="1" hangingPunct="1"/>
            <a:endParaRPr lang="en-US" altLang="zh-CN" dirty="0">
              <a:solidFill>
                <a:srgbClr val="F2F2F2"/>
              </a:solidFill>
              <a:cs typeface="+mn-ea"/>
              <a:sym typeface="+mn-lt"/>
            </a:endParaRPr>
          </a:p>
        </p:txBody>
      </p:sp>
      <p:sp>
        <p:nvSpPr>
          <p:cNvPr id="27" name="Oval 12"/>
          <p:cNvSpPr/>
          <p:nvPr/>
        </p:nvSpPr>
        <p:spPr>
          <a:xfrm>
            <a:off x="7017996" y="4224757"/>
            <a:ext cx="139298" cy="1421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eaLnBrk="1" hangingPunct="1"/>
            <a:endParaRPr lang="en-US" altLang="zh-CN" sz="2800" dirty="0">
              <a:solidFill>
                <a:srgbClr val="F2F2F2"/>
              </a:solidFill>
              <a:cs typeface="+mn-ea"/>
              <a:sym typeface="+mn-lt"/>
            </a:endParaRPr>
          </a:p>
        </p:txBody>
      </p:sp>
      <p:sp>
        <p:nvSpPr>
          <p:cNvPr id="28" name="Oval 15"/>
          <p:cNvSpPr/>
          <p:nvPr/>
        </p:nvSpPr>
        <p:spPr>
          <a:xfrm>
            <a:off x="7679315" y="4651410"/>
            <a:ext cx="179281" cy="1829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eaLnBrk="1" hangingPunct="1"/>
            <a:endParaRPr lang="en-US" altLang="zh-CN" dirty="0">
              <a:solidFill>
                <a:srgbClr val="F2F2F2"/>
              </a:solidFill>
              <a:cs typeface="+mn-ea"/>
              <a:sym typeface="+mn-lt"/>
            </a:endParaRPr>
          </a:p>
        </p:txBody>
      </p:sp>
      <p:sp>
        <p:nvSpPr>
          <p:cNvPr id="29" name="椭圆 28"/>
          <p:cNvSpPr/>
          <p:nvPr/>
        </p:nvSpPr>
        <p:spPr>
          <a:xfrm>
            <a:off x="9276543" y="2924584"/>
            <a:ext cx="336705" cy="3435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endParaRPr lang="zh-CN" altLang="en-US" sz="2800" dirty="0">
              <a:solidFill>
                <a:srgbClr val="F2F2F2"/>
              </a:solidFill>
              <a:cs typeface="+mn-ea"/>
              <a:sym typeface="+mn-lt"/>
            </a:endParaRPr>
          </a:p>
        </p:txBody>
      </p:sp>
      <p:sp>
        <p:nvSpPr>
          <p:cNvPr id="30" name="Oval 6"/>
          <p:cNvSpPr/>
          <p:nvPr/>
        </p:nvSpPr>
        <p:spPr>
          <a:xfrm>
            <a:off x="8857257" y="1521483"/>
            <a:ext cx="148337" cy="1513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eaLnBrk="1" hangingPunct="1"/>
            <a:endParaRPr lang="en-US" altLang="zh-CN" dirty="0">
              <a:solidFill>
                <a:srgbClr val="F2F2F2"/>
              </a:solidFill>
              <a:cs typeface="+mn-ea"/>
              <a:sym typeface="+mn-lt"/>
            </a:endParaRPr>
          </a:p>
        </p:txBody>
      </p:sp>
      <p:grpSp>
        <p:nvGrpSpPr>
          <p:cNvPr id="31" name="组合 229"/>
          <p:cNvGrpSpPr/>
          <p:nvPr/>
        </p:nvGrpSpPr>
        <p:grpSpPr>
          <a:xfrm>
            <a:off x="5147920" y="1192511"/>
            <a:ext cx="6915260" cy="4546265"/>
            <a:chOff x="2501615" y="1712768"/>
            <a:chExt cx="7226264" cy="4655603"/>
          </a:xfrm>
        </p:grpSpPr>
        <p:sp>
          <p:nvSpPr>
            <p:cNvPr id="32" name="TextBox 31"/>
            <p:cNvSpPr txBox="1"/>
            <p:nvPr/>
          </p:nvSpPr>
          <p:spPr bwMode="auto">
            <a:xfrm>
              <a:off x="6935827" y="1712768"/>
              <a:ext cx="1479445" cy="724911"/>
            </a:xfrm>
            <a:prstGeom prst="rect">
              <a:avLst/>
            </a:prstGeom>
            <a:noFill/>
          </p:spPr>
          <p:txBody>
            <a:bodyPr wrap="none">
              <a:spAutoFit/>
            </a:bodyPr>
            <a:lstStyle/>
            <a:p>
              <a:pPr lvl="0"/>
              <a:r>
                <a:rPr lang="zh-CN" altLang="en-US" sz="1600" b="1" dirty="0">
                  <a:solidFill>
                    <a:srgbClr val="B469C9"/>
                  </a:solidFill>
                  <a:latin typeface="微软雅黑" pitchFamily="34" charset="-122"/>
                  <a:ea typeface="微软雅黑" pitchFamily="34" charset="-122"/>
                </a:rPr>
                <a:t>全省超限数据</a:t>
              </a:r>
              <a:endParaRPr lang="en-US" altLang="zh-CN" sz="1600" b="1" dirty="0">
                <a:solidFill>
                  <a:srgbClr val="B469C9"/>
                </a:solidFill>
                <a:latin typeface="微软雅黑" pitchFamily="34" charset="-122"/>
                <a:ea typeface="微软雅黑" pitchFamily="34" charset="-122"/>
              </a:endParaRPr>
            </a:p>
            <a:p>
              <a:pPr lvl="0"/>
              <a:r>
                <a:rPr lang="zh-CN" altLang="en-US" sz="2400" b="1" dirty="0">
                  <a:solidFill>
                    <a:srgbClr val="B469C9"/>
                  </a:solidFill>
                  <a:latin typeface="微软雅黑" pitchFamily="34" charset="-122"/>
                  <a:ea typeface="微软雅黑" pitchFamily="34" charset="-122"/>
                </a:rPr>
                <a:t>统一存储</a:t>
              </a:r>
            </a:p>
          </p:txBody>
        </p:sp>
        <p:sp>
          <p:nvSpPr>
            <p:cNvPr id="33" name="TextBox 32"/>
            <p:cNvSpPr txBox="1"/>
            <p:nvPr/>
          </p:nvSpPr>
          <p:spPr bwMode="auto">
            <a:xfrm>
              <a:off x="2501615" y="3826532"/>
              <a:ext cx="1404066" cy="787946"/>
            </a:xfrm>
            <a:prstGeom prst="rect">
              <a:avLst/>
            </a:prstGeom>
            <a:noFill/>
          </p:spPr>
          <p:txBody>
            <a:bodyPr wrap="none">
              <a:spAutoFit/>
            </a:bodyPr>
            <a:lstStyle/>
            <a:p>
              <a:pPr lvl="0" algn="ctr"/>
              <a:r>
                <a:rPr lang="zh-CN" altLang="en-US" sz="1600" b="1" dirty="0">
                  <a:solidFill>
                    <a:schemeClr val="bg1">
                      <a:lumMod val="95000"/>
                    </a:schemeClr>
                  </a:solidFill>
                  <a:latin typeface="微软雅黑" pitchFamily="34" charset="-122"/>
                  <a:ea typeface="微软雅黑" pitchFamily="34" charset="-122"/>
                </a:rPr>
                <a:t>支撑站点</a:t>
              </a:r>
              <a:endParaRPr lang="en-US" altLang="zh-CN" sz="1600" b="1" dirty="0">
                <a:solidFill>
                  <a:schemeClr val="bg1">
                    <a:lumMod val="95000"/>
                  </a:schemeClr>
                </a:solidFill>
                <a:latin typeface="微软雅黑" pitchFamily="34" charset="-122"/>
                <a:ea typeface="微软雅黑" pitchFamily="34" charset="-122"/>
              </a:endParaRPr>
            </a:p>
            <a:p>
              <a:pPr lvl="0" algn="ctr"/>
              <a:r>
                <a:rPr lang="en-US" altLang="zh-CN" sz="2800" b="1" dirty="0">
                  <a:solidFill>
                    <a:schemeClr val="bg1">
                      <a:lumMod val="95000"/>
                    </a:schemeClr>
                  </a:solidFill>
                  <a:latin typeface="微软雅黑" pitchFamily="34" charset="-122"/>
                  <a:ea typeface="微软雅黑" pitchFamily="34" charset="-122"/>
                </a:rPr>
                <a:t>1000+</a:t>
              </a:r>
              <a:endParaRPr lang="zh-CN" altLang="en-US" sz="2800" b="1" dirty="0">
                <a:solidFill>
                  <a:schemeClr val="bg1">
                    <a:lumMod val="95000"/>
                  </a:schemeClr>
                </a:solidFill>
                <a:latin typeface="微软雅黑" pitchFamily="34" charset="-122"/>
                <a:ea typeface="微软雅黑" pitchFamily="34" charset="-122"/>
              </a:endParaRPr>
            </a:p>
          </p:txBody>
        </p:sp>
        <p:sp>
          <p:nvSpPr>
            <p:cNvPr id="34" name="TextBox 33"/>
            <p:cNvSpPr txBox="1"/>
            <p:nvPr/>
          </p:nvSpPr>
          <p:spPr bwMode="auto">
            <a:xfrm>
              <a:off x="3815683" y="2375169"/>
              <a:ext cx="1576601" cy="787946"/>
            </a:xfrm>
            <a:prstGeom prst="rect">
              <a:avLst/>
            </a:prstGeom>
            <a:noFill/>
          </p:spPr>
          <p:txBody>
            <a:bodyPr wrap="none">
              <a:spAutoFit/>
            </a:bodyPr>
            <a:lstStyle/>
            <a:p>
              <a:pPr lvl="0" algn="ctr"/>
              <a:r>
                <a:rPr lang="zh-CN" altLang="en-US" sz="1600" b="1" dirty="0">
                  <a:solidFill>
                    <a:srgbClr val="CC9B00"/>
                  </a:solidFill>
                  <a:latin typeface="微软雅黑" pitchFamily="34" charset="-122"/>
                  <a:ea typeface="微软雅黑" pitchFamily="34" charset="-122"/>
                </a:rPr>
                <a:t>日均车辆</a:t>
              </a:r>
              <a:endParaRPr lang="en-US" altLang="zh-CN" sz="1600" b="1" dirty="0">
                <a:solidFill>
                  <a:srgbClr val="CC9B00"/>
                </a:solidFill>
                <a:latin typeface="微软雅黑" pitchFamily="34" charset="-122"/>
                <a:ea typeface="微软雅黑" pitchFamily="34" charset="-122"/>
              </a:endParaRPr>
            </a:p>
            <a:p>
              <a:pPr lvl="0" algn="ctr"/>
              <a:r>
                <a:rPr lang="en-US" altLang="zh-CN" sz="2800" b="1" dirty="0">
                  <a:solidFill>
                    <a:srgbClr val="CC9B00"/>
                  </a:solidFill>
                  <a:latin typeface="微软雅黑" pitchFamily="34" charset="-122"/>
                  <a:ea typeface="微软雅黑" pitchFamily="34" charset="-122"/>
                </a:rPr>
                <a:t>700W+</a:t>
              </a:r>
              <a:endParaRPr lang="zh-CN" altLang="en-US" sz="2800" b="1" dirty="0">
                <a:solidFill>
                  <a:srgbClr val="CC9B00"/>
                </a:solidFill>
                <a:latin typeface="微软雅黑" pitchFamily="34" charset="-122"/>
                <a:ea typeface="微软雅黑" pitchFamily="34" charset="-122"/>
              </a:endParaRPr>
            </a:p>
          </p:txBody>
        </p:sp>
        <p:sp>
          <p:nvSpPr>
            <p:cNvPr id="35" name="TextBox 34"/>
            <p:cNvSpPr txBox="1"/>
            <p:nvPr/>
          </p:nvSpPr>
          <p:spPr bwMode="auto">
            <a:xfrm>
              <a:off x="8044072" y="3788818"/>
              <a:ext cx="1683807" cy="724910"/>
            </a:xfrm>
            <a:prstGeom prst="rect">
              <a:avLst/>
            </a:prstGeom>
            <a:noFill/>
          </p:spPr>
          <p:txBody>
            <a:bodyPr wrap="none">
              <a:spAutoFit/>
            </a:bodyPr>
            <a:lstStyle/>
            <a:p>
              <a:pPr lvl="0" algn="ctr"/>
              <a:r>
                <a:rPr lang="zh-CN" altLang="en-US" sz="1600" b="1" dirty="0">
                  <a:solidFill>
                    <a:srgbClr val="3399FF"/>
                  </a:solidFill>
                  <a:latin typeface="微软雅黑" pitchFamily="34" charset="-122"/>
                  <a:ea typeface="微软雅黑" pitchFamily="34" charset="-122"/>
                </a:rPr>
                <a:t>交警</a:t>
              </a:r>
              <a:r>
                <a:rPr lang="en-US" altLang="zh-CN" sz="1600" b="1" dirty="0">
                  <a:solidFill>
                    <a:srgbClr val="3399FF"/>
                  </a:solidFill>
                  <a:latin typeface="微软雅黑" pitchFamily="34" charset="-122"/>
                  <a:ea typeface="微软雅黑" pitchFamily="34" charset="-122"/>
                </a:rPr>
                <a:t>/</a:t>
              </a:r>
              <a:r>
                <a:rPr lang="zh-CN" altLang="en-US" sz="1600" b="1" dirty="0">
                  <a:solidFill>
                    <a:srgbClr val="3399FF"/>
                  </a:solidFill>
                  <a:latin typeface="微软雅黑" pitchFamily="34" charset="-122"/>
                  <a:ea typeface="微软雅黑" pitchFamily="34" charset="-122"/>
                </a:rPr>
                <a:t>路政</a:t>
              </a:r>
              <a:r>
                <a:rPr lang="en-US" altLang="zh-CN" sz="1600" b="1" dirty="0">
                  <a:solidFill>
                    <a:srgbClr val="3399FF"/>
                  </a:solidFill>
                  <a:latin typeface="微软雅黑" pitchFamily="34" charset="-122"/>
                  <a:ea typeface="微软雅黑" pitchFamily="34" charset="-122"/>
                </a:rPr>
                <a:t>/</a:t>
              </a:r>
              <a:r>
                <a:rPr lang="zh-CN" altLang="en-US" sz="1600" b="1" dirty="0">
                  <a:solidFill>
                    <a:srgbClr val="3399FF"/>
                  </a:solidFill>
                  <a:latin typeface="微软雅黑" pitchFamily="34" charset="-122"/>
                  <a:ea typeface="微软雅黑" pitchFamily="34" charset="-122"/>
                </a:rPr>
                <a:t>运管</a:t>
              </a:r>
              <a:endParaRPr lang="en-US" altLang="zh-CN" sz="1600" b="1" dirty="0">
                <a:solidFill>
                  <a:srgbClr val="3399FF"/>
                </a:solidFill>
                <a:latin typeface="微软雅黑" pitchFamily="34" charset="-122"/>
                <a:ea typeface="微软雅黑" pitchFamily="34" charset="-122"/>
              </a:endParaRPr>
            </a:p>
            <a:p>
              <a:pPr lvl="0" algn="ctr"/>
              <a:r>
                <a:rPr lang="zh-CN" altLang="en-US" sz="2400" b="1" dirty="0">
                  <a:solidFill>
                    <a:srgbClr val="3399FF"/>
                  </a:solidFill>
                  <a:latin typeface="微软雅黑" pitchFamily="34" charset="-122"/>
                  <a:ea typeface="微软雅黑" pitchFamily="34" charset="-122"/>
                </a:rPr>
                <a:t>信息共享</a:t>
              </a:r>
            </a:p>
          </p:txBody>
        </p:sp>
        <p:sp>
          <p:nvSpPr>
            <p:cNvPr id="36" name="TextBox 35"/>
            <p:cNvSpPr txBox="1"/>
            <p:nvPr/>
          </p:nvSpPr>
          <p:spPr bwMode="auto">
            <a:xfrm>
              <a:off x="7623186" y="5643461"/>
              <a:ext cx="1479445" cy="724910"/>
            </a:xfrm>
            <a:prstGeom prst="rect">
              <a:avLst/>
            </a:prstGeom>
            <a:noFill/>
          </p:spPr>
          <p:txBody>
            <a:bodyPr wrap="none">
              <a:spAutoFit/>
            </a:bodyPr>
            <a:lstStyle/>
            <a:p>
              <a:pPr lvl="0" algn="ctr"/>
              <a:r>
                <a:rPr lang="zh-CN" altLang="en-US" sz="1600" b="1" dirty="0">
                  <a:solidFill>
                    <a:srgbClr val="D0D0E8"/>
                  </a:solidFill>
                  <a:latin typeface="微软雅黑" pitchFamily="34" charset="-122"/>
                  <a:ea typeface="微软雅黑" pitchFamily="34" charset="-122"/>
                </a:rPr>
                <a:t>全省执法</a:t>
              </a:r>
              <a:endParaRPr lang="en-US" altLang="zh-CN" sz="1600" b="1" dirty="0">
                <a:solidFill>
                  <a:srgbClr val="D0D0E8"/>
                </a:solidFill>
                <a:latin typeface="微软雅黑" pitchFamily="34" charset="-122"/>
                <a:ea typeface="微软雅黑" pitchFamily="34" charset="-122"/>
              </a:endParaRPr>
            </a:p>
            <a:p>
              <a:pPr lvl="0" algn="ctr"/>
              <a:r>
                <a:rPr lang="zh-CN" altLang="en-US" sz="2400" b="1" dirty="0">
                  <a:solidFill>
                    <a:srgbClr val="D0D0E8"/>
                  </a:solidFill>
                  <a:latin typeface="微软雅黑" pitchFamily="34" charset="-122"/>
                  <a:ea typeface="微软雅黑" pitchFamily="34" charset="-122"/>
                </a:rPr>
                <a:t>统一业务</a:t>
              </a:r>
            </a:p>
          </p:txBody>
        </p:sp>
      </p:grpSp>
      <p:sp>
        <p:nvSpPr>
          <p:cNvPr id="37" name="矩形 36"/>
          <p:cNvSpPr/>
          <p:nvPr/>
        </p:nvSpPr>
        <p:spPr>
          <a:xfrm>
            <a:off x="7817638" y="6069595"/>
            <a:ext cx="2236510" cy="338554"/>
          </a:xfrm>
          <a:prstGeom prst="rect">
            <a:avLst/>
          </a:prstGeom>
        </p:spPr>
        <p:txBody>
          <a:bodyPr wrap="none">
            <a:spAutoFit/>
          </a:bodyPr>
          <a:lstStyle/>
          <a:p>
            <a:pPr lvl="0"/>
            <a:r>
              <a:rPr lang="zh-CN" altLang="en-US" sz="1600" b="1" dirty="0">
                <a:solidFill>
                  <a:schemeClr val="tx1">
                    <a:lumMod val="65000"/>
                    <a:lumOff val="35000"/>
                  </a:schemeClr>
                </a:solidFill>
                <a:latin typeface="微软雅黑" pitchFamily="34" charset="-122"/>
                <a:ea typeface="微软雅黑" pitchFamily="34" charset="-122"/>
              </a:rPr>
              <a:t>省级治超综合管理平台</a:t>
            </a:r>
          </a:p>
        </p:txBody>
      </p:sp>
      <p:grpSp>
        <p:nvGrpSpPr>
          <p:cNvPr id="40" name="组合 12"/>
          <p:cNvGrpSpPr/>
          <p:nvPr/>
        </p:nvGrpSpPr>
        <p:grpSpPr>
          <a:xfrm rot="2671519">
            <a:off x="457984" y="1983043"/>
            <a:ext cx="3913251" cy="1791872"/>
            <a:chOff x="186132" y="1832081"/>
            <a:chExt cx="2857411" cy="1453334"/>
          </a:xfrm>
        </p:grpSpPr>
        <p:sp>
          <p:nvSpPr>
            <p:cNvPr id="41" name="圆角矩形 40"/>
            <p:cNvSpPr/>
            <p:nvPr/>
          </p:nvSpPr>
          <p:spPr>
            <a:xfrm rot="18900000">
              <a:off x="417369" y="1832081"/>
              <a:ext cx="2600727" cy="746074"/>
            </a:xfrm>
            <a:prstGeom prst="roundRect">
              <a:avLst>
                <a:gd name="adj" fmla="val 50000"/>
              </a:avLst>
            </a:pr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 lastClr="FFFFFF"/>
                </a:solidFill>
                <a:effectLst/>
                <a:uLnTx/>
                <a:uFillTx/>
                <a:latin typeface="Agency FB"/>
                <a:cs typeface="+mn-cs"/>
              </a:endParaRPr>
            </a:p>
          </p:txBody>
        </p:sp>
        <p:sp>
          <p:nvSpPr>
            <p:cNvPr id="42" name="椭圆 41"/>
            <p:cNvSpPr/>
            <p:nvPr/>
          </p:nvSpPr>
          <p:spPr>
            <a:xfrm flipH="1">
              <a:off x="767737" y="2660229"/>
              <a:ext cx="561600" cy="62518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 lastClr="FFFFFF"/>
                </a:solidFill>
                <a:effectLst/>
                <a:uLnTx/>
                <a:uFillTx/>
                <a:latin typeface="Agency FB"/>
                <a:cs typeface="+mn-cs"/>
              </a:endParaRPr>
            </a:p>
          </p:txBody>
        </p:sp>
        <p:sp>
          <p:nvSpPr>
            <p:cNvPr id="43" name="矩形 42"/>
            <p:cNvSpPr/>
            <p:nvPr/>
          </p:nvSpPr>
          <p:spPr>
            <a:xfrm rot="18900000">
              <a:off x="1012885" y="2784148"/>
              <a:ext cx="134888" cy="21218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0" cap="none" spc="0" normalizeH="0" baseline="0" noProof="0" dirty="0">
                <a:ln>
                  <a:noFill/>
                </a:ln>
                <a:solidFill>
                  <a:sysClr val="window" lastClr="FFFFFF"/>
                </a:solidFill>
                <a:effectLst/>
                <a:uLnTx/>
                <a:uFillTx/>
                <a:latin typeface="Agency FB" panose="020B0503020202020204" pitchFamily="34" charset="0"/>
                <a:cs typeface="Arial" pitchFamily="34" charset="0"/>
              </a:endParaRPr>
            </a:p>
          </p:txBody>
        </p:sp>
        <p:sp>
          <p:nvSpPr>
            <p:cNvPr id="44" name="矩形 43"/>
            <p:cNvSpPr/>
            <p:nvPr/>
          </p:nvSpPr>
          <p:spPr>
            <a:xfrm rot="18900000">
              <a:off x="186132" y="2193915"/>
              <a:ext cx="2857411" cy="299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fontAlgn="base">
                <a:spcBef>
                  <a:spcPct val="0"/>
                </a:spcBef>
                <a:spcAft>
                  <a:spcPct val="0"/>
                </a:spcAft>
                <a:buAutoNum type="arabicPlain"/>
              </a:pPr>
              <a:r>
                <a:rPr lang="zh-CN" altLang="en-US" b="1" dirty="0"/>
                <a:t>  全省前端治超站点信息集中管理</a:t>
              </a:r>
              <a:endParaRPr lang="en-US" altLang="zh-CN" b="1" dirty="0"/>
            </a:p>
          </p:txBody>
        </p:sp>
      </p:grpSp>
      <p:grpSp>
        <p:nvGrpSpPr>
          <p:cNvPr id="45" name="组合 12"/>
          <p:cNvGrpSpPr/>
          <p:nvPr/>
        </p:nvGrpSpPr>
        <p:grpSpPr>
          <a:xfrm rot="2671519">
            <a:off x="61063" y="3368219"/>
            <a:ext cx="3951722" cy="1791872"/>
            <a:chOff x="195497" y="1832081"/>
            <a:chExt cx="2885503" cy="1453334"/>
          </a:xfrm>
        </p:grpSpPr>
        <p:sp>
          <p:nvSpPr>
            <p:cNvPr id="46" name="圆角矩形 45"/>
            <p:cNvSpPr/>
            <p:nvPr/>
          </p:nvSpPr>
          <p:spPr>
            <a:xfrm rot="18900000">
              <a:off x="417369" y="1832081"/>
              <a:ext cx="2600727" cy="746074"/>
            </a:xfrm>
            <a:prstGeom prst="roundRect">
              <a:avLst>
                <a:gd name="adj" fmla="val 50000"/>
              </a:avLst>
            </a:pr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 lastClr="FFFFFF"/>
                </a:solidFill>
                <a:effectLst/>
                <a:uLnTx/>
                <a:uFillTx/>
                <a:latin typeface="Agency FB"/>
                <a:cs typeface="+mn-cs"/>
              </a:endParaRPr>
            </a:p>
          </p:txBody>
        </p:sp>
        <p:sp>
          <p:nvSpPr>
            <p:cNvPr id="47" name="椭圆 46"/>
            <p:cNvSpPr/>
            <p:nvPr/>
          </p:nvSpPr>
          <p:spPr>
            <a:xfrm flipH="1">
              <a:off x="767737" y="2660229"/>
              <a:ext cx="561600" cy="62518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 lastClr="FFFFFF"/>
                </a:solidFill>
                <a:effectLst/>
                <a:uLnTx/>
                <a:uFillTx/>
                <a:latin typeface="Agency FB"/>
                <a:cs typeface="+mn-cs"/>
              </a:endParaRPr>
            </a:p>
          </p:txBody>
        </p:sp>
        <p:sp>
          <p:nvSpPr>
            <p:cNvPr id="48" name="矩形 47"/>
            <p:cNvSpPr/>
            <p:nvPr/>
          </p:nvSpPr>
          <p:spPr>
            <a:xfrm rot="18900000">
              <a:off x="1012885" y="2784148"/>
              <a:ext cx="134888" cy="21218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0" cap="none" spc="0" normalizeH="0" baseline="0" noProof="0" dirty="0">
                <a:ln>
                  <a:noFill/>
                </a:ln>
                <a:solidFill>
                  <a:sysClr val="window" lastClr="FFFFFF"/>
                </a:solidFill>
                <a:effectLst/>
                <a:uLnTx/>
                <a:uFillTx/>
                <a:latin typeface="Agency FB" panose="020B0503020202020204" pitchFamily="34" charset="0"/>
                <a:cs typeface="Arial" pitchFamily="34" charset="0"/>
              </a:endParaRPr>
            </a:p>
          </p:txBody>
        </p:sp>
        <p:sp>
          <p:nvSpPr>
            <p:cNvPr id="49" name="矩形 48"/>
            <p:cNvSpPr/>
            <p:nvPr/>
          </p:nvSpPr>
          <p:spPr>
            <a:xfrm rot="18900000">
              <a:off x="195497" y="2168339"/>
              <a:ext cx="2885503" cy="299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fontAlgn="base">
                <a:spcBef>
                  <a:spcPct val="0"/>
                </a:spcBef>
                <a:spcAft>
                  <a:spcPct val="0"/>
                </a:spcAft>
              </a:pPr>
              <a:r>
                <a:rPr lang="en-US" altLang="zh-CN" b="1" dirty="0"/>
                <a:t>2      </a:t>
              </a:r>
              <a:r>
                <a:rPr lang="zh-CN" altLang="en-US" b="1" dirty="0"/>
                <a:t>各级路政机构统一业务执法处理</a:t>
              </a:r>
              <a:endParaRPr lang="en-US" altLang="zh-CN" b="1" dirty="0"/>
            </a:p>
          </p:txBody>
        </p:sp>
      </p:grpSp>
      <p:sp>
        <p:nvSpPr>
          <p:cNvPr id="50" name="Oval 15"/>
          <p:cNvSpPr/>
          <p:nvPr/>
        </p:nvSpPr>
        <p:spPr>
          <a:xfrm>
            <a:off x="7741774" y="3049960"/>
            <a:ext cx="179281" cy="1829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eaLnBrk="1" hangingPunct="1"/>
            <a:endParaRPr lang="en-US" altLang="zh-CN" dirty="0">
              <a:solidFill>
                <a:srgbClr val="F2F2F2"/>
              </a:solidFill>
              <a:cs typeface="+mn-ea"/>
              <a:sym typeface="+mn-lt"/>
            </a:endParaRPr>
          </a:p>
        </p:txBody>
      </p:sp>
      <p:grpSp>
        <p:nvGrpSpPr>
          <p:cNvPr id="51" name="组合 12"/>
          <p:cNvGrpSpPr/>
          <p:nvPr/>
        </p:nvGrpSpPr>
        <p:grpSpPr>
          <a:xfrm rot="2671519">
            <a:off x="456524" y="4800195"/>
            <a:ext cx="4055919" cy="1791872"/>
            <a:chOff x="193978" y="1832081"/>
            <a:chExt cx="2961586" cy="1453334"/>
          </a:xfrm>
        </p:grpSpPr>
        <p:sp>
          <p:nvSpPr>
            <p:cNvPr id="52" name="圆角矩形 51"/>
            <p:cNvSpPr/>
            <p:nvPr/>
          </p:nvSpPr>
          <p:spPr>
            <a:xfrm rot="18900000">
              <a:off x="417369" y="1832081"/>
              <a:ext cx="2600727" cy="746074"/>
            </a:xfrm>
            <a:prstGeom prst="roundRect">
              <a:avLst>
                <a:gd name="adj" fmla="val 50000"/>
              </a:avLst>
            </a:pr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 lastClr="FFFFFF"/>
                </a:solidFill>
                <a:effectLst/>
                <a:uLnTx/>
                <a:uFillTx/>
                <a:latin typeface="Agency FB"/>
                <a:cs typeface="+mn-cs"/>
              </a:endParaRPr>
            </a:p>
          </p:txBody>
        </p:sp>
        <p:sp>
          <p:nvSpPr>
            <p:cNvPr id="53" name="椭圆 52"/>
            <p:cNvSpPr/>
            <p:nvPr/>
          </p:nvSpPr>
          <p:spPr>
            <a:xfrm flipH="1">
              <a:off x="767737" y="2660229"/>
              <a:ext cx="561600" cy="62518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 lastClr="FFFFFF"/>
                </a:solidFill>
                <a:effectLst/>
                <a:uLnTx/>
                <a:uFillTx/>
                <a:latin typeface="Agency FB"/>
                <a:cs typeface="+mn-cs"/>
              </a:endParaRPr>
            </a:p>
          </p:txBody>
        </p:sp>
        <p:sp>
          <p:nvSpPr>
            <p:cNvPr id="55" name="矩形 54"/>
            <p:cNvSpPr/>
            <p:nvPr/>
          </p:nvSpPr>
          <p:spPr>
            <a:xfrm rot="18900000">
              <a:off x="193978" y="2106762"/>
              <a:ext cx="2961586" cy="299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fontAlgn="base">
                <a:spcBef>
                  <a:spcPct val="0"/>
                </a:spcBef>
                <a:spcAft>
                  <a:spcPct val="0"/>
                </a:spcAft>
              </a:pPr>
              <a:r>
                <a:rPr lang="en-US" altLang="zh-CN" b="1" dirty="0"/>
                <a:t>3    </a:t>
              </a:r>
              <a:r>
                <a:rPr lang="zh-CN" altLang="en-US" b="1" dirty="0"/>
                <a:t>为各级路政执法管理提供数据支持</a:t>
              </a:r>
            </a:p>
          </p:txBody>
        </p:sp>
      </p:grpSp>
    </p:spTree>
    <p:extLst>
      <p:ext uri="{BB962C8B-B14F-4D97-AF65-F5344CB8AC3E}">
        <p14:creationId xmlns:p14="http://schemas.microsoft.com/office/powerpoint/2010/main" val="119033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grpId="0" nodeType="afterEffect">
                                  <p:stCondLst>
                                    <p:cond delay="25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par>
                                <p:cTn id="21" presetID="53" presetClass="entr" presetSubtype="16" fill="hold" grpId="0" nodeType="withEffect">
                                  <p:stCondLst>
                                    <p:cond delay="50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25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par>
                                <p:cTn id="41" presetID="53" presetClass="entr" presetSubtype="16" fill="hold" grpId="0" nodeType="withEffect">
                                  <p:stCondLst>
                                    <p:cond delay="50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childTnLst>
                          </p:cTn>
                        </p:par>
                        <p:par>
                          <p:cTn id="46" fill="hold">
                            <p:stCondLst>
                              <p:cond delay="1500"/>
                            </p:stCondLst>
                            <p:childTnLst>
                              <p:par>
                                <p:cTn id="47" presetID="23" presetClass="entr" presetSubtype="288" fill="hold" nodeType="afterEffect">
                                  <p:stCondLst>
                                    <p:cond delay="250"/>
                                  </p:stCondLst>
                                  <p:childTnLst>
                                    <p:set>
                                      <p:cBhvr>
                                        <p:cTn id="48" dur="1" fill="hold">
                                          <p:stCondLst>
                                            <p:cond delay="0"/>
                                          </p:stCondLst>
                                        </p:cTn>
                                        <p:tgtEl>
                                          <p:spTgt spid="31"/>
                                        </p:tgtEl>
                                        <p:attrNameLst>
                                          <p:attrName>style.visibility</p:attrName>
                                        </p:attrNameLst>
                                      </p:cBhvr>
                                      <p:to>
                                        <p:strVal val="visible"/>
                                      </p:to>
                                    </p:set>
                                    <p:anim calcmode="lin" valueType="num">
                                      <p:cBhvr>
                                        <p:cTn id="49" dur="750" fill="hold"/>
                                        <p:tgtEl>
                                          <p:spTgt spid="31"/>
                                        </p:tgtEl>
                                        <p:attrNameLst>
                                          <p:attrName>ppt_w</p:attrName>
                                        </p:attrNameLst>
                                      </p:cBhvr>
                                      <p:tavLst>
                                        <p:tav tm="0">
                                          <p:val>
                                            <p:strVal val="4/3*#ppt_w"/>
                                          </p:val>
                                        </p:tav>
                                        <p:tav tm="100000">
                                          <p:val>
                                            <p:strVal val="#ppt_w"/>
                                          </p:val>
                                        </p:tav>
                                      </p:tavLst>
                                    </p:anim>
                                    <p:anim calcmode="lin" valueType="num">
                                      <p:cBhvr>
                                        <p:cTn id="50" dur="750" fill="hold"/>
                                        <p:tgtEl>
                                          <p:spTgt spid="31"/>
                                        </p:tgtEl>
                                        <p:attrNameLst>
                                          <p:attrName>ppt_h</p:attrName>
                                        </p:attrNameLst>
                                      </p:cBhvr>
                                      <p:tavLst>
                                        <p:tav tm="0">
                                          <p:val>
                                            <p:strVal val="4/3*#ppt_h"/>
                                          </p:val>
                                        </p:tav>
                                        <p:tav tm="100000">
                                          <p:val>
                                            <p:strVal val="#ppt_h"/>
                                          </p:val>
                                        </p:tav>
                                      </p:tavLst>
                                    </p:anim>
                                  </p:childTnLst>
                                </p:cTn>
                              </p:par>
                            </p:childTnLst>
                          </p:cTn>
                        </p:par>
                        <p:par>
                          <p:cTn id="51" fill="hold">
                            <p:stCondLst>
                              <p:cond delay="2500"/>
                            </p:stCondLst>
                            <p:childTnLst>
                              <p:par>
                                <p:cTn id="52" presetID="22" presetClass="entr" presetSubtype="4"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childTnLst>
                          </p:cTn>
                        </p:par>
                        <p:par>
                          <p:cTn id="55" fill="hold">
                            <p:stCondLst>
                              <p:cond delay="3000"/>
                            </p:stCondLst>
                            <p:childTnLst>
                              <p:par>
                                <p:cTn id="56" presetID="22" presetClass="entr" presetSubtype="4" fill="hold" nodeType="after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down)">
                                      <p:cBhvr>
                                        <p:cTn id="58" dur="500"/>
                                        <p:tgtEl>
                                          <p:spTgt spid="45"/>
                                        </p:tgtEl>
                                      </p:cBhvr>
                                    </p:animEffect>
                                  </p:childTnLst>
                                </p:cTn>
                              </p:par>
                              <p:par>
                                <p:cTn id="59" presetID="53" presetClass="entr" presetSubtype="16" fill="hold" grpId="0" nodeType="withEffect">
                                  <p:stCondLst>
                                    <p:cond delay="50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Effect transition="in" filter="fade">
                                      <p:cBhvr>
                                        <p:cTn id="63" dur="500"/>
                                        <p:tgtEl>
                                          <p:spTgt spid="50"/>
                                        </p:tgtEl>
                                      </p:cBhvr>
                                    </p:animEffect>
                                  </p:childTnLst>
                                </p:cTn>
                              </p:par>
                            </p:childTnLst>
                          </p:cTn>
                        </p:par>
                        <p:par>
                          <p:cTn id="64" fill="hold">
                            <p:stCondLst>
                              <p:cond delay="4000"/>
                            </p:stCondLst>
                            <p:childTnLst>
                              <p:par>
                                <p:cTn id="65" presetID="22" presetClass="entr" presetSubtype="4" fill="hold" nodeType="after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5" grpId="0" animBg="1"/>
      <p:bldP spid="26" grpId="0" animBg="1"/>
      <p:bldP spid="27" grpId="0" animBg="1"/>
      <p:bldP spid="28" grpId="0" animBg="1"/>
      <p:bldP spid="29" grpId="0" animBg="1"/>
      <p:bldP spid="30"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a:ea typeface="Kozuka Gothic Pro M" panose="020B0700000000000000" pitchFamily="34" charset="-128"/>
                <a:cs typeface="Times New Roman" panose="02020603050405020304"/>
              </a:rPr>
              <a:t>contents</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kumimoji="0" lang="zh-CN" altLang="en-US" sz="1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股票简称：万集科技</a:t>
            </a:r>
            <a:r>
              <a:rPr kumimoji="1" lang="en-US" altLang="zh-CN"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   </a:t>
            </a:r>
            <a:r>
              <a:rPr kumimoji="1" lang="zh-CN" altLang="en-US"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股票代码：</a:t>
            </a:r>
            <a:r>
              <a:rPr kumimoji="1" lang="en-US" altLang="zh-CN"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359834" y="1118067"/>
            <a:ext cx="4085557" cy="483903"/>
          </a:xfrm>
          <a:prstGeom prst="rect">
            <a:avLst/>
          </a:prstGeom>
          <a:ln>
            <a:noFill/>
          </a:ln>
        </p:spPr>
        <p:txBody>
          <a:bodyPr vert="horz" lIns="91440" tIns="45720" rIns="91440" bIns="45720" rtlCol="0" anchor="b">
            <a:no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3765" rtl="0" eaLnBrk="1" fontAlgn="auto" latinLnBrk="0" hangingPunct="1">
              <a:lnSpc>
                <a:spcPct val="90000"/>
              </a:lnSpc>
              <a:spcBef>
                <a:spcPct val="0"/>
              </a:spcBef>
              <a:spcAft>
                <a:spcPts val="0"/>
              </a:spcAft>
              <a:buClrTx/>
              <a:buSzTx/>
              <a:buFontTx/>
              <a:buNone/>
              <a:tabLst/>
              <a:defRPr/>
            </a:pPr>
            <a:r>
              <a:rPr kumimoji="0" lang="zh-CN" altLang="en-US" sz="3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j-cs"/>
                <a:sym typeface="微软雅黑" pitchFamily="34" charset="-122"/>
              </a:rPr>
              <a:t>数据和架构需求背景</a:t>
            </a:r>
          </a:p>
        </p:txBody>
      </p:sp>
      <p:sp>
        <p:nvSpPr>
          <p:cNvPr id="15" name="TextBox 3"/>
          <p:cNvSpPr txBox="1"/>
          <p:nvPr/>
        </p:nvSpPr>
        <p:spPr>
          <a:xfrm>
            <a:off x="519494" y="2326076"/>
            <a:ext cx="7942581" cy="35548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实时性</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两层架构  </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VS  </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多层架构（三层及以上）</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多种类</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：治超数据：固定治超、非现场执法、源头治超、移动治超</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收费数据：高速公路收费站</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大件运输数据：超限许可</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车机数据：</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OBU</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OBD</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、智能车机、</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物流数据：运单、物流园区</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多维度</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：车牌、重量、图片、视频、</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GPS</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、运单</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 typeface="Wingdings"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27167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a:ea typeface="Kozuka Gothic Pro M" panose="020B0700000000000000" pitchFamily="34" charset="-128"/>
                <a:cs typeface="Times New Roman" panose="02020603050405020304"/>
              </a:rPr>
              <a:t>contents</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kumimoji="0" lang="zh-CN" altLang="en-US" sz="1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股票简称：万集科技</a:t>
            </a:r>
            <a:r>
              <a:rPr kumimoji="1" lang="en-US" altLang="zh-CN"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   </a:t>
            </a:r>
            <a:r>
              <a:rPr kumimoji="1" lang="zh-CN" altLang="en-US"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股票代码：</a:t>
            </a:r>
            <a:r>
              <a:rPr kumimoji="1" lang="en-US" altLang="zh-CN"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359834" y="1118067"/>
            <a:ext cx="4604049" cy="483903"/>
          </a:xfrm>
          <a:prstGeom prst="rect">
            <a:avLst/>
          </a:prstGeom>
          <a:ln>
            <a:noFill/>
          </a:ln>
        </p:spPr>
        <p:txBody>
          <a:bodyPr vert="horz" lIns="91440" tIns="45720" rIns="91440" bIns="45720" rtlCol="0" anchor="b">
            <a:no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3765" rtl="0" eaLnBrk="1" fontAlgn="auto" latinLnBrk="0" hangingPunct="1">
              <a:lnSpc>
                <a:spcPct val="90000"/>
              </a:lnSpc>
              <a:spcBef>
                <a:spcPct val="0"/>
              </a:spcBef>
              <a:spcAft>
                <a:spcPts val="0"/>
              </a:spcAft>
              <a:buClrTx/>
              <a:buSzTx/>
              <a:buFontTx/>
              <a:buNone/>
              <a:tabLst/>
              <a:defRPr/>
            </a:pPr>
            <a:r>
              <a:rPr kumimoji="0" lang="zh-CN" altLang="en-US" sz="3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j-cs"/>
                <a:sym typeface="微软雅黑" pitchFamily="34" charset="-122"/>
              </a:rPr>
              <a:t>平台能力要求</a:t>
            </a:r>
          </a:p>
        </p:txBody>
      </p:sp>
      <p:sp>
        <p:nvSpPr>
          <p:cNvPr id="15" name="TextBox 3"/>
          <p:cNvSpPr txBox="1"/>
          <p:nvPr/>
        </p:nvSpPr>
        <p:spPr>
          <a:xfrm>
            <a:off x="519494" y="2326076"/>
            <a:ext cx="7942581" cy="43396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实时性</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：数据和状态实时上传</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信息实时推送</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接入能力</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：支持</a:t>
            </a:r>
            <a:r>
              <a:rPr kumimoji="0" lang="zh-CN" altLang="en-US" sz="1800" b="0"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千级以上前端站点</a:t>
            </a:r>
            <a:endParaRPr kumimoji="0" lang="en-US" altLang="zh-CN" sz="1800" b="0"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高带宽</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高并发性</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计算能力</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：为了潜在商业价值挖掘</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查询检索能力</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：基于亿级多维度数据快速查询</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扩展能力</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：在不影响现有集群情况下线性扩展</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统一标准</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 typeface="Wingdings"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235477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sp>
        <p:nvSpPr>
          <p:cNvPr id="72" name="菱形 71"/>
          <p:cNvSpPr/>
          <p:nvPr/>
        </p:nvSpPr>
        <p:spPr>
          <a:xfrm>
            <a:off x="770143" y="276508"/>
            <a:ext cx="166772" cy="166772"/>
          </a:xfrm>
          <a:prstGeom prst="diamond">
            <a:avLst/>
          </a:prstGeom>
          <a:solidFill>
            <a:srgbClr val="E26C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142E6E"/>
              </a:solidFill>
            </a:endParaRPr>
          </a:p>
        </p:txBody>
      </p:sp>
      <p:sp>
        <p:nvSpPr>
          <p:cNvPr id="73" name="菱形 72"/>
          <p:cNvSpPr/>
          <p:nvPr/>
        </p:nvSpPr>
        <p:spPr>
          <a:xfrm>
            <a:off x="750356" y="2845083"/>
            <a:ext cx="166772" cy="166772"/>
          </a:xfrm>
          <a:prstGeom prst="diamond">
            <a:avLst/>
          </a:prstGeom>
          <a:solidFill>
            <a:srgbClr val="E26C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142E6E"/>
              </a:solidFill>
            </a:endParaRPr>
          </a:p>
        </p:txBody>
      </p:sp>
      <p:cxnSp>
        <p:nvCxnSpPr>
          <p:cNvPr id="74" name="直线连接符 15"/>
          <p:cNvCxnSpPr/>
          <p:nvPr/>
        </p:nvCxnSpPr>
        <p:spPr>
          <a:xfrm>
            <a:off x="384574" y="3576237"/>
            <a:ext cx="317825" cy="0"/>
          </a:xfrm>
          <a:prstGeom prst="line">
            <a:avLst/>
          </a:prstGeom>
          <a:ln w="28575" cmpd="sng">
            <a:solidFill>
              <a:srgbClr val="2038AD"/>
            </a:solidFill>
          </a:ln>
        </p:spPr>
        <p:style>
          <a:lnRef idx="2">
            <a:schemeClr val="accent1"/>
          </a:lnRef>
          <a:fillRef idx="0">
            <a:schemeClr val="accent1"/>
          </a:fillRef>
          <a:effectRef idx="1">
            <a:schemeClr val="accent1"/>
          </a:effectRef>
          <a:fontRef idx="minor">
            <a:schemeClr val="tx1"/>
          </a:fontRef>
        </p:style>
      </p:cxnSp>
      <p:sp>
        <p:nvSpPr>
          <p:cNvPr id="64" name="矩形 63"/>
          <p:cNvSpPr/>
          <p:nvPr/>
        </p:nvSpPr>
        <p:spPr>
          <a:xfrm>
            <a:off x="544830" y="445135"/>
            <a:ext cx="617855" cy="2399665"/>
          </a:xfrm>
          <a:prstGeom prst="rect">
            <a:avLst/>
          </a:prstGeom>
        </p:spPr>
        <p:txBody>
          <a:bodyPr wrap="square">
            <a:spAutoFit/>
          </a:bodyPr>
          <a:lstStyle/>
          <a:p>
            <a:pPr algn="ctr"/>
            <a:r>
              <a:rPr lang="zh-CN" altLang="zh-CN" sz="2500" dirty="0">
                <a:solidFill>
                  <a:srgbClr val="E26C07"/>
                </a:solidFill>
                <a:latin typeface="微软雅黑" panose="020B0503020204020204" charset="-122"/>
                <a:ea typeface="微软雅黑" panose="020B0503020204020204" charset="-122"/>
              </a:rPr>
              <a:t>系统物理架构</a:t>
            </a:r>
          </a:p>
        </p:txBody>
      </p:sp>
      <p:pic>
        <p:nvPicPr>
          <p:cNvPr id="2050" name="Picture 2"/>
          <p:cNvPicPr>
            <a:picLocks noChangeAspect="1" noChangeArrowheads="1"/>
          </p:cNvPicPr>
          <p:nvPr/>
        </p:nvPicPr>
        <p:blipFill>
          <a:blip r:embed="rId3" cstate="print"/>
          <a:srcRect/>
          <a:stretch>
            <a:fillRect/>
          </a:stretch>
        </p:blipFill>
        <p:spPr bwMode="auto">
          <a:xfrm>
            <a:off x="1370655" y="261259"/>
            <a:ext cx="9309289" cy="6295490"/>
          </a:xfrm>
          <a:prstGeom prst="rect">
            <a:avLst/>
          </a:prstGeom>
          <a:noFill/>
          <a:ln w="9525">
            <a:noFill/>
            <a:miter lim="800000"/>
            <a:headEnd/>
            <a:tailEnd/>
          </a:ln>
        </p:spPr>
      </p:pic>
    </p:spTree>
    <p:extLst>
      <p:ext uri="{BB962C8B-B14F-4D97-AF65-F5344CB8AC3E}">
        <p14:creationId xmlns:p14="http://schemas.microsoft.com/office/powerpoint/2010/main" val="1190339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sp>
        <p:nvSpPr>
          <p:cNvPr id="31" name="文本框 1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32"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pic>
        <p:nvPicPr>
          <p:cNvPr id="33" name="图片 32" descr="万集logo单.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65" name="TextBox 20"/>
          <p:cNvSpPr txBox="1"/>
          <p:nvPr/>
        </p:nvSpPr>
        <p:spPr>
          <a:xfrm>
            <a:off x="1053546" y="4319717"/>
            <a:ext cx="7315061" cy="1481340"/>
          </a:xfrm>
          <a:prstGeom prst="rect">
            <a:avLst/>
          </a:prstGeom>
          <a:noFill/>
        </p:spPr>
        <p:txBody>
          <a:bodyPr wrap="square" lIns="95415" tIns="47707" rIns="95415" bIns="47707" rtlCol="0">
            <a:spAutoFit/>
          </a:bodyPr>
          <a:lstStyle/>
          <a:p>
            <a:pPr marL="285750" lvl="1" indent="-285750">
              <a:lnSpc>
                <a:spcPct val="150000"/>
              </a:lnSpc>
              <a:buFont typeface="Arial" panose="020B0604020202020204" pitchFamily="34" charset="0"/>
              <a:buChar char="•"/>
            </a:pPr>
            <a:r>
              <a:rPr lang="zh-CN" altLang="en-US" sz="2000" dirty="0">
                <a:latin typeface="+mn-ea"/>
              </a:rPr>
              <a:t>高扩展性：接收能力、存储能力、计算能力均</a:t>
            </a:r>
            <a:r>
              <a:rPr lang="zh-CN" altLang="en-US" sz="2000" b="1" dirty="0">
                <a:solidFill>
                  <a:srgbClr val="FF0000"/>
                </a:solidFill>
                <a:latin typeface="+mn-ea"/>
              </a:rPr>
              <a:t>线性扩展</a:t>
            </a:r>
            <a:endParaRPr lang="en-US" altLang="zh-CN" sz="2000" b="1" dirty="0">
              <a:solidFill>
                <a:srgbClr val="FF0000"/>
              </a:solidFill>
              <a:latin typeface="+mn-ea"/>
            </a:endParaRPr>
          </a:p>
          <a:p>
            <a:pPr marL="285750" lvl="1" indent="-285750">
              <a:lnSpc>
                <a:spcPct val="150000"/>
              </a:lnSpc>
              <a:buFont typeface="Arial" panose="020B0604020202020204" pitchFamily="34" charset="0"/>
              <a:buChar char="•"/>
            </a:pPr>
            <a:r>
              <a:rPr lang="zh-CN" altLang="en-US" sz="2000" b="1" dirty="0">
                <a:solidFill>
                  <a:srgbClr val="FF0000"/>
                </a:solidFill>
                <a:latin typeface="+mn-ea"/>
              </a:rPr>
              <a:t>负载均衡、集群模式</a:t>
            </a:r>
            <a:endParaRPr lang="en-US" altLang="zh-CN" sz="2000" b="1" dirty="0">
              <a:solidFill>
                <a:srgbClr val="FF0000"/>
              </a:solidFill>
              <a:latin typeface="+mn-ea"/>
            </a:endParaRPr>
          </a:p>
          <a:p>
            <a:pPr marL="285750" lvl="1" indent="-285750">
              <a:lnSpc>
                <a:spcPct val="150000"/>
              </a:lnSpc>
              <a:buFont typeface="Arial" panose="020B0604020202020204" pitchFamily="34" charset="0"/>
              <a:buChar char="•"/>
            </a:pPr>
            <a:r>
              <a:rPr lang="zh-CN" altLang="en-US" sz="2000" b="1" dirty="0">
                <a:solidFill>
                  <a:srgbClr val="FF0000"/>
                </a:solidFill>
                <a:latin typeface="+mn-ea"/>
              </a:rPr>
              <a:t>热备、多副本、异地灾备</a:t>
            </a:r>
            <a:endParaRPr lang="en-US" altLang="zh-CN" sz="2000" b="1" dirty="0">
              <a:solidFill>
                <a:srgbClr val="FF0000"/>
              </a:solidFill>
              <a:latin typeface="+mn-ea"/>
            </a:endParaRPr>
          </a:p>
        </p:txBody>
      </p:sp>
      <p:grpSp>
        <p:nvGrpSpPr>
          <p:cNvPr id="2" name="PA_蓝剑_组合 129"/>
          <p:cNvGrpSpPr/>
          <p:nvPr>
            <p:custDataLst>
              <p:tags r:id="rId1"/>
            </p:custDataLst>
          </p:nvPr>
        </p:nvGrpSpPr>
        <p:grpSpPr>
          <a:xfrm>
            <a:off x="594253" y="2233155"/>
            <a:ext cx="1686909" cy="1734207"/>
            <a:chOff x="6955989" y="2178756"/>
            <a:chExt cx="1047501" cy="1047501"/>
          </a:xfrm>
        </p:grpSpPr>
        <p:sp>
          <p:nvSpPr>
            <p:cNvPr id="67" name="椭圆 66"/>
            <p:cNvSpPr/>
            <p:nvPr/>
          </p:nvSpPr>
          <p:spPr>
            <a:xfrm>
              <a:off x="6955989" y="2178756"/>
              <a:ext cx="1047501" cy="104750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68" name="矩形 67"/>
            <p:cNvSpPr/>
            <p:nvPr/>
          </p:nvSpPr>
          <p:spPr>
            <a:xfrm>
              <a:off x="7045764" y="2464417"/>
              <a:ext cx="836335" cy="576303"/>
            </a:xfrm>
            <a:prstGeom prst="rect">
              <a:avLst/>
            </a:prstGeom>
          </p:spPr>
          <p:txBody>
            <a:bodyPr wrap="none">
              <a:spAutoFit/>
            </a:bodyPr>
            <a:lstStyle/>
            <a:p>
              <a:pPr algn="ctr" defTabSz="715010">
                <a:spcBef>
                  <a:spcPct val="0"/>
                </a:spcBef>
              </a:pPr>
              <a:r>
                <a:rPr lang="zh-CN" altLang="en-US" sz="2000" dirty="0">
                  <a:latin typeface="+mn-ea"/>
                </a:rPr>
                <a:t>接入站点</a:t>
              </a:r>
              <a:endParaRPr lang="en-US" altLang="zh-CN" sz="2000" dirty="0">
                <a:solidFill>
                  <a:schemeClr val="tx1"/>
                </a:solidFill>
                <a:latin typeface="+mn-ea"/>
              </a:endParaRPr>
            </a:p>
            <a:p>
              <a:pPr algn="ctr" defTabSz="715010">
                <a:spcBef>
                  <a:spcPct val="0"/>
                </a:spcBef>
              </a:pPr>
              <a:r>
                <a:rPr lang="en-US" altLang="zh-CN" sz="3600" b="1" dirty="0">
                  <a:solidFill>
                    <a:srgbClr val="FF0000"/>
                  </a:solidFill>
                  <a:latin typeface="+mn-ea"/>
                </a:rPr>
                <a:t>&gt;1000</a:t>
              </a:r>
              <a:endParaRPr lang="zh-CN" altLang="en-US" sz="3600" b="1" dirty="0">
                <a:solidFill>
                  <a:srgbClr val="FF0000"/>
                </a:solidFill>
                <a:latin typeface="+mn-ea"/>
              </a:endParaRPr>
            </a:p>
          </p:txBody>
        </p:sp>
      </p:grpSp>
      <p:grpSp>
        <p:nvGrpSpPr>
          <p:cNvPr id="3" name="PA_蓝剑_组合 129"/>
          <p:cNvGrpSpPr/>
          <p:nvPr>
            <p:custDataLst>
              <p:tags r:id="rId2"/>
            </p:custDataLst>
          </p:nvPr>
        </p:nvGrpSpPr>
        <p:grpSpPr>
          <a:xfrm>
            <a:off x="2308381" y="2233155"/>
            <a:ext cx="1737094" cy="1734207"/>
            <a:chOff x="6924826" y="2178756"/>
            <a:chExt cx="1078664" cy="1047501"/>
          </a:xfrm>
        </p:grpSpPr>
        <p:sp>
          <p:nvSpPr>
            <p:cNvPr id="70" name="椭圆 69"/>
            <p:cNvSpPr/>
            <p:nvPr/>
          </p:nvSpPr>
          <p:spPr>
            <a:xfrm>
              <a:off x="6955989" y="2178756"/>
              <a:ext cx="1047501" cy="104750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71" name="矩形 70"/>
            <p:cNvSpPr/>
            <p:nvPr/>
          </p:nvSpPr>
          <p:spPr>
            <a:xfrm>
              <a:off x="6924826" y="2464417"/>
              <a:ext cx="1078217" cy="576303"/>
            </a:xfrm>
            <a:prstGeom prst="rect">
              <a:avLst/>
            </a:prstGeom>
          </p:spPr>
          <p:txBody>
            <a:bodyPr wrap="none">
              <a:spAutoFit/>
            </a:bodyPr>
            <a:lstStyle/>
            <a:p>
              <a:pPr algn="ctr" defTabSz="715010">
                <a:spcBef>
                  <a:spcPct val="0"/>
                </a:spcBef>
              </a:pPr>
              <a:r>
                <a:rPr lang="zh-CN" altLang="en-US" sz="2000" dirty="0">
                  <a:latin typeface="+mn-ea"/>
                </a:rPr>
                <a:t>接收能力</a:t>
              </a:r>
              <a:endParaRPr lang="en-US" altLang="zh-CN" sz="2000" dirty="0">
                <a:latin typeface="+mn-ea"/>
              </a:endParaRPr>
            </a:p>
            <a:p>
              <a:pPr algn="ctr" defTabSz="715010">
                <a:spcBef>
                  <a:spcPct val="0"/>
                </a:spcBef>
              </a:pPr>
              <a:r>
                <a:rPr lang="en-US" altLang="zh-CN" sz="3600" b="1" dirty="0">
                  <a:solidFill>
                    <a:srgbClr val="FF0000"/>
                  </a:solidFill>
                  <a:latin typeface="+mn-ea"/>
                </a:rPr>
                <a:t>&gt;300</a:t>
              </a:r>
              <a:r>
                <a:rPr lang="en-US" altLang="zh-CN" sz="2400" b="1" dirty="0">
                  <a:solidFill>
                    <a:srgbClr val="FF0000"/>
                  </a:solidFill>
                  <a:latin typeface="+mn-ea"/>
                </a:rPr>
                <a:t>MB/s</a:t>
              </a:r>
              <a:endParaRPr lang="zh-CN" altLang="en-US" sz="2400" dirty="0">
                <a:solidFill>
                  <a:srgbClr val="FF0000"/>
                </a:solidFill>
                <a:latin typeface="+mn-ea"/>
              </a:endParaRPr>
            </a:p>
          </p:txBody>
        </p:sp>
      </p:grpSp>
      <p:grpSp>
        <p:nvGrpSpPr>
          <p:cNvPr id="4" name="PA_蓝剑_组合 129"/>
          <p:cNvGrpSpPr/>
          <p:nvPr>
            <p:custDataLst>
              <p:tags r:id="rId3"/>
            </p:custDataLst>
          </p:nvPr>
        </p:nvGrpSpPr>
        <p:grpSpPr>
          <a:xfrm>
            <a:off x="4106043" y="2233155"/>
            <a:ext cx="1730685" cy="1734207"/>
            <a:chOff x="6928806" y="2178756"/>
            <a:chExt cx="1074684" cy="1047501"/>
          </a:xfrm>
        </p:grpSpPr>
        <p:sp>
          <p:nvSpPr>
            <p:cNvPr id="73" name="椭圆 72"/>
            <p:cNvSpPr/>
            <p:nvPr/>
          </p:nvSpPr>
          <p:spPr>
            <a:xfrm>
              <a:off x="6955989" y="2178756"/>
              <a:ext cx="1047501" cy="104750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74" name="矩形 73"/>
            <p:cNvSpPr/>
            <p:nvPr/>
          </p:nvSpPr>
          <p:spPr>
            <a:xfrm>
              <a:off x="6928806" y="2464417"/>
              <a:ext cx="1070253" cy="576303"/>
            </a:xfrm>
            <a:prstGeom prst="rect">
              <a:avLst/>
            </a:prstGeom>
          </p:spPr>
          <p:txBody>
            <a:bodyPr wrap="none">
              <a:spAutoFit/>
            </a:bodyPr>
            <a:lstStyle/>
            <a:p>
              <a:pPr algn="ctr" defTabSz="715010">
                <a:spcBef>
                  <a:spcPct val="0"/>
                </a:spcBef>
              </a:pPr>
              <a:r>
                <a:rPr lang="zh-CN" altLang="en-US" sz="2000" dirty="0">
                  <a:latin typeface="+mn-ea"/>
                </a:rPr>
                <a:t>亿级查询统计</a:t>
              </a:r>
              <a:endParaRPr lang="en-US" altLang="zh-CN" sz="2000" dirty="0">
                <a:latin typeface="+mn-ea"/>
              </a:endParaRPr>
            </a:p>
            <a:p>
              <a:pPr algn="ctr" defTabSz="715010">
                <a:spcBef>
                  <a:spcPct val="0"/>
                </a:spcBef>
              </a:pPr>
              <a:r>
                <a:rPr lang="zh-CN" altLang="en-US" sz="3600" b="1" dirty="0">
                  <a:solidFill>
                    <a:srgbClr val="FF0000"/>
                  </a:solidFill>
                  <a:latin typeface="+mn-ea"/>
                </a:rPr>
                <a:t>秒级</a:t>
              </a:r>
              <a:endParaRPr lang="zh-CN" altLang="en-US" sz="3600" dirty="0">
                <a:solidFill>
                  <a:srgbClr val="FF0000"/>
                </a:solidFill>
                <a:latin typeface="+mn-ea"/>
              </a:endParaRPr>
            </a:p>
          </p:txBody>
        </p:sp>
      </p:grpSp>
      <p:pic>
        <p:nvPicPr>
          <p:cNvPr id="24" name="图片 23"/>
          <p:cNvPicPr>
            <a:picLocks noChangeAspect="1"/>
          </p:cNvPicPr>
          <p:nvPr/>
        </p:nvPicPr>
        <p:blipFill>
          <a:blip r:embed="rId8" cstate="print"/>
          <a:stretch>
            <a:fillRect/>
          </a:stretch>
        </p:blipFill>
        <p:spPr>
          <a:xfrm>
            <a:off x="7723512" y="757689"/>
            <a:ext cx="4059891" cy="5658351"/>
          </a:xfrm>
          <a:prstGeom prst="rect">
            <a:avLst/>
          </a:prstGeom>
        </p:spPr>
      </p:pic>
      <p:sp>
        <p:nvSpPr>
          <p:cNvPr id="19"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1" name="标题 1"/>
          <p:cNvSpPr txBox="1"/>
          <p:nvPr/>
        </p:nvSpPr>
        <p:spPr>
          <a:xfrm>
            <a:off x="894847" y="1118067"/>
            <a:ext cx="3334253" cy="483903"/>
          </a:xfrm>
          <a:prstGeom prst="rect">
            <a:avLst/>
          </a:prstGeom>
          <a:ln>
            <a:noFill/>
          </a:ln>
        </p:spPr>
        <p:txBody>
          <a:bodyPr vert="horz" lIns="91440" tIns="45720" rIns="91440" bIns="45720" rtlCol="0" anchor="b">
            <a:no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2800" dirty="0">
                <a:solidFill>
                  <a:schemeClr val="bg1"/>
                </a:solidFill>
                <a:latin typeface="微软雅黑" panose="020B0503020204020204" charset="-122"/>
                <a:ea typeface="微软雅黑" panose="020B0503020204020204" charset="-122"/>
                <a:sym typeface="微软雅黑" panose="020B0503020204020204" charset="-122"/>
              </a:rPr>
              <a:t>性能指标</a:t>
            </a:r>
          </a:p>
        </p:txBody>
      </p:sp>
      <p:grpSp>
        <p:nvGrpSpPr>
          <p:cNvPr id="22" name="PA_蓝剑_组合 129"/>
          <p:cNvGrpSpPr/>
          <p:nvPr>
            <p:custDataLst>
              <p:tags r:id="rId4"/>
            </p:custDataLst>
          </p:nvPr>
        </p:nvGrpSpPr>
        <p:grpSpPr>
          <a:xfrm>
            <a:off x="5938425" y="2243204"/>
            <a:ext cx="1686909" cy="1734207"/>
            <a:chOff x="6955989" y="2178756"/>
            <a:chExt cx="1047501" cy="1047501"/>
          </a:xfrm>
        </p:grpSpPr>
        <p:sp>
          <p:nvSpPr>
            <p:cNvPr id="23" name="椭圆 22"/>
            <p:cNvSpPr/>
            <p:nvPr/>
          </p:nvSpPr>
          <p:spPr>
            <a:xfrm>
              <a:off x="6955989" y="2178756"/>
              <a:ext cx="1047501" cy="104750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矩形 24"/>
            <p:cNvSpPr/>
            <p:nvPr/>
          </p:nvSpPr>
          <p:spPr>
            <a:xfrm>
              <a:off x="7088071" y="2464417"/>
              <a:ext cx="751725" cy="576303"/>
            </a:xfrm>
            <a:prstGeom prst="rect">
              <a:avLst/>
            </a:prstGeom>
          </p:spPr>
          <p:txBody>
            <a:bodyPr wrap="none">
              <a:spAutoFit/>
            </a:bodyPr>
            <a:lstStyle/>
            <a:p>
              <a:pPr algn="ctr" defTabSz="715010">
                <a:spcBef>
                  <a:spcPct val="0"/>
                </a:spcBef>
              </a:pPr>
              <a:r>
                <a:rPr lang="zh-CN" altLang="en-US" sz="2000" dirty="0">
                  <a:latin typeface="+mn-ea"/>
                </a:rPr>
                <a:t>存储能力</a:t>
              </a:r>
              <a:endParaRPr lang="en-US" altLang="zh-CN" sz="2000" dirty="0">
                <a:latin typeface="+mn-ea"/>
              </a:endParaRPr>
            </a:p>
            <a:p>
              <a:pPr algn="ctr" defTabSz="715010">
                <a:spcBef>
                  <a:spcPct val="0"/>
                </a:spcBef>
              </a:pPr>
              <a:r>
                <a:rPr lang="zh-CN" altLang="en-US" sz="3600" b="1" dirty="0">
                  <a:solidFill>
                    <a:srgbClr val="FF0000"/>
                  </a:solidFill>
                  <a:latin typeface="+mn-ea"/>
                </a:rPr>
                <a:t>十亿</a:t>
              </a:r>
              <a:endParaRPr lang="zh-CN" altLang="en-US" sz="3600" dirty="0">
                <a:solidFill>
                  <a:srgbClr val="FF0000"/>
                </a:solidFill>
                <a:latin typeface="+mn-ea"/>
              </a:endParaRPr>
            </a:p>
          </p:txBody>
        </p:sp>
      </p:grpSp>
    </p:spTree>
    <p:extLst>
      <p:ext uri="{BB962C8B-B14F-4D97-AF65-F5344CB8AC3E}">
        <p14:creationId xmlns:p14="http://schemas.microsoft.com/office/powerpoint/2010/main" val="291787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D:\照片\VI图\星空.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067" y="1137953"/>
            <a:ext cx="3497641" cy="3497641"/>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4242708" y="1159494"/>
            <a:ext cx="7056784" cy="3456384"/>
          </a:xfrm>
          <a:prstGeom prst="rect">
            <a:avLst/>
          </a:pr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314716" y="2009591"/>
            <a:ext cx="6192688" cy="1944216"/>
          </a:xfrm>
          <a:prstGeom prst="rect">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5941018" y="2603622"/>
            <a:ext cx="3755432" cy="437043"/>
          </a:xfrm>
          <a:prstGeom prst="rect">
            <a:avLst/>
          </a:prstGeom>
          <a:noFill/>
        </p:spPr>
        <p:txBody>
          <a:bodyPr wrap="square" rtlCol="0">
            <a:spAutoFit/>
          </a:bodyPr>
          <a:lstStyle/>
          <a:p>
            <a:pPr>
              <a:lnSpc>
                <a:spcPct val="80000"/>
              </a:lnSpc>
              <a:spcAft>
                <a:spcPts val="1200"/>
              </a:spcAft>
            </a:pPr>
            <a:r>
              <a:rPr lang="zh-CN" altLang="en-US" sz="2800" dirty="0">
                <a:solidFill>
                  <a:srgbClr val="FFFFFF"/>
                </a:solidFill>
                <a:latin typeface="微软雅黑" panose="020B0503020204020204" charset="-122"/>
                <a:ea typeface="微软雅黑" panose="020B0503020204020204" charset="-122"/>
                <a:cs typeface="微软雅黑" panose="020B0503020204020204" charset="-122"/>
                <a:sym typeface="Arial" charset="0"/>
              </a:rPr>
              <a:t>平台功能</a:t>
            </a:r>
            <a:r>
              <a:rPr lang="en-US" altLang="zh-CN" sz="2800" dirty="0">
                <a:solidFill>
                  <a:srgbClr val="FFFFFF"/>
                </a:solidFill>
                <a:latin typeface="微软雅黑" panose="020B0503020204020204" charset="-122"/>
                <a:ea typeface="微软雅黑" panose="020B0503020204020204" charset="-122"/>
                <a:cs typeface="微软雅黑" panose="020B0503020204020204" charset="-122"/>
                <a:sym typeface="Arial" charset="0"/>
              </a:rPr>
              <a:t>&amp;</a:t>
            </a:r>
            <a:r>
              <a:rPr lang="zh-CN" altLang="en-US" sz="2800" dirty="0">
                <a:solidFill>
                  <a:srgbClr val="FFFFFF"/>
                </a:solidFill>
                <a:latin typeface="微软雅黑" panose="020B0503020204020204" charset="-122"/>
                <a:ea typeface="微软雅黑" panose="020B0503020204020204" charset="-122"/>
                <a:cs typeface="微软雅黑" panose="020B0503020204020204" charset="-122"/>
                <a:sym typeface="Arial" charset="0"/>
              </a:rPr>
              <a:t>服务</a:t>
            </a:r>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sp>
        <p:nvSpPr>
          <p:cNvPr id="30" name="矩形 2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1012477" y="3881090"/>
            <a:ext cx="580811" cy="580811"/>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378612" y="2009591"/>
            <a:ext cx="1944216" cy="1944216"/>
          </a:xfrm>
          <a:prstGeom prst="ellips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3907639" y="2527736"/>
            <a:ext cx="944489" cy="830997"/>
          </a:xfrm>
          <a:prstGeom prst="rect">
            <a:avLst/>
          </a:prstGeom>
          <a:noFill/>
        </p:spPr>
        <p:txBody>
          <a:bodyPr wrap="none" rtlCol="0">
            <a:spAutoFit/>
          </a:bodyPr>
          <a:lstStyle/>
          <a:p>
            <a:r>
              <a:rPr kumimoji="1" lang="en-US" altLang="zh-CN" sz="4800" b="1" dirty="0">
                <a:solidFill>
                  <a:schemeClr val="bg1"/>
                </a:solidFill>
                <a:latin typeface="微软雅黑" panose="020B0503020204020204" charset="-122"/>
                <a:ea typeface="微软雅黑" panose="020B0503020204020204" charset="-122"/>
                <a:cs typeface="微软雅黑" panose="020B0503020204020204" charset="-122"/>
              </a:rPr>
              <a:t>04</a:t>
            </a:r>
            <a:endParaRPr kumimoji="1"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sp>
        <p:nvSpPr>
          <p:cNvPr id="15" name="文本框 1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16"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pic>
        <p:nvPicPr>
          <p:cNvPr id="17" name="图片 16" descr="万集logo单.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sp>
        <p:nvSpPr>
          <p:cNvPr id="15" name="文本框 1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16"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pic>
        <p:nvPicPr>
          <p:cNvPr id="17" name="图片 16"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22" name="文本框 42"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7947770" y="2827504"/>
            <a:ext cx="2025029" cy="251159"/>
          </a:xfrm>
          <a:prstGeom prst="rect">
            <a:avLst/>
          </a:prstGeom>
          <a:noFill/>
        </p:spPr>
        <p:txBody>
          <a:bodyPr wrap="square" rtlCol="0">
            <a:spAutoFit/>
          </a:bodyPr>
          <a:lstStyle/>
          <a:p>
            <a:pPr>
              <a:lnSpc>
                <a:spcPct val="50000"/>
              </a:lnSpc>
              <a:spcAft>
                <a:spcPts val="1200"/>
              </a:spcAft>
            </a:pPr>
            <a:r>
              <a:rPr lang="zh-CN" altLang="en-US" dirty="0">
                <a:solidFill>
                  <a:srgbClr val="142E6E"/>
                </a:solidFill>
                <a:latin typeface="微软雅黑" panose="020B0503020204020204" charset="-122"/>
                <a:ea typeface="微软雅黑" panose="020B0503020204020204" charset="-122"/>
                <a:cs typeface="微软雅黑" panose="020B0503020204020204" charset="-122"/>
              </a:rPr>
              <a:t>万集简介</a:t>
            </a:r>
            <a:endParaRPr lang="en-US" altLang="zh-CN" dirty="0">
              <a:solidFill>
                <a:srgbClr val="142E6E"/>
              </a:solidFill>
              <a:latin typeface="微软雅黑" panose="020B0503020204020204" charset="-122"/>
              <a:ea typeface="微软雅黑" panose="020B0503020204020204" charset="-122"/>
              <a:cs typeface="微软雅黑" panose="020B0503020204020204" charset="-122"/>
            </a:endParaRPr>
          </a:p>
        </p:txBody>
      </p:sp>
      <p:sp>
        <p:nvSpPr>
          <p:cNvPr id="23" name="文本框 4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7947770" y="3592331"/>
            <a:ext cx="1893034" cy="230832"/>
          </a:xfrm>
          <a:prstGeom prst="rect">
            <a:avLst/>
          </a:prstGeom>
          <a:noFill/>
        </p:spPr>
        <p:txBody>
          <a:bodyPr wrap="square" rtlCol="0">
            <a:spAutoFit/>
          </a:bodyPr>
          <a:lstStyle/>
          <a:p>
            <a:pPr>
              <a:lnSpc>
                <a:spcPct val="50000"/>
              </a:lnSpc>
              <a:spcAft>
                <a:spcPts val="1200"/>
              </a:spcAft>
            </a:pPr>
            <a:r>
              <a:rPr lang="zh-CN" altLang="en-US" dirty="0">
                <a:solidFill>
                  <a:srgbClr val="142E6E"/>
                </a:solidFill>
                <a:latin typeface="微软雅黑" panose="020B0503020204020204" charset="-122"/>
                <a:ea typeface="微软雅黑" panose="020B0503020204020204" charset="-122"/>
                <a:cs typeface="微软雅黑" panose="020B0503020204020204" charset="-122"/>
              </a:rPr>
              <a:t>平台背景</a:t>
            </a:r>
            <a:endParaRPr lang="en-US" altLang="zh-CN" dirty="0">
              <a:solidFill>
                <a:srgbClr val="142E6E"/>
              </a:solidFill>
              <a:latin typeface="微软雅黑" panose="020B0503020204020204" charset="-122"/>
              <a:ea typeface="微软雅黑" panose="020B0503020204020204" charset="-122"/>
              <a:cs typeface="微软雅黑" panose="020B0503020204020204" charset="-122"/>
            </a:endParaRPr>
          </a:p>
        </p:txBody>
      </p:sp>
      <p:sp>
        <p:nvSpPr>
          <p:cNvPr id="25" name="文本框 4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7947770" y="4336832"/>
            <a:ext cx="2094976" cy="230832"/>
          </a:xfrm>
          <a:prstGeom prst="rect">
            <a:avLst/>
          </a:prstGeom>
          <a:noFill/>
        </p:spPr>
        <p:txBody>
          <a:bodyPr wrap="square" rtlCol="0">
            <a:spAutoFit/>
          </a:bodyPr>
          <a:lstStyle/>
          <a:p>
            <a:pPr>
              <a:lnSpc>
                <a:spcPct val="50000"/>
              </a:lnSpc>
              <a:spcAft>
                <a:spcPts val="1200"/>
              </a:spcAft>
            </a:pPr>
            <a:r>
              <a:rPr lang="zh-CN" altLang="en-US" dirty="0">
                <a:solidFill>
                  <a:srgbClr val="142E6E"/>
                </a:solidFill>
                <a:latin typeface="微软雅黑" panose="020B0503020204020204" charset="-122"/>
                <a:ea typeface="微软雅黑" panose="020B0503020204020204" charset="-122"/>
                <a:cs typeface="微软雅黑" panose="020B0503020204020204" charset="-122"/>
              </a:rPr>
              <a:t>平台整体架构</a:t>
            </a:r>
            <a:endParaRPr lang="en-US" altLang="zh-CN" dirty="0">
              <a:solidFill>
                <a:srgbClr val="142E6E"/>
              </a:solidFill>
              <a:latin typeface="微软雅黑" panose="020B0503020204020204" charset="-122"/>
              <a:ea typeface="微软雅黑" panose="020B0503020204020204" charset="-122"/>
              <a:cs typeface="微软雅黑" panose="020B0503020204020204" charset="-122"/>
            </a:endParaRPr>
          </a:p>
        </p:txBody>
      </p:sp>
      <p:sp>
        <p:nvSpPr>
          <p:cNvPr id="28" name="平行四边形 8"/>
          <p:cNvSpPr/>
          <p:nvPr/>
        </p:nvSpPr>
        <p:spPr>
          <a:xfrm>
            <a:off x="7340221" y="2686558"/>
            <a:ext cx="658099" cy="513107"/>
          </a:xfrm>
          <a:custGeom>
            <a:avLst/>
            <a:gdLst>
              <a:gd name="connsiteX0" fmla="*/ 0 w 654260"/>
              <a:gd name="connsiteY0" fmla="*/ 513107 h 513107"/>
              <a:gd name="connsiteX1" fmla="*/ 128277 w 654260"/>
              <a:gd name="connsiteY1" fmla="*/ 0 h 513107"/>
              <a:gd name="connsiteX2" fmla="*/ 654260 w 654260"/>
              <a:gd name="connsiteY2" fmla="*/ 0 h 513107"/>
              <a:gd name="connsiteX3" fmla="*/ 525983 w 654260"/>
              <a:gd name="connsiteY3" fmla="*/ 513107 h 513107"/>
              <a:gd name="connsiteX4" fmla="*/ 0 w 654260"/>
              <a:gd name="connsiteY4" fmla="*/ 513107 h 513107"/>
              <a:gd name="connsiteX0-1" fmla="*/ 3839 w 658099"/>
              <a:gd name="connsiteY0-2" fmla="*/ 513107 h 513107"/>
              <a:gd name="connsiteX1-3" fmla="*/ 0 w 658099"/>
              <a:gd name="connsiteY1-4" fmla="*/ 0 h 513107"/>
              <a:gd name="connsiteX2-5" fmla="*/ 658099 w 658099"/>
              <a:gd name="connsiteY2-6" fmla="*/ 0 h 513107"/>
              <a:gd name="connsiteX3-7" fmla="*/ 529822 w 658099"/>
              <a:gd name="connsiteY3-8" fmla="*/ 513107 h 513107"/>
              <a:gd name="connsiteX4-9" fmla="*/ 3839 w 658099"/>
              <a:gd name="connsiteY4-10" fmla="*/ 513107 h 5131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8099" h="513107">
                <a:moveTo>
                  <a:pt x="3839" y="513107"/>
                </a:moveTo>
                <a:cubicBezTo>
                  <a:pt x="2559" y="342071"/>
                  <a:pt x="1280" y="171036"/>
                  <a:pt x="0" y="0"/>
                </a:cubicBezTo>
                <a:lnTo>
                  <a:pt x="658099" y="0"/>
                </a:lnTo>
                <a:lnTo>
                  <a:pt x="529822" y="513107"/>
                </a:lnTo>
                <a:lnTo>
                  <a:pt x="3839" y="513107"/>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9" name="Freeform 7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EditPoints="1"/>
          </p:cNvSpPr>
          <p:nvPr/>
        </p:nvSpPr>
        <p:spPr bwMode="auto">
          <a:xfrm>
            <a:off x="7496210" y="2823560"/>
            <a:ext cx="255252" cy="239172"/>
          </a:xfrm>
          <a:custGeom>
            <a:avLst/>
            <a:gdLst>
              <a:gd name="T0" fmla="*/ 2147483646 w 127"/>
              <a:gd name="T1" fmla="*/ 2147483646 h 119"/>
              <a:gd name="T2" fmla="*/ 2147483646 w 127"/>
              <a:gd name="T3" fmla="*/ 2147483646 h 119"/>
              <a:gd name="T4" fmla="*/ 0 w 127"/>
              <a:gd name="T5" fmla="*/ 2147483646 h 119"/>
              <a:gd name="T6" fmla="*/ 2147483646 w 127"/>
              <a:gd name="T7" fmla="*/ 0 h 119"/>
              <a:gd name="T8" fmla="*/ 2147483646 w 127"/>
              <a:gd name="T9" fmla="*/ 2147483646 h 119"/>
              <a:gd name="T10" fmla="*/ 2147483646 w 127"/>
              <a:gd name="T11" fmla="*/ 2147483646 h 119"/>
              <a:gd name="T12" fmla="*/ 2147483646 w 127"/>
              <a:gd name="T13" fmla="*/ 2147483646 h 119"/>
              <a:gd name="T14" fmla="*/ 0 w 127"/>
              <a:gd name="T15" fmla="*/ 2147483646 h 119"/>
              <a:gd name="T16" fmla="*/ 2147483646 w 127"/>
              <a:gd name="T17" fmla="*/ 2147483646 h 119"/>
              <a:gd name="T18" fmla="*/ 2147483646 w 127"/>
              <a:gd name="T19" fmla="*/ 2147483646 h 119"/>
              <a:gd name="T20" fmla="*/ 2147483646 w 127"/>
              <a:gd name="T21" fmla="*/ 2147483646 h 119"/>
              <a:gd name="T22" fmla="*/ 2147483646 w 127"/>
              <a:gd name="T23" fmla="*/ 2147483646 h 119"/>
              <a:gd name="T24" fmla="*/ 2147483646 w 127"/>
              <a:gd name="T25" fmla="*/ 2147483646 h 119"/>
              <a:gd name="T26" fmla="*/ 2147483646 w 127"/>
              <a:gd name="T27" fmla="*/ 2147483646 h 119"/>
              <a:gd name="T28" fmla="*/ 2147483646 w 127"/>
              <a:gd name="T29" fmla="*/ 2147483646 h 119"/>
              <a:gd name="T30" fmla="*/ 2147483646 w 127"/>
              <a:gd name="T31" fmla="*/ 2147483646 h 119"/>
              <a:gd name="T32" fmla="*/ 2147483646 w 127"/>
              <a:gd name="T33" fmla="*/ 2147483646 h 119"/>
              <a:gd name="T34" fmla="*/ 2147483646 w 127"/>
              <a:gd name="T35" fmla="*/ 2147483646 h 119"/>
              <a:gd name="T36" fmla="*/ 2147483646 w 127"/>
              <a:gd name="T37" fmla="*/ 2147483646 h 119"/>
              <a:gd name="T38" fmla="*/ 2147483646 w 127"/>
              <a:gd name="T39" fmla="*/ 2147483646 h 119"/>
              <a:gd name="T40" fmla="*/ 2147483646 w 127"/>
              <a:gd name="T41" fmla="*/ 2147483646 h 119"/>
              <a:gd name="T42" fmla="*/ 2147483646 w 127"/>
              <a:gd name="T43" fmla="*/ 2147483646 h 119"/>
              <a:gd name="T44" fmla="*/ 2147483646 w 127"/>
              <a:gd name="T45" fmla="*/ 2147483646 h 119"/>
              <a:gd name="T46" fmla="*/ 2147483646 w 127"/>
              <a:gd name="T47" fmla="*/ 2147483646 h 119"/>
              <a:gd name="T48" fmla="*/ 2147483646 w 127"/>
              <a:gd name="T49" fmla="*/ 2147483646 h 119"/>
              <a:gd name="T50" fmla="*/ 2147483646 w 127"/>
              <a:gd name="T51" fmla="*/ 2147483646 h 119"/>
              <a:gd name="T52" fmla="*/ 2147483646 w 127"/>
              <a:gd name="T53" fmla="*/ 2147483646 h 119"/>
              <a:gd name="T54" fmla="*/ 2147483646 w 127"/>
              <a:gd name="T55" fmla="*/ 2147483646 h 119"/>
              <a:gd name="T56" fmla="*/ 2147483646 w 127"/>
              <a:gd name="T57" fmla="*/ 2147483646 h 119"/>
              <a:gd name="T58" fmla="*/ 2147483646 w 127"/>
              <a:gd name="T59" fmla="*/ 2147483646 h 119"/>
              <a:gd name="T60" fmla="*/ 2147483646 w 127"/>
              <a:gd name="T61" fmla="*/ 0 h 119"/>
              <a:gd name="T62" fmla="*/ 2147483646 w 127"/>
              <a:gd name="T63" fmla="*/ 2147483646 h 119"/>
              <a:gd name="T64" fmla="*/ 2147483646 w 127"/>
              <a:gd name="T65" fmla="*/ 2147483646 h 119"/>
              <a:gd name="T66" fmla="*/ 2147483646 w 127"/>
              <a:gd name="T67" fmla="*/ 2147483646 h 119"/>
              <a:gd name="T68" fmla="*/ 2147483646 w 127"/>
              <a:gd name="T69" fmla="*/ 2147483646 h 119"/>
              <a:gd name="T70" fmla="*/ 2147483646 w 127"/>
              <a:gd name="T71" fmla="*/ 2147483646 h 119"/>
              <a:gd name="T72" fmla="*/ 2147483646 w 127"/>
              <a:gd name="T73" fmla="*/ 2147483646 h 1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26" y="97"/>
                </a:lnTo>
                <a:lnTo>
                  <a:pt x="26" y="89"/>
                </a:lnTo>
                <a:lnTo>
                  <a:pt x="39" y="95"/>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a:noFill/>
          </a:ln>
        </p:spPr>
        <p:txBody>
          <a:bodyPr/>
          <a:lstStyle/>
          <a:p>
            <a:endParaRPr lang="zh-CN" altLang="en-US">
              <a:latin typeface="Kozuka Gothic Pro L" panose="020B0200000000000000" pitchFamily="34" charset="-128"/>
              <a:ea typeface="Kozuka Gothic Pro L" panose="020B0200000000000000" pitchFamily="34" charset="-128"/>
            </a:endParaRPr>
          </a:p>
        </p:txBody>
      </p:sp>
      <p:sp>
        <p:nvSpPr>
          <p:cNvPr id="31" name="平行四边形 8"/>
          <p:cNvSpPr/>
          <p:nvPr/>
        </p:nvSpPr>
        <p:spPr>
          <a:xfrm>
            <a:off x="7340221" y="3436835"/>
            <a:ext cx="615204" cy="513107"/>
          </a:xfrm>
          <a:custGeom>
            <a:avLst/>
            <a:gdLst>
              <a:gd name="connsiteX0" fmla="*/ 0 w 654260"/>
              <a:gd name="connsiteY0" fmla="*/ 513107 h 513107"/>
              <a:gd name="connsiteX1" fmla="*/ 128277 w 654260"/>
              <a:gd name="connsiteY1" fmla="*/ 0 h 513107"/>
              <a:gd name="connsiteX2" fmla="*/ 654260 w 654260"/>
              <a:gd name="connsiteY2" fmla="*/ 0 h 513107"/>
              <a:gd name="connsiteX3" fmla="*/ 525983 w 654260"/>
              <a:gd name="connsiteY3" fmla="*/ 513107 h 513107"/>
              <a:gd name="connsiteX4" fmla="*/ 0 w 654260"/>
              <a:gd name="connsiteY4" fmla="*/ 513107 h 513107"/>
              <a:gd name="connsiteX0-1" fmla="*/ 3839 w 658099"/>
              <a:gd name="connsiteY0-2" fmla="*/ 513107 h 513107"/>
              <a:gd name="connsiteX1-3" fmla="*/ 0 w 658099"/>
              <a:gd name="connsiteY1-4" fmla="*/ 0 h 513107"/>
              <a:gd name="connsiteX2-5" fmla="*/ 658099 w 658099"/>
              <a:gd name="connsiteY2-6" fmla="*/ 0 h 513107"/>
              <a:gd name="connsiteX3-7" fmla="*/ 529822 w 658099"/>
              <a:gd name="connsiteY3-8" fmla="*/ 513107 h 513107"/>
              <a:gd name="connsiteX4-9" fmla="*/ 3839 w 658099"/>
              <a:gd name="connsiteY4-10" fmla="*/ 513107 h 5131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8099" h="513107">
                <a:moveTo>
                  <a:pt x="3839" y="513107"/>
                </a:moveTo>
                <a:cubicBezTo>
                  <a:pt x="2559" y="342071"/>
                  <a:pt x="1280" y="171036"/>
                  <a:pt x="0" y="0"/>
                </a:cubicBezTo>
                <a:lnTo>
                  <a:pt x="658099" y="0"/>
                </a:lnTo>
                <a:lnTo>
                  <a:pt x="529822" y="513107"/>
                </a:lnTo>
                <a:lnTo>
                  <a:pt x="3839" y="513107"/>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2" name="Freeform 10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EditPoints="1"/>
          </p:cNvSpPr>
          <p:nvPr/>
        </p:nvSpPr>
        <p:spPr bwMode="auto">
          <a:xfrm>
            <a:off x="7486685" y="3534214"/>
            <a:ext cx="276190" cy="273339"/>
          </a:xfrm>
          <a:custGeom>
            <a:avLst/>
            <a:gdLst>
              <a:gd name="T0" fmla="*/ 2147483646 w 68"/>
              <a:gd name="T1" fmla="*/ 2147483646 h 63"/>
              <a:gd name="T2" fmla="*/ 2147483646 w 68"/>
              <a:gd name="T3" fmla="*/ 2147483646 h 63"/>
              <a:gd name="T4" fmla="*/ 2147483646 w 68"/>
              <a:gd name="T5" fmla="*/ 2147483646 h 63"/>
              <a:gd name="T6" fmla="*/ 2147483646 w 68"/>
              <a:gd name="T7" fmla="*/ 2147483646 h 63"/>
              <a:gd name="T8" fmla="*/ 2147483646 w 68"/>
              <a:gd name="T9" fmla="*/ 2147483646 h 63"/>
              <a:gd name="T10" fmla="*/ 2147483646 w 68"/>
              <a:gd name="T11" fmla="*/ 2147483646 h 63"/>
              <a:gd name="T12" fmla="*/ 2147483646 w 68"/>
              <a:gd name="T13" fmla="*/ 2147483646 h 63"/>
              <a:gd name="T14" fmla="*/ 2147483646 w 68"/>
              <a:gd name="T15" fmla="*/ 2147483646 h 63"/>
              <a:gd name="T16" fmla="*/ 0 w 68"/>
              <a:gd name="T17" fmla="*/ 2147483646 h 63"/>
              <a:gd name="T18" fmla="*/ 2147483646 w 68"/>
              <a:gd name="T19" fmla="*/ 2147483646 h 63"/>
              <a:gd name="T20" fmla="*/ 2147483646 w 68"/>
              <a:gd name="T21" fmla="*/ 2147483646 h 63"/>
              <a:gd name="T22" fmla="*/ 2147483646 w 68"/>
              <a:gd name="T23" fmla="*/ 2147483646 h 63"/>
              <a:gd name="T24" fmla="*/ 2147483646 w 68"/>
              <a:gd name="T25" fmla="*/ 2147483646 h 63"/>
              <a:gd name="T26" fmla="*/ 2147483646 w 68"/>
              <a:gd name="T27" fmla="*/ 2147483646 h 63"/>
              <a:gd name="T28" fmla="*/ 2147483646 w 68"/>
              <a:gd name="T29" fmla="*/ 2147483646 h 63"/>
              <a:gd name="T30" fmla="*/ 2147483646 w 68"/>
              <a:gd name="T31" fmla="*/ 2147483646 h 63"/>
              <a:gd name="T32" fmla="*/ 2147483646 w 68"/>
              <a:gd name="T33" fmla="*/ 2147483646 h 63"/>
              <a:gd name="T34" fmla="*/ 2147483646 w 68"/>
              <a:gd name="T35" fmla="*/ 2147483646 h 63"/>
              <a:gd name="T36" fmla="*/ 2147483646 w 68"/>
              <a:gd name="T37" fmla="*/ 2147483646 h 63"/>
              <a:gd name="T38" fmla="*/ 2147483646 w 68"/>
              <a:gd name="T39" fmla="*/ 2147483646 h 63"/>
              <a:gd name="T40" fmla="*/ 2147483646 w 68"/>
              <a:gd name="T41" fmla="*/ 2147483646 h 63"/>
              <a:gd name="T42" fmla="*/ 2147483646 w 68"/>
              <a:gd name="T43" fmla="*/ 2147483646 h 63"/>
              <a:gd name="T44" fmla="*/ 2147483646 w 68"/>
              <a:gd name="T45" fmla="*/ 2147483646 h 63"/>
              <a:gd name="T46" fmla="*/ 2147483646 w 68"/>
              <a:gd name="T47" fmla="*/ 2147483646 h 63"/>
              <a:gd name="T48" fmla="*/ 2147483646 w 68"/>
              <a:gd name="T49" fmla="*/ 2147483646 h 63"/>
              <a:gd name="T50" fmla="*/ 2147483646 w 68"/>
              <a:gd name="T51" fmla="*/ 2147483646 h 63"/>
              <a:gd name="T52" fmla="*/ 2147483646 w 68"/>
              <a:gd name="T53" fmla="*/ 2147483646 h 63"/>
              <a:gd name="T54" fmla="*/ 2147483646 w 68"/>
              <a:gd name="T55" fmla="*/ 0 h 63"/>
              <a:gd name="T56" fmla="*/ 2147483646 w 68"/>
              <a:gd name="T57" fmla="*/ 2147483646 h 63"/>
              <a:gd name="T58" fmla="*/ 2147483646 w 68"/>
              <a:gd name="T59" fmla="*/ 2147483646 h 63"/>
              <a:gd name="T60" fmla="*/ 2147483646 w 68"/>
              <a:gd name="T61" fmla="*/ 2147483646 h 63"/>
              <a:gd name="T62" fmla="*/ 2147483646 w 68"/>
              <a:gd name="T63" fmla="*/ 2147483646 h 63"/>
              <a:gd name="T64" fmla="*/ 2147483646 w 68"/>
              <a:gd name="T65" fmla="*/ 2147483646 h 63"/>
              <a:gd name="T66" fmla="*/ 2147483646 w 68"/>
              <a:gd name="T67" fmla="*/ 2147483646 h 63"/>
              <a:gd name="T68" fmla="*/ 2147483646 w 68"/>
              <a:gd name="T69" fmla="*/ 2147483646 h 63"/>
              <a:gd name="T70" fmla="*/ 2147483646 w 68"/>
              <a:gd name="T71" fmla="*/ 2147483646 h 63"/>
              <a:gd name="T72" fmla="*/ 2147483646 w 68"/>
              <a:gd name="T73" fmla="*/ 2147483646 h 63"/>
              <a:gd name="T74" fmla="*/ 2147483646 w 68"/>
              <a:gd name="T75" fmla="*/ 2147483646 h 63"/>
              <a:gd name="T76" fmla="*/ 2147483646 w 68"/>
              <a:gd name="T77" fmla="*/ 2147483646 h 63"/>
              <a:gd name="T78" fmla="*/ 2147483646 w 68"/>
              <a:gd name="T79" fmla="*/ 2147483646 h 63"/>
              <a:gd name="T80" fmla="*/ 2147483646 w 68"/>
              <a:gd name="T81" fmla="*/ 2147483646 h 63"/>
              <a:gd name="T82" fmla="*/ 2147483646 w 68"/>
              <a:gd name="T83" fmla="*/ 2147483646 h 63"/>
              <a:gd name="T84" fmla="*/ 2147483646 w 68"/>
              <a:gd name="T85" fmla="*/ 2147483646 h 63"/>
              <a:gd name="T86" fmla="*/ 2147483646 w 68"/>
              <a:gd name="T87" fmla="*/ 2147483646 h 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a:noFill/>
          </a:ln>
        </p:spPr>
        <p:txBody>
          <a:bodyPr/>
          <a:lstStyle/>
          <a:p>
            <a:endParaRPr lang="zh-CN" altLang="en-US">
              <a:latin typeface="Kozuka Gothic Pro L" panose="020B0200000000000000" pitchFamily="34" charset="-128"/>
              <a:ea typeface="Kozuka Gothic Pro L" panose="020B0200000000000000" pitchFamily="34" charset="-128"/>
            </a:endParaRPr>
          </a:p>
        </p:txBody>
      </p:sp>
      <p:sp>
        <p:nvSpPr>
          <p:cNvPr id="33" name="平行四边形 8"/>
          <p:cNvSpPr/>
          <p:nvPr/>
        </p:nvSpPr>
        <p:spPr>
          <a:xfrm>
            <a:off x="7340221" y="4187113"/>
            <a:ext cx="615204" cy="513107"/>
          </a:xfrm>
          <a:custGeom>
            <a:avLst/>
            <a:gdLst>
              <a:gd name="connsiteX0" fmla="*/ 0 w 654260"/>
              <a:gd name="connsiteY0" fmla="*/ 513107 h 513107"/>
              <a:gd name="connsiteX1" fmla="*/ 128277 w 654260"/>
              <a:gd name="connsiteY1" fmla="*/ 0 h 513107"/>
              <a:gd name="connsiteX2" fmla="*/ 654260 w 654260"/>
              <a:gd name="connsiteY2" fmla="*/ 0 h 513107"/>
              <a:gd name="connsiteX3" fmla="*/ 525983 w 654260"/>
              <a:gd name="connsiteY3" fmla="*/ 513107 h 513107"/>
              <a:gd name="connsiteX4" fmla="*/ 0 w 654260"/>
              <a:gd name="connsiteY4" fmla="*/ 513107 h 513107"/>
              <a:gd name="connsiteX0-1" fmla="*/ 3839 w 658099"/>
              <a:gd name="connsiteY0-2" fmla="*/ 513107 h 513107"/>
              <a:gd name="connsiteX1-3" fmla="*/ 0 w 658099"/>
              <a:gd name="connsiteY1-4" fmla="*/ 0 h 513107"/>
              <a:gd name="connsiteX2-5" fmla="*/ 658099 w 658099"/>
              <a:gd name="connsiteY2-6" fmla="*/ 0 h 513107"/>
              <a:gd name="connsiteX3-7" fmla="*/ 529822 w 658099"/>
              <a:gd name="connsiteY3-8" fmla="*/ 513107 h 513107"/>
              <a:gd name="connsiteX4-9" fmla="*/ 3839 w 658099"/>
              <a:gd name="connsiteY4-10" fmla="*/ 513107 h 5131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8099" h="513107">
                <a:moveTo>
                  <a:pt x="3839" y="513107"/>
                </a:moveTo>
                <a:cubicBezTo>
                  <a:pt x="2559" y="342071"/>
                  <a:pt x="1280" y="171036"/>
                  <a:pt x="0" y="0"/>
                </a:cubicBezTo>
                <a:lnTo>
                  <a:pt x="658099" y="0"/>
                </a:lnTo>
                <a:lnTo>
                  <a:pt x="529822" y="513107"/>
                </a:lnTo>
                <a:lnTo>
                  <a:pt x="3839" y="513107"/>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4" name="Freeform 12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bwMode="auto">
          <a:xfrm>
            <a:off x="7496210" y="4279035"/>
            <a:ext cx="214838" cy="295784"/>
          </a:xfrm>
          <a:custGeom>
            <a:avLst/>
            <a:gdLst>
              <a:gd name="T0" fmla="*/ 2147483646 w 50"/>
              <a:gd name="T1" fmla="*/ 2147483646 h 64"/>
              <a:gd name="T2" fmla="*/ 2147483646 w 50"/>
              <a:gd name="T3" fmla="*/ 2147483646 h 64"/>
              <a:gd name="T4" fmla="*/ 0 w 50"/>
              <a:gd name="T5" fmla="*/ 2147483646 h 64"/>
              <a:gd name="T6" fmla="*/ 2147483646 w 50"/>
              <a:gd name="T7" fmla="*/ 2147483646 h 64"/>
              <a:gd name="T8" fmla="*/ 2147483646 w 50"/>
              <a:gd name="T9" fmla="*/ 2147483646 h 64"/>
              <a:gd name="T10" fmla="*/ 2147483646 w 50"/>
              <a:gd name="T11" fmla="*/ 2147483646 h 64"/>
              <a:gd name="T12" fmla="*/ 2147483646 w 50"/>
              <a:gd name="T13" fmla="*/ 2147483646 h 64"/>
              <a:gd name="T14" fmla="*/ 2147483646 w 50"/>
              <a:gd name="T15" fmla="*/ 2147483646 h 64"/>
              <a:gd name="T16" fmla="*/ 2147483646 w 50"/>
              <a:gd name="T17" fmla="*/ 2147483646 h 64"/>
              <a:gd name="T18" fmla="*/ 2147483646 w 50"/>
              <a:gd name="T19" fmla="*/ 2147483646 h 64"/>
              <a:gd name="T20" fmla="*/ 2147483646 w 50"/>
              <a:gd name="T21" fmla="*/ 2147483646 h 64"/>
              <a:gd name="T22" fmla="*/ 2147483646 w 50"/>
              <a:gd name="T23" fmla="*/ 0 h 64"/>
              <a:gd name="T24" fmla="*/ 2147483646 w 50"/>
              <a:gd name="T25" fmla="*/ 2147483646 h 64"/>
              <a:gd name="T26" fmla="*/ 2147483646 w 50"/>
              <a:gd name="T27" fmla="*/ 2147483646 h 64"/>
              <a:gd name="T28" fmla="*/ 2147483646 w 50"/>
              <a:gd name="T29" fmla="*/ 2147483646 h 64"/>
              <a:gd name="T30" fmla="*/ 2147483646 w 50"/>
              <a:gd name="T31" fmla="*/ 2147483646 h 64"/>
              <a:gd name="T32" fmla="*/ 2147483646 w 50"/>
              <a:gd name="T33" fmla="*/ 2147483646 h 64"/>
              <a:gd name="T34" fmla="*/ 2147483646 w 50"/>
              <a:gd name="T35" fmla="*/ 2147483646 h 64"/>
              <a:gd name="T36" fmla="*/ 2147483646 w 50"/>
              <a:gd name="T37" fmla="*/ 2147483646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 h="64">
                <a:moveTo>
                  <a:pt x="25" y="46"/>
                </a:moveTo>
                <a:cubicBezTo>
                  <a:pt x="20" y="57"/>
                  <a:pt x="11" y="64"/>
                  <a:pt x="1" y="64"/>
                </a:cubicBezTo>
                <a:cubicBezTo>
                  <a:pt x="0" y="64"/>
                  <a:pt x="0" y="63"/>
                  <a:pt x="0" y="62"/>
                </a:cubicBezTo>
                <a:cubicBezTo>
                  <a:pt x="0" y="61"/>
                  <a:pt x="0" y="61"/>
                  <a:pt x="1" y="61"/>
                </a:cubicBezTo>
                <a:cubicBezTo>
                  <a:pt x="10" y="61"/>
                  <a:pt x="17" y="55"/>
                  <a:pt x="22" y="46"/>
                </a:cubicBezTo>
                <a:cubicBezTo>
                  <a:pt x="17" y="48"/>
                  <a:pt x="6" y="50"/>
                  <a:pt x="1" y="36"/>
                </a:cubicBezTo>
                <a:cubicBezTo>
                  <a:pt x="15" y="30"/>
                  <a:pt x="22" y="37"/>
                  <a:pt x="24" y="41"/>
                </a:cubicBezTo>
                <a:cubicBezTo>
                  <a:pt x="25" y="38"/>
                  <a:pt x="26" y="35"/>
                  <a:pt x="27" y="31"/>
                </a:cubicBezTo>
                <a:cubicBezTo>
                  <a:pt x="27" y="31"/>
                  <a:pt x="9" y="34"/>
                  <a:pt x="7" y="18"/>
                </a:cubicBezTo>
                <a:cubicBezTo>
                  <a:pt x="23" y="12"/>
                  <a:pt x="27" y="28"/>
                  <a:pt x="27" y="28"/>
                </a:cubicBezTo>
                <a:cubicBezTo>
                  <a:pt x="27" y="26"/>
                  <a:pt x="28" y="21"/>
                  <a:pt x="28" y="21"/>
                </a:cubicBezTo>
                <a:cubicBezTo>
                  <a:pt x="28" y="21"/>
                  <a:pt x="14" y="12"/>
                  <a:pt x="23" y="0"/>
                </a:cubicBezTo>
                <a:cubicBezTo>
                  <a:pt x="39" y="5"/>
                  <a:pt x="31" y="21"/>
                  <a:pt x="31" y="21"/>
                </a:cubicBezTo>
                <a:cubicBezTo>
                  <a:pt x="31" y="21"/>
                  <a:pt x="31" y="24"/>
                  <a:pt x="31" y="25"/>
                </a:cubicBezTo>
                <a:cubicBezTo>
                  <a:pt x="31" y="25"/>
                  <a:pt x="37" y="14"/>
                  <a:pt x="48" y="18"/>
                </a:cubicBezTo>
                <a:cubicBezTo>
                  <a:pt x="48" y="35"/>
                  <a:pt x="30" y="32"/>
                  <a:pt x="30" y="32"/>
                </a:cubicBezTo>
                <a:cubicBezTo>
                  <a:pt x="29" y="35"/>
                  <a:pt x="29" y="39"/>
                  <a:pt x="27" y="42"/>
                </a:cubicBezTo>
                <a:cubicBezTo>
                  <a:pt x="27" y="42"/>
                  <a:pt x="38" y="30"/>
                  <a:pt x="50" y="39"/>
                </a:cubicBezTo>
                <a:cubicBezTo>
                  <a:pt x="43" y="57"/>
                  <a:pt x="25" y="46"/>
                  <a:pt x="25" y="46"/>
                </a:cubicBezTo>
                <a:close/>
              </a:path>
            </a:pathLst>
          </a:custGeom>
          <a:solidFill>
            <a:schemeClr val="bg1"/>
          </a:solidFill>
          <a:ln>
            <a:noFill/>
          </a:ln>
        </p:spPr>
        <p:txBody>
          <a:bodyPr/>
          <a:lstStyle/>
          <a:p>
            <a:endParaRPr lang="zh-CN" altLang="en-US">
              <a:latin typeface="Kozuka Gothic Pro L" panose="020B0200000000000000" pitchFamily="34" charset="-128"/>
              <a:ea typeface="Kozuka Gothic Pro L" panose="020B0200000000000000" pitchFamily="34" charset="-128"/>
            </a:endParaRPr>
          </a:p>
        </p:txBody>
      </p:sp>
      <p:sp>
        <p:nvSpPr>
          <p:cNvPr id="27" name="矩形 2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1223160" y="2054427"/>
            <a:ext cx="5498276" cy="1346791"/>
          </a:xfrm>
          <a:prstGeom prst="rect">
            <a:avLst/>
          </a:pr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5"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7519181" y="1433988"/>
            <a:ext cx="1540226" cy="707886"/>
          </a:xfrm>
          <a:prstGeom prst="rect">
            <a:avLst/>
          </a:prstGeom>
          <a:noFill/>
        </p:spPr>
        <p:txBody>
          <a:bodyPr wrap="square" rtlCol="0">
            <a:spAutoFit/>
          </a:bodyPr>
          <a:lstStyle/>
          <a:p>
            <a:pPr>
              <a:lnSpc>
                <a:spcPct val="130000"/>
              </a:lnSpc>
              <a:spcAft>
                <a:spcPts val="600"/>
              </a:spcAft>
            </a:pPr>
            <a:r>
              <a:rPr lang="zh-CN" altLang="en-US" sz="3200" b="1" dirty="0">
                <a:solidFill>
                  <a:srgbClr val="E26C07"/>
                </a:solidFill>
                <a:latin typeface="HYDaHeiJ"/>
                <a:ea typeface="HYDaHeiJ"/>
                <a:cs typeface="HYDaHeiJ"/>
              </a:rPr>
              <a:t>目</a:t>
            </a:r>
            <a:r>
              <a:rPr lang="en-US" altLang="zh-CN" sz="3200" b="1" dirty="0">
                <a:solidFill>
                  <a:srgbClr val="E26C07"/>
                </a:solidFill>
                <a:latin typeface="HYDaHeiJ"/>
                <a:ea typeface="HYDaHeiJ"/>
                <a:cs typeface="HYDaHeiJ"/>
              </a:rPr>
              <a:t> </a:t>
            </a:r>
            <a:r>
              <a:rPr lang="zh-CN" altLang="en-US" sz="3200" b="1" dirty="0">
                <a:solidFill>
                  <a:srgbClr val="E26C07"/>
                </a:solidFill>
                <a:latin typeface="HYDaHeiJ"/>
                <a:ea typeface="HYDaHeiJ"/>
                <a:cs typeface="HYDaHeiJ"/>
              </a:rPr>
              <a:t>录</a:t>
            </a:r>
            <a:endParaRPr lang="en-US" altLang="zh-CN" sz="3200" b="1" dirty="0">
              <a:solidFill>
                <a:srgbClr val="E26C07"/>
              </a:solidFill>
              <a:latin typeface="HYDaHeiJ"/>
              <a:ea typeface="HYDaHeiJ"/>
              <a:cs typeface="HYDaHeiJ"/>
            </a:endParaRPr>
          </a:p>
        </p:txBody>
      </p:sp>
      <p:cxnSp>
        <p:nvCxnSpPr>
          <p:cNvPr id="39" name="直线连接符 28"/>
          <p:cNvCxnSpPr/>
          <p:nvPr/>
        </p:nvCxnSpPr>
        <p:spPr>
          <a:xfrm>
            <a:off x="7519181" y="2150362"/>
            <a:ext cx="317825" cy="0"/>
          </a:xfrm>
          <a:prstGeom prst="line">
            <a:avLst/>
          </a:prstGeom>
          <a:ln w="28575" cmpd="sng">
            <a:solidFill>
              <a:srgbClr val="2038AD"/>
            </a:solidFill>
          </a:ln>
        </p:spPr>
        <p:style>
          <a:lnRef idx="2">
            <a:schemeClr val="accent1"/>
          </a:lnRef>
          <a:fillRef idx="0">
            <a:schemeClr val="accent1"/>
          </a:fillRef>
          <a:effectRef idx="1">
            <a:schemeClr val="accent1"/>
          </a:effectRef>
          <a:fontRef idx="minor">
            <a:schemeClr val="tx1"/>
          </a:fontRef>
        </p:style>
      </p:cxnSp>
      <p:sp>
        <p:nvSpPr>
          <p:cNvPr id="40" name="矩形 39"/>
          <p:cNvSpPr/>
          <p:nvPr/>
        </p:nvSpPr>
        <p:spPr>
          <a:xfrm>
            <a:off x="8560854" y="2078009"/>
            <a:ext cx="798859" cy="361637"/>
          </a:xfrm>
          <a:prstGeom prst="rect">
            <a:avLst/>
          </a:prstGeom>
        </p:spPr>
        <p:txBody>
          <a:bodyPr wrap="none">
            <a:spAutoFit/>
          </a:bodyPr>
          <a:lstStyle/>
          <a:p>
            <a:pPr>
              <a:lnSpc>
                <a:spcPct val="130000"/>
              </a:lnSpc>
              <a:spcAft>
                <a:spcPts val="1200"/>
              </a:spcAft>
            </a:pPr>
            <a:r>
              <a:rPr lang="en-US" altLang="zh-CN" sz="1400" dirty="0">
                <a:solidFill>
                  <a:srgbClr val="7F7F7F"/>
                </a:solidFill>
                <a:latin typeface="Kozuka Gothic Pro L" panose="020B0200000000000000" pitchFamily="34" charset="-128"/>
                <a:ea typeface="Kozuka Gothic Pro L" panose="020B0200000000000000" pitchFamily="34" charset="-128"/>
              </a:rPr>
              <a:t>Catalog</a:t>
            </a:r>
          </a:p>
        </p:txBody>
      </p:sp>
      <p:sp>
        <p:nvSpPr>
          <p:cNvPr id="26" name="文本框 4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7947770" y="5081333"/>
            <a:ext cx="1893034" cy="251159"/>
          </a:xfrm>
          <a:prstGeom prst="rect">
            <a:avLst/>
          </a:prstGeom>
          <a:noFill/>
        </p:spPr>
        <p:txBody>
          <a:bodyPr wrap="square" rtlCol="0">
            <a:spAutoFit/>
          </a:bodyPr>
          <a:lstStyle/>
          <a:p>
            <a:pPr>
              <a:lnSpc>
                <a:spcPct val="50000"/>
              </a:lnSpc>
              <a:spcAft>
                <a:spcPts val="1200"/>
              </a:spcAft>
            </a:pPr>
            <a:r>
              <a:rPr lang="zh-CN" altLang="en-US" dirty="0">
                <a:solidFill>
                  <a:srgbClr val="142E6E"/>
                </a:solidFill>
                <a:latin typeface="微软雅黑" panose="020B0503020204020204" charset="-122"/>
                <a:ea typeface="微软雅黑" panose="020B0503020204020204" charset="-122"/>
                <a:cs typeface="微软雅黑" panose="020B0503020204020204" charset="-122"/>
              </a:rPr>
              <a:t>平台功能</a:t>
            </a:r>
            <a:r>
              <a:rPr lang="en-US" altLang="zh-CN" dirty="0">
                <a:solidFill>
                  <a:srgbClr val="142E6E"/>
                </a:solidFill>
                <a:latin typeface="微软雅黑" panose="020B0503020204020204" charset="-122"/>
                <a:ea typeface="微软雅黑" panose="020B0503020204020204" charset="-122"/>
                <a:cs typeface="微软雅黑" panose="020B0503020204020204" charset="-122"/>
              </a:rPr>
              <a:t>&amp;</a:t>
            </a:r>
            <a:r>
              <a:rPr lang="zh-CN" altLang="en-US" dirty="0">
                <a:solidFill>
                  <a:srgbClr val="142E6E"/>
                </a:solidFill>
                <a:latin typeface="微软雅黑" panose="020B0503020204020204" charset="-122"/>
                <a:ea typeface="微软雅黑" panose="020B0503020204020204" charset="-122"/>
                <a:cs typeface="微软雅黑" panose="020B0503020204020204" charset="-122"/>
              </a:rPr>
              <a:t>服务</a:t>
            </a:r>
            <a:endParaRPr lang="en-US" altLang="zh-CN" dirty="0">
              <a:solidFill>
                <a:srgbClr val="142E6E"/>
              </a:solidFill>
              <a:latin typeface="微软雅黑" panose="020B0503020204020204" charset="-122"/>
              <a:ea typeface="微软雅黑" panose="020B0503020204020204" charset="-122"/>
              <a:cs typeface="微软雅黑" panose="020B0503020204020204" charset="-122"/>
            </a:endParaRPr>
          </a:p>
        </p:txBody>
      </p:sp>
      <p:sp>
        <p:nvSpPr>
          <p:cNvPr id="30" name="文本框 4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7947770" y="5846160"/>
            <a:ext cx="2094976" cy="251159"/>
          </a:xfrm>
          <a:prstGeom prst="rect">
            <a:avLst/>
          </a:prstGeom>
          <a:noFill/>
        </p:spPr>
        <p:txBody>
          <a:bodyPr wrap="square" rtlCol="0">
            <a:spAutoFit/>
          </a:bodyPr>
          <a:lstStyle/>
          <a:p>
            <a:pPr>
              <a:lnSpc>
                <a:spcPct val="50000"/>
              </a:lnSpc>
              <a:spcAft>
                <a:spcPts val="1200"/>
              </a:spcAft>
            </a:pPr>
            <a:r>
              <a:rPr lang="zh-CN" altLang="en-US" dirty="0">
                <a:solidFill>
                  <a:srgbClr val="142E6E"/>
                </a:solidFill>
                <a:latin typeface="微软雅黑" panose="020B0503020204020204" charset="-122"/>
                <a:ea typeface="微软雅黑" panose="020B0503020204020204" charset="-122"/>
                <a:cs typeface="微软雅黑" panose="020B0503020204020204" charset="-122"/>
              </a:rPr>
              <a:t>平台部署实施</a:t>
            </a:r>
            <a:endParaRPr lang="en-US" altLang="zh-CN" dirty="0">
              <a:solidFill>
                <a:srgbClr val="142E6E"/>
              </a:solidFill>
              <a:latin typeface="微软雅黑" panose="020B0503020204020204" charset="-122"/>
              <a:ea typeface="微软雅黑" panose="020B0503020204020204" charset="-122"/>
              <a:cs typeface="微软雅黑" panose="020B0503020204020204" charset="-122"/>
            </a:endParaRPr>
          </a:p>
        </p:txBody>
      </p:sp>
      <p:sp>
        <p:nvSpPr>
          <p:cNvPr id="35" name="平行四边形 8"/>
          <p:cNvSpPr/>
          <p:nvPr/>
        </p:nvSpPr>
        <p:spPr>
          <a:xfrm>
            <a:off x="7340221" y="4937391"/>
            <a:ext cx="615204" cy="513107"/>
          </a:xfrm>
          <a:custGeom>
            <a:avLst/>
            <a:gdLst>
              <a:gd name="connsiteX0" fmla="*/ 0 w 654260"/>
              <a:gd name="connsiteY0" fmla="*/ 513107 h 513107"/>
              <a:gd name="connsiteX1" fmla="*/ 128277 w 654260"/>
              <a:gd name="connsiteY1" fmla="*/ 0 h 513107"/>
              <a:gd name="connsiteX2" fmla="*/ 654260 w 654260"/>
              <a:gd name="connsiteY2" fmla="*/ 0 h 513107"/>
              <a:gd name="connsiteX3" fmla="*/ 525983 w 654260"/>
              <a:gd name="connsiteY3" fmla="*/ 513107 h 513107"/>
              <a:gd name="connsiteX4" fmla="*/ 0 w 654260"/>
              <a:gd name="connsiteY4" fmla="*/ 513107 h 513107"/>
              <a:gd name="connsiteX0-1" fmla="*/ 3839 w 658099"/>
              <a:gd name="connsiteY0-2" fmla="*/ 513107 h 513107"/>
              <a:gd name="connsiteX1-3" fmla="*/ 0 w 658099"/>
              <a:gd name="connsiteY1-4" fmla="*/ 0 h 513107"/>
              <a:gd name="connsiteX2-5" fmla="*/ 658099 w 658099"/>
              <a:gd name="connsiteY2-6" fmla="*/ 0 h 513107"/>
              <a:gd name="connsiteX3-7" fmla="*/ 529822 w 658099"/>
              <a:gd name="connsiteY3-8" fmla="*/ 513107 h 513107"/>
              <a:gd name="connsiteX4-9" fmla="*/ 3839 w 658099"/>
              <a:gd name="connsiteY4-10" fmla="*/ 513107 h 5131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8099" h="513107">
                <a:moveTo>
                  <a:pt x="3839" y="513107"/>
                </a:moveTo>
                <a:cubicBezTo>
                  <a:pt x="2559" y="342071"/>
                  <a:pt x="1280" y="171036"/>
                  <a:pt x="0" y="0"/>
                </a:cubicBezTo>
                <a:lnTo>
                  <a:pt x="658099" y="0"/>
                </a:lnTo>
                <a:lnTo>
                  <a:pt x="529822" y="513107"/>
                </a:lnTo>
                <a:lnTo>
                  <a:pt x="3839" y="513107"/>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6" name="Freeform 10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EditPoints="1"/>
          </p:cNvSpPr>
          <p:nvPr/>
        </p:nvSpPr>
        <p:spPr bwMode="auto">
          <a:xfrm>
            <a:off x="7486685" y="5046301"/>
            <a:ext cx="276190" cy="273339"/>
          </a:xfrm>
          <a:custGeom>
            <a:avLst/>
            <a:gdLst>
              <a:gd name="T0" fmla="*/ 2147483646 w 68"/>
              <a:gd name="T1" fmla="*/ 2147483646 h 63"/>
              <a:gd name="T2" fmla="*/ 2147483646 w 68"/>
              <a:gd name="T3" fmla="*/ 2147483646 h 63"/>
              <a:gd name="T4" fmla="*/ 2147483646 w 68"/>
              <a:gd name="T5" fmla="*/ 2147483646 h 63"/>
              <a:gd name="T6" fmla="*/ 2147483646 w 68"/>
              <a:gd name="T7" fmla="*/ 2147483646 h 63"/>
              <a:gd name="T8" fmla="*/ 2147483646 w 68"/>
              <a:gd name="T9" fmla="*/ 2147483646 h 63"/>
              <a:gd name="T10" fmla="*/ 2147483646 w 68"/>
              <a:gd name="T11" fmla="*/ 2147483646 h 63"/>
              <a:gd name="T12" fmla="*/ 2147483646 w 68"/>
              <a:gd name="T13" fmla="*/ 2147483646 h 63"/>
              <a:gd name="T14" fmla="*/ 2147483646 w 68"/>
              <a:gd name="T15" fmla="*/ 2147483646 h 63"/>
              <a:gd name="T16" fmla="*/ 0 w 68"/>
              <a:gd name="T17" fmla="*/ 2147483646 h 63"/>
              <a:gd name="T18" fmla="*/ 2147483646 w 68"/>
              <a:gd name="T19" fmla="*/ 2147483646 h 63"/>
              <a:gd name="T20" fmla="*/ 2147483646 w 68"/>
              <a:gd name="T21" fmla="*/ 2147483646 h 63"/>
              <a:gd name="T22" fmla="*/ 2147483646 w 68"/>
              <a:gd name="T23" fmla="*/ 2147483646 h 63"/>
              <a:gd name="T24" fmla="*/ 2147483646 w 68"/>
              <a:gd name="T25" fmla="*/ 2147483646 h 63"/>
              <a:gd name="T26" fmla="*/ 2147483646 w 68"/>
              <a:gd name="T27" fmla="*/ 2147483646 h 63"/>
              <a:gd name="T28" fmla="*/ 2147483646 w 68"/>
              <a:gd name="T29" fmla="*/ 2147483646 h 63"/>
              <a:gd name="T30" fmla="*/ 2147483646 w 68"/>
              <a:gd name="T31" fmla="*/ 2147483646 h 63"/>
              <a:gd name="T32" fmla="*/ 2147483646 w 68"/>
              <a:gd name="T33" fmla="*/ 2147483646 h 63"/>
              <a:gd name="T34" fmla="*/ 2147483646 w 68"/>
              <a:gd name="T35" fmla="*/ 2147483646 h 63"/>
              <a:gd name="T36" fmla="*/ 2147483646 w 68"/>
              <a:gd name="T37" fmla="*/ 2147483646 h 63"/>
              <a:gd name="T38" fmla="*/ 2147483646 w 68"/>
              <a:gd name="T39" fmla="*/ 2147483646 h 63"/>
              <a:gd name="T40" fmla="*/ 2147483646 w 68"/>
              <a:gd name="T41" fmla="*/ 2147483646 h 63"/>
              <a:gd name="T42" fmla="*/ 2147483646 w 68"/>
              <a:gd name="T43" fmla="*/ 2147483646 h 63"/>
              <a:gd name="T44" fmla="*/ 2147483646 w 68"/>
              <a:gd name="T45" fmla="*/ 2147483646 h 63"/>
              <a:gd name="T46" fmla="*/ 2147483646 w 68"/>
              <a:gd name="T47" fmla="*/ 2147483646 h 63"/>
              <a:gd name="T48" fmla="*/ 2147483646 w 68"/>
              <a:gd name="T49" fmla="*/ 2147483646 h 63"/>
              <a:gd name="T50" fmla="*/ 2147483646 w 68"/>
              <a:gd name="T51" fmla="*/ 2147483646 h 63"/>
              <a:gd name="T52" fmla="*/ 2147483646 w 68"/>
              <a:gd name="T53" fmla="*/ 2147483646 h 63"/>
              <a:gd name="T54" fmla="*/ 2147483646 w 68"/>
              <a:gd name="T55" fmla="*/ 0 h 63"/>
              <a:gd name="T56" fmla="*/ 2147483646 w 68"/>
              <a:gd name="T57" fmla="*/ 2147483646 h 63"/>
              <a:gd name="T58" fmla="*/ 2147483646 w 68"/>
              <a:gd name="T59" fmla="*/ 2147483646 h 63"/>
              <a:gd name="T60" fmla="*/ 2147483646 w 68"/>
              <a:gd name="T61" fmla="*/ 2147483646 h 63"/>
              <a:gd name="T62" fmla="*/ 2147483646 w 68"/>
              <a:gd name="T63" fmla="*/ 2147483646 h 63"/>
              <a:gd name="T64" fmla="*/ 2147483646 w 68"/>
              <a:gd name="T65" fmla="*/ 2147483646 h 63"/>
              <a:gd name="T66" fmla="*/ 2147483646 w 68"/>
              <a:gd name="T67" fmla="*/ 2147483646 h 63"/>
              <a:gd name="T68" fmla="*/ 2147483646 w 68"/>
              <a:gd name="T69" fmla="*/ 2147483646 h 63"/>
              <a:gd name="T70" fmla="*/ 2147483646 w 68"/>
              <a:gd name="T71" fmla="*/ 2147483646 h 63"/>
              <a:gd name="T72" fmla="*/ 2147483646 w 68"/>
              <a:gd name="T73" fmla="*/ 2147483646 h 63"/>
              <a:gd name="T74" fmla="*/ 2147483646 w 68"/>
              <a:gd name="T75" fmla="*/ 2147483646 h 63"/>
              <a:gd name="T76" fmla="*/ 2147483646 w 68"/>
              <a:gd name="T77" fmla="*/ 2147483646 h 63"/>
              <a:gd name="T78" fmla="*/ 2147483646 w 68"/>
              <a:gd name="T79" fmla="*/ 2147483646 h 63"/>
              <a:gd name="T80" fmla="*/ 2147483646 w 68"/>
              <a:gd name="T81" fmla="*/ 2147483646 h 63"/>
              <a:gd name="T82" fmla="*/ 2147483646 w 68"/>
              <a:gd name="T83" fmla="*/ 2147483646 h 63"/>
              <a:gd name="T84" fmla="*/ 2147483646 w 68"/>
              <a:gd name="T85" fmla="*/ 2147483646 h 63"/>
              <a:gd name="T86" fmla="*/ 2147483646 w 68"/>
              <a:gd name="T87" fmla="*/ 2147483646 h 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a:noFill/>
          </a:ln>
        </p:spPr>
        <p:txBody>
          <a:bodyPr/>
          <a:lstStyle/>
          <a:p>
            <a:endParaRPr lang="zh-CN" altLang="en-US">
              <a:latin typeface="Kozuka Gothic Pro L" panose="020B0200000000000000" pitchFamily="34" charset="-128"/>
              <a:ea typeface="Kozuka Gothic Pro L" panose="020B0200000000000000" pitchFamily="34" charset="-128"/>
            </a:endParaRPr>
          </a:p>
        </p:txBody>
      </p:sp>
      <p:sp>
        <p:nvSpPr>
          <p:cNvPr id="41" name="平行四边形 8"/>
          <p:cNvSpPr/>
          <p:nvPr/>
        </p:nvSpPr>
        <p:spPr>
          <a:xfrm>
            <a:off x="7340221" y="5687668"/>
            <a:ext cx="615204" cy="513107"/>
          </a:xfrm>
          <a:custGeom>
            <a:avLst/>
            <a:gdLst>
              <a:gd name="connsiteX0" fmla="*/ 0 w 654260"/>
              <a:gd name="connsiteY0" fmla="*/ 513107 h 513107"/>
              <a:gd name="connsiteX1" fmla="*/ 128277 w 654260"/>
              <a:gd name="connsiteY1" fmla="*/ 0 h 513107"/>
              <a:gd name="connsiteX2" fmla="*/ 654260 w 654260"/>
              <a:gd name="connsiteY2" fmla="*/ 0 h 513107"/>
              <a:gd name="connsiteX3" fmla="*/ 525983 w 654260"/>
              <a:gd name="connsiteY3" fmla="*/ 513107 h 513107"/>
              <a:gd name="connsiteX4" fmla="*/ 0 w 654260"/>
              <a:gd name="connsiteY4" fmla="*/ 513107 h 513107"/>
              <a:gd name="connsiteX0-1" fmla="*/ 3839 w 658099"/>
              <a:gd name="connsiteY0-2" fmla="*/ 513107 h 513107"/>
              <a:gd name="connsiteX1-3" fmla="*/ 0 w 658099"/>
              <a:gd name="connsiteY1-4" fmla="*/ 0 h 513107"/>
              <a:gd name="connsiteX2-5" fmla="*/ 658099 w 658099"/>
              <a:gd name="connsiteY2-6" fmla="*/ 0 h 513107"/>
              <a:gd name="connsiteX3-7" fmla="*/ 529822 w 658099"/>
              <a:gd name="connsiteY3-8" fmla="*/ 513107 h 513107"/>
              <a:gd name="connsiteX4-9" fmla="*/ 3839 w 658099"/>
              <a:gd name="connsiteY4-10" fmla="*/ 513107 h 5131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8099" h="513107">
                <a:moveTo>
                  <a:pt x="3839" y="513107"/>
                </a:moveTo>
                <a:cubicBezTo>
                  <a:pt x="2559" y="342071"/>
                  <a:pt x="1280" y="171036"/>
                  <a:pt x="0" y="0"/>
                </a:cubicBezTo>
                <a:lnTo>
                  <a:pt x="658099" y="0"/>
                </a:lnTo>
                <a:lnTo>
                  <a:pt x="529822" y="513107"/>
                </a:lnTo>
                <a:lnTo>
                  <a:pt x="3839" y="513107"/>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2" name="Freeform 12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bwMode="auto">
          <a:xfrm>
            <a:off x="7496210" y="5791123"/>
            <a:ext cx="214838" cy="295784"/>
          </a:xfrm>
          <a:custGeom>
            <a:avLst/>
            <a:gdLst>
              <a:gd name="T0" fmla="*/ 2147483646 w 50"/>
              <a:gd name="T1" fmla="*/ 2147483646 h 64"/>
              <a:gd name="T2" fmla="*/ 2147483646 w 50"/>
              <a:gd name="T3" fmla="*/ 2147483646 h 64"/>
              <a:gd name="T4" fmla="*/ 0 w 50"/>
              <a:gd name="T5" fmla="*/ 2147483646 h 64"/>
              <a:gd name="T6" fmla="*/ 2147483646 w 50"/>
              <a:gd name="T7" fmla="*/ 2147483646 h 64"/>
              <a:gd name="T8" fmla="*/ 2147483646 w 50"/>
              <a:gd name="T9" fmla="*/ 2147483646 h 64"/>
              <a:gd name="T10" fmla="*/ 2147483646 w 50"/>
              <a:gd name="T11" fmla="*/ 2147483646 h 64"/>
              <a:gd name="T12" fmla="*/ 2147483646 w 50"/>
              <a:gd name="T13" fmla="*/ 2147483646 h 64"/>
              <a:gd name="T14" fmla="*/ 2147483646 w 50"/>
              <a:gd name="T15" fmla="*/ 2147483646 h 64"/>
              <a:gd name="T16" fmla="*/ 2147483646 w 50"/>
              <a:gd name="T17" fmla="*/ 2147483646 h 64"/>
              <a:gd name="T18" fmla="*/ 2147483646 w 50"/>
              <a:gd name="T19" fmla="*/ 2147483646 h 64"/>
              <a:gd name="T20" fmla="*/ 2147483646 w 50"/>
              <a:gd name="T21" fmla="*/ 2147483646 h 64"/>
              <a:gd name="T22" fmla="*/ 2147483646 w 50"/>
              <a:gd name="T23" fmla="*/ 0 h 64"/>
              <a:gd name="T24" fmla="*/ 2147483646 w 50"/>
              <a:gd name="T25" fmla="*/ 2147483646 h 64"/>
              <a:gd name="T26" fmla="*/ 2147483646 w 50"/>
              <a:gd name="T27" fmla="*/ 2147483646 h 64"/>
              <a:gd name="T28" fmla="*/ 2147483646 w 50"/>
              <a:gd name="T29" fmla="*/ 2147483646 h 64"/>
              <a:gd name="T30" fmla="*/ 2147483646 w 50"/>
              <a:gd name="T31" fmla="*/ 2147483646 h 64"/>
              <a:gd name="T32" fmla="*/ 2147483646 w 50"/>
              <a:gd name="T33" fmla="*/ 2147483646 h 64"/>
              <a:gd name="T34" fmla="*/ 2147483646 w 50"/>
              <a:gd name="T35" fmla="*/ 2147483646 h 64"/>
              <a:gd name="T36" fmla="*/ 2147483646 w 50"/>
              <a:gd name="T37" fmla="*/ 2147483646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 h="64">
                <a:moveTo>
                  <a:pt x="25" y="46"/>
                </a:moveTo>
                <a:cubicBezTo>
                  <a:pt x="20" y="57"/>
                  <a:pt x="11" y="64"/>
                  <a:pt x="1" y="64"/>
                </a:cubicBezTo>
                <a:cubicBezTo>
                  <a:pt x="0" y="64"/>
                  <a:pt x="0" y="63"/>
                  <a:pt x="0" y="62"/>
                </a:cubicBezTo>
                <a:cubicBezTo>
                  <a:pt x="0" y="61"/>
                  <a:pt x="0" y="61"/>
                  <a:pt x="1" y="61"/>
                </a:cubicBezTo>
                <a:cubicBezTo>
                  <a:pt x="10" y="61"/>
                  <a:pt x="17" y="55"/>
                  <a:pt x="22" y="46"/>
                </a:cubicBezTo>
                <a:cubicBezTo>
                  <a:pt x="17" y="48"/>
                  <a:pt x="6" y="50"/>
                  <a:pt x="1" y="36"/>
                </a:cubicBezTo>
                <a:cubicBezTo>
                  <a:pt x="15" y="30"/>
                  <a:pt x="22" y="37"/>
                  <a:pt x="24" y="41"/>
                </a:cubicBezTo>
                <a:cubicBezTo>
                  <a:pt x="25" y="38"/>
                  <a:pt x="26" y="35"/>
                  <a:pt x="27" y="31"/>
                </a:cubicBezTo>
                <a:cubicBezTo>
                  <a:pt x="27" y="31"/>
                  <a:pt x="9" y="34"/>
                  <a:pt x="7" y="18"/>
                </a:cubicBezTo>
                <a:cubicBezTo>
                  <a:pt x="23" y="12"/>
                  <a:pt x="27" y="28"/>
                  <a:pt x="27" y="28"/>
                </a:cubicBezTo>
                <a:cubicBezTo>
                  <a:pt x="27" y="26"/>
                  <a:pt x="28" y="21"/>
                  <a:pt x="28" y="21"/>
                </a:cubicBezTo>
                <a:cubicBezTo>
                  <a:pt x="28" y="21"/>
                  <a:pt x="14" y="12"/>
                  <a:pt x="23" y="0"/>
                </a:cubicBezTo>
                <a:cubicBezTo>
                  <a:pt x="39" y="5"/>
                  <a:pt x="31" y="21"/>
                  <a:pt x="31" y="21"/>
                </a:cubicBezTo>
                <a:cubicBezTo>
                  <a:pt x="31" y="21"/>
                  <a:pt x="31" y="24"/>
                  <a:pt x="31" y="25"/>
                </a:cubicBezTo>
                <a:cubicBezTo>
                  <a:pt x="31" y="25"/>
                  <a:pt x="37" y="14"/>
                  <a:pt x="48" y="18"/>
                </a:cubicBezTo>
                <a:cubicBezTo>
                  <a:pt x="48" y="35"/>
                  <a:pt x="30" y="32"/>
                  <a:pt x="30" y="32"/>
                </a:cubicBezTo>
                <a:cubicBezTo>
                  <a:pt x="29" y="35"/>
                  <a:pt x="29" y="39"/>
                  <a:pt x="27" y="42"/>
                </a:cubicBezTo>
                <a:cubicBezTo>
                  <a:pt x="27" y="42"/>
                  <a:pt x="38" y="30"/>
                  <a:pt x="50" y="39"/>
                </a:cubicBezTo>
                <a:cubicBezTo>
                  <a:pt x="43" y="57"/>
                  <a:pt x="25" y="46"/>
                  <a:pt x="25" y="46"/>
                </a:cubicBezTo>
                <a:close/>
              </a:path>
            </a:pathLst>
          </a:custGeom>
          <a:solidFill>
            <a:schemeClr val="bg1"/>
          </a:solidFill>
          <a:ln>
            <a:noFill/>
          </a:ln>
        </p:spPr>
        <p:txBody>
          <a:bodyPr/>
          <a:lstStyle/>
          <a:p>
            <a:endParaRPr lang="zh-CN" altLang="en-US">
              <a:latin typeface="Kozuka Gothic Pro L" panose="020B0200000000000000" pitchFamily="34" charset="-128"/>
              <a:ea typeface="Kozuka Gothic Pro L" panose="020B0200000000000000"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2899231" cy="483903"/>
          </a:xfrm>
          <a:prstGeom prst="rect">
            <a:avLst/>
          </a:prstGeom>
          <a:ln>
            <a:noFill/>
          </a:ln>
        </p:spPr>
        <p:txBody>
          <a:bodyPr vert="horz" lIns="91440" tIns="45720" rIns="91440" bIns="45720" rtlCol="0" anchor="b">
            <a:normAutofit fontScale="85000" lnSpcReduction="10000"/>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3300" dirty="0">
                <a:solidFill>
                  <a:schemeClr val="bg1"/>
                </a:solidFill>
                <a:latin typeface="微软雅黑" panose="020B0503020204020204" charset="-122"/>
                <a:ea typeface="微软雅黑" panose="020B0503020204020204" charset="-122"/>
                <a:sym typeface="微软雅黑" pitchFamily="34" charset="-122"/>
              </a:rPr>
              <a:t>数据分析可视化</a:t>
            </a:r>
            <a:endParaRPr lang="zh-CN" altLang="en-US" sz="3300" dirty="0">
              <a:solidFill>
                <a:schemeClr val="bg1"/>
              </a:solidFill>
              <a:latin typeface="微软雅黑" panose="020B0503020204020204" charset="-122"/>
              <a:ea typeface="微软雅黑" panose="020B0503020204020204" charset="-122"/>
            </a:endParaRPr>
          </a:p>
        </p:txBody>
      </p:sp>
      <p:pic>
        <p:nvPicPr>
          <p:cNvPr id="15" name="Picture 2" descr="D:\Work\16.非现场执法平台\方案&amp;设计\截图-20170703\查询统计\车牌统计.png"/>
          <p:cNvPicPr>
            <a:picLocks noChangeAspect="1" noChangeArrowheads="1"/>
          </p:cNvPicPr>
          <p:nvPr/>
        </p:nvPicPr>
        <p:blipFill>
          <a:blip r:embed="rId4" cstate="print"/>
          <a:srcRect t="38207" r="50669"/>
          <a:stretch>
            <a:fillRect/>
          </a:stretch>
        </p:blipFill>
        <p:spPr bwMode="auto">
          <a:xfrm>
            <a:off x="1034827" y="1985576"/>
            <a:ext cx="3988676" cy="2358286"/>
          </a:xfrm>
          <a:prstGeom prst="rect">
            <a:avLst/>
          </a:prstGeom>
          <a:noFill/>
        </p:spPr>
      </p:pic>
      <p:pic>
        <p:nvPicPr>
          <p:cNvPr id="17" name="Picture 1" descr="C:\Users\admin\Desktop\UI\20170414基本定稿UI\GIS\1.png"/>
          <p:cNvPicPr>
            <a:picLocks noChangeAspect="1" noChangeArrowheads="1"/>
          </p:cNvPicPr>
          <p:nvPr/>
        </p:nvPicPr>
        <p:blipFill>
          <a:blip r:embed="rId5" cstate="print"/>
          <a:srcRect l="6300" t="18645" r="34898" b="24144"/>
          <a:stretch>
            <a:fillRect/>
          </a:stretch>
        </p:blipFill>
        <p:spPr bwMode="auto">
          <a:xfrm>
            <a:off x="5810240" y="2175842"/>
            <a:ext cx="6124585" cy="4429402"/>
          </a:xfrm>
          <a:prstGeom prst="rect">
            <a:avLst/>
          </a:prstGeom>
          <a:noFill/>
        </p:spPr>
      </p:pic>
      <p:pic>
        <p:nvPicPr>
          <p:cNvPr id="16" name="Picture 3" descr="D:\Work\16.非现场执法平台\方案&amp;设计\截图-20170703\查询统计\区域超限统计-杭州市.png"/>
          <p:cNvPicPr>
            <a:picLocks noChangeAspect="1" noChangeArrowheads="1"/>
          </p:cNvPicPr>
          <p:nvPr/>
        </p:nvPicPr>
        <p:blipFill>
          <a:blip r:embed="rId6" cstate="print"/>
          <a:srcRect l="5805" t="27934" r="13545"/>
          <a:stretch>
            <a:fillRect/>
          </a:stretch>
        </p:blipFill>
        <p:spPr bwMode="auto">
          <a:xfrm>
            <a:off x="241111" y="3887056"/>
            <a:ext cx="6132786" cy="2711800"/>
          </a:xfrm>
          <a:prstGeom prst="rect">
            <a:avLst/>
          </a:prstGeom>
          <a:noFill/>
        </p:spPr>
      </p:pic>
    </p:spTree>
    <p:extLst>
      <p:ext uri="{BB962C8B-B14F-4D97-AF65-F5344CB8AC3E}">
        <p14:creationId xmlns:p14="http://schemas.microsoft.com/office/powerpoint/2010/main" val="1190339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2899231" cy="483903"/>
          </a:xfrm>
          <a:prstGeom prst="rect">
            <a:avLst/>
          </a:prstGeom>
          <a:ln>
            <a:noFill/>
          </a:ln>
        </p:spPr>
        <p:txBody>
          <a:bodyPr vert="horz" lIns="91440" tIns="45720" rIns="91440" bIns="45720" rtlCol="0" anchor="b">
            <a:norm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2800" dirty="0">
                <a:solidFill>
                  <a:schemeClr val="bg1"/>
                </a:solidFill>
                <a:latin typeface="微软雅黑" panose="020B0503020204020204" charset="-122"/>
                <a:ea typeface="微软雅黑" panose="020B0503020204020204" charset="-122"/>
                <a:sym typeface="微软雅黑" pitchFamily="34" charset="-122"/>
              </a:rPr>
              <a:t>站点服务</a:t>
            </a: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3887" y="2275763"/>
            <a:ext cx="6031888" cy="3668039"/>
          </a:xfrm>
          <a:prstGeom prst="rect">
            <a:avLst/>
          </a:prstGeom>
        </p:spPr>
      </p:pic>
      <p:pic>
        <p:nvPicPr>
          <p:cNvPr id="19" name="Picture 2" descr="D:\Work\16.非现场执法平台\方案&amp;设计\截图-20170703\实时站点.jpg"/>
          <p:cNvPicPr>
            <a:picLocks noChangeAspect="1" noChangeArrowheads="1"/>
          </p:cNvPicPr>
          <p:nvPr/>
        </p:nvPicPr>
        <p:blipFill>
          <a:blip r:embed="rId5" cstate="print"/>
          <a:srcRect/>
          <a:stretch>
            <a:fillRect/>
          </a:stretch>
        </p:blipFill>
        <p:spPr bwMode="auto">
          <a:xfrm>
            <a:off x="276225" y="2358140"/>
            <a:ext cx="6274930" cy="3527926"/>
          </a:xfrm>
          <a:prstGeom prst="rect">
            <a:avLst/>
          </a:prstGeom>
          <a:noFill/>
        </p:spPr>
      </p:pic>
      <p:sp>
        <p:nvSpPr>
          <p:cNvPr id="20" name="TextBox 19"/>
          <p:cNvSpPr txBox="1"/>
          <p:nvPr/>
        </p:nvSpPr>
        <p:spPr>
          <a:xfrm>
            <a:off x="1650115" y="6003838"/>
            <a:ext cx="2575044" cy="553998"/>
          </a:xfrm>
          <a:prstGeom prst="rect">
            <a:avLst/>
          </a:prstGeom>
          <a:noFill/>
        </p:spPr>
        <p:txBody>
          <a:bodyPr wrap="square" rtlCol="0">
            <a:spAutoFit/>
          </a:bodyPr>
          <a:lstStyle/>
          <a:p>
            <a:pPr algn="ctr">
              <a:lnSpc>
                <a:spcPct val="150000"/>
              </a:lnSpc>
            </a:pPr>
            <a:r>
              <a:rPr lang="zh-CN" altLang="en-US" sz="2000" b="1" dirty="0">
                <a:latin typeface="+mn-ea"/>
              </a:rPr>
              <a:t>站点实时数据显示</a:t>
            </a:r>
            <a:endParaRPr lang="en-US" altLang="zh-CN" sz="2000" b="1" dirty="0">
              <a:latin typeface="+mn-ea"/>
            </a:endParaRPr>
          </a:p>
        </p:txBody>
      </p:sp>
      <p:sp>
        <p:nvSpPr>
          <p:cNvPr id="21" name="TextBox 20"/>
          <p:cNvSpPr txBox="1"/>
          <p:nvPr/>
        </p:nvSpPr>
        <p:spPr>
          <a:xfrm>
            <a:off x="7782901" y="6066900"/>
            <a:ext cx="2575044" cy="481863"/>
          </a:xfrm>
          <a:prstGeom prst="rect">
            <a:avLst/>
          </a:prstGeom>
          <a:noFill/>
        </p:spPr>
        <p:txBody>
          <a:bodyPr wrap="square" rtlCol="0">
            <a:spAutoFit/>
          </a:bodyPr>
          <a:lstStyle/>
          <a:p>
            <a:pPr algn="ctr">
              <a:lnSpc>
                <a:spcPct val="150000"/>
              </a:lnSpc>
            </a:pPr>
            <a:r>
              <a:rPr lang="zh-CN" altLang="en-US" sz="2000" b="1" dirty="0">
                <a:latin typeface="+mn-ea"/>
              </a:rPr>
              <a:t>设备评价</a:t>
            </a:r>
            <a:endParaRPr lang="en-US" altLang="zh-CN" sz="2000" b="1" dirty="0">
              <a:latin typeface="+mn-ea"/>
            </a:endParaRPr>
          </a:p>
        </p:txBody>
      </p:sp>
    </p:spTree>
    <p:extLst>
      <p:ext uri="{BB962C8B-B14F-4D97-AF65-F5344CB8AC3E}">
        <p14:creationId xmlns:p14="http://schemas.microsoft.com/office/powerpoint/2010/main" val="1190339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2899231" cy="483903"/>
          </a:xfrm>
          <a:prstGeom prst="rect">
            <a:avLst/>
          </a:prstGeom>
          <a:ln>
            <a:noFill/>
          </a:ln>
        </p:spPr>
        <p:txBody>
          <a:bodyPr vert="horz" lIns="91440" tIns="45720" rIns="91440" bIns="45720" rtlCol="0" anchor="b">
            <a:norm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2800" dirty="0">
                <a:solidFill>
                  <a:schemeClr val="bg1"/>
                </a:solidFill>
                <a:latin typeface="微软雅黑" panose="020B0503020204020204" charset="-122"/>
                <a:ea typeface="微软雅黑" panose="020B0503020204020204" charset="-122"/>
                <a:sym typeface="微软雅黑" pitchFamily="34" charset="-122"/>
              </a:rPr>
              <a:t>道路服务</a:t>
            </a:r>
          </a:p>
        </p:txBody>
      </p:sp>
      <p:pic>
        <p:nvPicPr>
          <p:cNvPr id="16" name="Picture 2" descr="D:\Work\16.非现场执法平台\方案&amp;设计\截图-20170703\车辆轨迹.png"/>
          <p:cNvPicPr>
            <a:picLocks noChangeAspect="1" noChangeArrowheads="1"/>
          </p:cNvPicPr>
          <p:nvPr/>
        </p:nvPicPr>
        <p:blipFill>
          <a:blip r:embed="rId4" cstate="print"/>
          <a:srcRect l="57167" t="12005" r="10833" b="18723"/>
          <a:stretch>
            <a:fillRect/>
          </a:stretch>
        </p:blipFill>
        <p:spPr bwMode="auto">
          <a:xfrm>
            <a:off x="261672" y="1836262"/>
            <a:ext cx="5108020" cy="4490567"/>
          </a:xfrm>
          <a:prstGeom prst="rect">
            <a:avLst/>
          </a:prstGeom>
          <a:noFill/>
        </p:spPr>
      </p:pic>
      <p:sp>
        <p:nvSpPr>
          <p:cNvPr id="17" name="TextBox 16"/>
          <p:cNvSpPr txBox="1"/>
          <p:nvPr/>
        </p:nvSpPr>
        <p:spPr>
          <a:xfrm>
            <a:off x="1469692" y="6138115"/>
            <a:ext cx="2575044" cy="553998"/>
          </a:xfrm>
          <a:prstGeom prst="rect">
            <a:avLst/>
          </a:prstGeom>
          <a:noFill/>
        </p:spPr>
        <p:txBody>
          <a:bodyPr wrap="square" rtlCol="0">
            <a:spAutoFit/>
          </a:bodyPr>
          <a:lstStyle/>
          <a:p>
            <a:pPr algn="ctr">
              <a:lnSpc>
                <a:spcPct val="150000"/>
              </a:lnSpc>
            </a:pPr>
            <a:r>
              <a:rPr lang="zh-CN" altLang="en-US" sz="2000" b="1" dirty="0">
                <a:latin typeface="+mn-ea"/>
              </a:rPr>
              <a:t>轨迹分析</a:t>
            </a:r>
            <a:endParaRPr lang="en-US" altLang="zh-CN" sz="2000" b="1" dirty="0">
              <a:latin typeface="+mn-ea"/>
            </a:endParaRPr>
          </a:p>
        </p:txBody>
      </p:sp>
      <p:sp>
        <p:nvSpPr>
          <p:cNvPr id="25" name="TextBox 24"/>
          <p:cNvSpPr txBox="1"/>
          <p:nvPr/>
        </p:nvSpPr>
        <p:spPr>
          <a:xfrm>
            <a:off x="7224110" y="6150937"/>
            <a:ext cx="2575044" cy="481863"/>
          </a:xfrm>
          <a:prstGeom prst="rect">
            <a:avLst/>
          </a:prstGeom>
          <a:noFill/>
        </p:spPr>
        <p:txBody>
          <a:bodyPr wrap="square" rtlCol="0">
            <a:spAutoFit/>
          </a:bodyPr>
          <a:lstStyle/>
          <a:p>
            <a:pPr algn="ctr">
              <a:lnSpc>
                <a:spcPct val="150000"/>
              </a:lnSpc>
            </a:pPr>
            <a:r>
              <a:rPr lang="zh-CN" altLang="en-US" sz="2000" b="1" dirty="0">
                <a:latin typeface="+mn-ea"/>
              </a:rPr>
              <a:t>道路伤害、道路养护</a:t>
            </a:r>
            <a:endParaRPr lang="en-US" altLang="zh-CN" sz="2000" b="1" dirty="0">
              <a:latin typeface="+mn-ea"/>
            </a:endParaRPr>
          </a:p>
        </p:txBody>
      </p:sp>
      <p:pic>
        <p:nvPicPr>
          <p:cNvPr id="26" name="Picture 1" descr="干线密度-贵阳"/>
          <p:cNvPicPr>
            <a:picLocks noChangeAspect="1" noChangeArrowheads="1"/>
          </p:cNvPicPr>
          <p:nvPr/>
        </p:nvPicPr>
        <p:blipFill>
          <a:blip r:embed="rId5" cstate="print"/>
          <a:srcRect/>
          <a:stretch>
            <a:fillRect/>
          </a:stretch>
        </p:blipFill>
        <p:spPr bwMode="auto">
          <a:xfrm>
            <a:off x="5248829" y="1933138"/>
            <a:ext cx="6685061" cy="4284000"/>
          </a:xfrm>
          <a:prstGeom prst="rect">
            <a:avLst/>
          </a:prstGeom>
          <a:noFill/>
          <a:ln w="9525">
            <a:noFill/>
            <a:miter lim="800000"/>
            <a:headEnd/>
            <a:tailEnd/>
          </a:ln>
        </p:spPr>
      </p:pic>
    </p:spTree>
    <p:extLst>
      <p:ext uri="{BB962C8B-B14F-4D97-AF65-F5344CB8AC3E}">
        <p14:creationId xmlns:p14="http://schemas.microsoft.com/office/powerpoint/2010/main" val="1190339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2899231" cy="483903"/>
          </a:xfrm>
          <a:prstGeom prst="rect">
            <a:avLst/>
          </a:prstGeom>
          <a:ln>
            <a:noFill/>
          </a:ln>
        </p:spPr>
        <p:txBody>
          <a:bodyPr vert="horz" lIns="91440" tIns="45720" rIns="91440" bIns="45720" rtlCol="0" anchor="b">
            <a:norm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2800" dirty="0">
                <a:solidFill>
                  <a:schemeClr val="bg1"/>
                </a:solidFill>
                <a:latin typeface="微软雅黑" panose="020B0503020204020204" charset="-122"/>
                <a:ea typeface="微软雅黑" panose="020B0503020204020204" charset="-122"/>
                <a:sym typeface="微软雅黑" pitchFamily="34" charset="-122"/>
              </a:rPr>
              <a:t>车辆服务</a:t>
            </a:r>
          </a:p>
        </p:txBody>
      </p:sp>
      <p:pic>
        <p:nvPicPr>
          <p:cNvPr id="12" name="图片 11" descr="车辆档案(1).jpg"/>
          <p:cNvPicPr>
            <a:picLocks noChangeAspect="1"/>
          </p:cNvPicPr>
          <p:nvPr/>
        </p:nvPicPr>
        <p:blipFill>
          <a:blip r:embed="rId4" cstate="print"/>
          <a:stretch>
            <a:fillRect/>
          </a:stretch>
        </p:blipFill>
        <p:spPr>
          <a:xfrm>
            <a:off x="260210" y="2143124"/>
            <a:ext cx="5514946" cy="4121355"/>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241" y="2239381"/>
            <a:ext cx="6188473" cy="3763261"/>
          </a:xfrm>
          <a:prstGeom prst="rect">
            <a:avLst/>
          </a:prstGeom>
        </p:spPr>
      </p:pic>
      <p:sp>
        <p:nvSpPr>
          <p:cNvPr id="15" name="TextBox 14"/>
          <p:cNvSpPr txBox="1"/>
          <p:nvPr/>
        </p:nvSpPr>
        <p:spPr>
          <a:xfrm>
            <a:off x="1731886" y="6132385"/>
            <a:ext cx="2575044" cy="481863"/>
          </a:xfrm>
          <a:prstGeom prst="rect">
            <a:avLst/>
          </a:prstGeom>
          <a:noFill/>
        </p:spPr>
        <p:txBody>
          <a:bodyPr wrap="square" rtlCol="0">
            <a:spAutoFit/>
          </a:bodyPr>
          <a:lstStyle/>
          <a:p>
            <a:pPr algn="ctr">
              <a:lnSpc>
                <a:spcPct val="150000"/>
              </a:lnSpc>
            </a:pPr>
            <a:r>
              <a:rPr lang="zh-CN" altLang="en-US" sz="2000" b="1" dirty="0">
                <a:latin typeface="+mn-ea"/>
              </a:rPr>
              <a:t>车辆画像</a:t>
            </a:r>
            <a:endParaRPr lang="en-US" altLang="zh-CN" sz="2000" b="1" dirty="0">
              <a:latin typeface="+mn-ea"/>
            </a:endParaRPr>
          </a:p>
        </p:txBody>
      </p:sp>
      <p:sp>
        <p:nvSpPr>
          <p:cNvPr id="16" name="TextBox 15"/>
          <p:cNvSpPr txBox="1"/>
          <p:nvPr/>
        </p:nvSpPr>
        <p:spPr>
          <a:xfrm>
            <a:off x="7344398" y="6120950"/>
            <a:ext cx="3473678" cy="553998"/>
          </a:xfrm>
          <a:prstGeom prst="rect">
            <a:avLst/>
          </a:prstGeom>
          <a:noFill/>
        </p:spPr>
        <p:txBody>
          <a:bodyPr wrap="square" rtlCol="0">
            <a:spAutoFit/>
          </a:bodyPr>
          <a:lstStyle/>
          <a:p>
            <a:pPr algn="ctr">
              <a:lnSpc>
                <a:spcPct val="150000"/>
              </a:lnSpc>
            </a:pPr>
            <a:r>
              <a:rPr lang="zh-CN" altLang="en-US" sz="2000" b="1" dirty="0">
                <a:latin typeface="+mn-ea"/>
              </a:rPr>
              <a:t>车辆轨迹分析、轨迹预测</a:t>
            </a:r>
            <a:endParaRPr lang="en-US" altLang="zh-CN" sz="2000" b="1" dirty="0">
              <a:latin typeface="+mn-ea"/>
            </a:endParaRPr>
          </a:p>
        </p:txBody>
      </p:sp>
    </p:spTree>
    <p:extLst>
      <p:ext uri="{BB962C8B-B14F-4D97-AF65-F5344CB8AC3E}">
        <p14:creationId xmlns:p14="http://schemas.microsoft.com/office/powerpoint/2010/main" val="1190339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2899231" cy="483903"/>
          </a:xfrm>
          <a:prstGeom prst="rect">
            <a:avLst/>
          </a:prstGeom>
          <a:ln>
            <a:noFill/>
          </a:ln>
        </p:spPr>
        <p:txBody>
          <a:bodyPr vert="horz" lIns="91440" tIns="45720" rIns="91440" bIns="45720" rtlCol="0" anchor="b">
            <a:norm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2800" dirty="0">
                <a:solidFill>
                  <a:schemeClr val="bg1"/>
                </a:solidFill>
                <a:latin typeface="微软雅黑" panose="020B0503020204020204" charset="-122"/>
                <a:ea typeface="微软雅黑" panose="020B0503020204020204" charset="-122"/>
                <a:sym typeface="微软雅黑" pitchFamily="34" charset="-122"/>
              </a:rPr>
              <a:t>设备监控与运维</a:t>
            </a:r>
          </a:p>
        </p:txBody>
      </p:sp>
      <p:pic>
        <p:nvPicPr>
          <p:cNvPr id="12" name="图片 11"/>
          <p:cNvPicPr>
            <a:picLocks noChangeAspect="1"/>
          </p:cNvPicPr>
          <p:nvPr/>
        </p:nvPicPr>
        <p:blipFill>
          <a:blip r:embed="rId4" cstate="print"/>
          <a:stretch>
            <a:fillRect/>
          </a:stretch>
        </p:blipFill>
        <p:spPr>
          <a:xfrm>
            <a:off x="5740468" y="304803"/>
            <a:ext cx="5934614" cy="2964869"/>
          </a:xfrm>
          <a:prstGeom prst="rect">
            <a:avLst/>
          </a:prstGeom>
        </p:spPr>
      </p:pic>
      <p:pic>
        <p:nvPicPr>
          <p:cNvPr id="13" name="图片 12"/>
          <p:cNvPicPr>
            <a:picLocks noChangeAspect="1"/>
          </p:cNvPicPr>
          <p:nvPr/>
        </p:nvPicPr>
        <p:blipFill>
          <a:blip r:embed="rId5" cstate="print"/>
          <a:stretch>
            <a:fillRect/>
          </a:stretch>
        </p:blipFill>
        <p:spPr>
          <a:xfrm>
            <a:off x="5727077" y="3389748"/>
            <a:ext cx="5975395" cy="3088147"/>
          </a:xfrm>
          <a:prstGeom prst="rect">
            <a:avLst/>
          </a:prstGeom>
        </p:spPr>
      </p:pic>
      <p:pic>
        <p:nvPicPr>
          <p:cNvPr id="15" name="Picture 1" descr="C:\Users\admin\Desktop\不同厂家对比分析.jpg"/>
          <p:cNvPicPr>
            <a:picLocks noChangeAspect="1" noChangeArrowheads="1"/>
          </p:cNvPicPr>
          <p:nvPr/>
        </p:nvPicPr>
        <p:blipFill>
          <a:blip r:embed="rId6" cstate="print"/>
          <a:srcRect/>
          <a:stretch>
            <a:fillRect/>
          </a:stretch>
        </p:blipFill>
        <p:spPr bwMode="auto">
          <a:xfrm>
            <a:off x="507996" y="2327819"/>
            <a:ext cx="4593311" cy="3555746"/>
          </a:xfrm>
          <a:prstGeom prst="rect">
            <a:avLst/>
          </a:prstGeom>
          <a:noFill/>
        </p:spPr>
      </p:pic>
      <p:sp>
        <p:nvSpPr>
          <p:cNvPr id="16" name="TextBox 15"/>
          <p:cNvSpPr txBox="1"/>
          <p:nvPr/>
        </p:nvSpPr>
        <p:spPr>
          <a:xfrm>
            <a:off x="1556395" y="5827585"/>
            <a:ext cx="2452187" cy="481863"/>
          </a:xfrm>
          <a:prstGeom prst="rect">
            <a:avLst/>
          </a:prstGeom>
          <a:noFill/>
        </p:spPr>
        <p:txBody>
          <a:bodyPr wrap="square" rtlCol="0">
            <a:spAutoFit/>
          </a:bodyPr>
          <a:lstStyle/>
          <a:p>
            <a:pPr algn="ctr">
              <a:lnSpc>
                <a:spcPct val="150000"/>
              </a:lnSpc>
            </a:pPr>
            <a:r>
              <a:rPr lang="zh-CN" altLang="en-US" sz="2000" b="1" dirty="0">
                <a:latin typeface="+mn-ea"/>
              </a:rPr>
              <a:t>运维服务</a:t>
            </a:r>
            <a:endParaRPr lang="en-US" altLang="zh-CN" sz="2000" b="1" dirty="0">
              <a:latin typeface="+mn-ea"/>
            </a:endParaRPr>
          </a:p>
        </p:txBody>
      </p:sp>
      <p:sp>
        <p:nvSpPr>
          <p:cNvPr id="17" name="TextBox 16"/>
          <p:cNvSpPr txBox="1"/>
          <p:nvPr/>
        </p:nvSpPr>
        <p:spPr>
          <a:xfrm>
            <a:off x="5260175" y="766058"/>
            <a:ext cx="577205" cy="1938992"/>
          </a:xfrm>
          <a:prstGeom prst="rect">
            <a:avLst/>
          </a:prstGeom>
          <a:noFill/>
        </p:spPr>
        <p:txBody>
          <a:bodyPr wrap="square" rtlCol="0">
            <a:spAutoFit/>
          </a:bodyPr>
          <a:lstStyle/>
          <a:p>
            <a:pPr algn="ctr"/>
            <a:r>
              <a:rPr lang="zh-CN" altLang="en-US" sz="2000" b="1" dirty="0">
                <a:latin typeface="+mn-ea"/>
              </a:rPr>
              <a:t>设备运行监控</a:t>
            </a:r>
            <a:endParaRPr lang="en-US" altLang="zh-CN" sz="2000" b="1" dirty="0">
              <a:latin typeface="+mn-ea"/>
            </a:endParaRPr>
          </a:p>
        </p:txBody>
      </p:sp>
      <p:sp>
        <p:nvSpPr>
          <p:cNvPr id="18" name="TextBox 17"/>
          <p:cNvSpPr txBox="1"/>
          <p:nvPr/>
        </p:nvSpPr>
        <p:spPr>
          <a:xfrm>
            <a:off x="5177048" y="4248163"/>
            <a:ext cx="577205" cy="1323439"/>
          </a:xfrm>
          <a:prstGeom prst="rect">
            <a:avLst/>
          </a:prstGeom>
          <a:noFill/>
        </p:spPr>
        <p:txBody>
          <a:bodyPr wrap="square" rtlCol="0">
            <a:spAutoFit/>
          </a:bodyPr>
          <a:lstStyle/>
          <a:p>
            <a:pPr algn="ctr"/>
            <a:r>
              <a:rPr lang="zh-CN" altLang="en-US" sz="2000" b="1" dirty="0">
                <a:latin typeface="+mn-ea"/>
              </a:rPr>
              <a:t>故障报警</a:t>
            </a:r>
            <a:endParaRPr lang="en-US" altLang="zh-CN" sz="2000" b="1" dirty="0">
              <a:latin typeface="+mn-ea"/>
            </a:endParaRPr>
          </a:p>
        </p:txBody>
      </p:sp>
    </p:spTree>
    <p:extLst>
      <p:ext uri="{BB962C8B-B14F-4D97-AF65-F5344CB8AC3E}">
        <p14:creationId xmlns:p14="http://schemas.microsoft.com/office/powerpoint/2010/main" val="1190339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2899231" cy="483903"/>
          </a:xfrm>
          <a:prstGeom prst="rect">
            <a:avLst/>
          </a:prstGeom>
          <a:ln>
            <a:noFill/>
          </a:ln>
        </p:spPr>
        <p:txBody>
          <a:bodyPr vert="horz" lIns="91440" tIns="45720" rIns="91440" bIns="45720" rtlCol="0" anchor="b">
            <a:norm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2800" dirty="0">
                <a:solidFill>
                  <a:schemeClr val="bg1"/>
                </a:solidFill>
                <a:latin typeface="微软雅黑" panose="020B0503020204020204" charset="-122"/>
                <a:ea typeface="微软雅黑" panose="020B0503020204020204" charset="-122"/>
                <a:sym typeface="微软雅黑" pitchFamily="34" charset="-122"/>
              </a:rPr>
              <a:t>信用治超</a:t>
            </a:r>
          </a:p>
        </p:txBody>
      </p:sp>
      <p:pic>
        <p:nvPicPr>
          <p:cNvPr id="12290" name="Picture 2" descr="C:\Users\admin\AppData\Local\Temp\871843ec-51fe-4372-adcb-af18472d4ec6.tmp"/>
          <p:cNvPicPr>
            <a:picLocks noChangeAspect="1" noChangeArrowheads="1"/>
          </p:cNvPicPr>
          <p:nvPr/>
        </p:nvPicPr>
        <p:blipFill>
          <a:blip r:embed="rId4" cstate="print"/>
          <a:srcRect/>
          <a:stretch>
            <a:fillRect/>
          </a:stretch>
        </p:blipFill>
        <p:spPr bwMode="auto">
          <a:xfrm>
            <a:off x="-1" y="2057400"/>
            <a:ext cx="5898389" cy="1819275"/>
          </a:xfrm>
          <a:prstGeom prst="rect">
            <a:avLst/>
          </a:prstGeom>
          <a:noFill/>
        </p:spPr>
      </p:pic>
      <p:pic>
        <p:nvPicPr>
          <p:cNvPr id="12292" name="Picture 4" descr="C:\Users\admin\AppData\Local\Temp\1328ee21-aae4-4378-9ad2-9a60f3274190.tmp"/>
          <p:cNvPicPr>
            <a:picLocks noChangeAspect="1" noChangeArrowheads="1"/>
          </p:cNvPicPr>
          <p:nvPr/>
        </p:nvPicPr>
        <p:blipFill>
          <a:blip r:embed="rId5" cstate="print"/>
          <a:srcRect/>
          <a:stretch>
            <a:fillRect/>
          </a:stretch>
        </p:blipFill>
        <p:spPr bwMode="auto">
          <a:xfrm>
            <a:off x="76201" y="3862388"/>
            <a:ext cx="5814059" cy="363055"/>
          </a:xfrm>
          <a:prstGeom prst="rect">
            <a:avLst/>
          </a:prstGeom>
          <a:noFill/>
        </p:spPr>
      </p:pic>
      <p:pic>
        <p:nvPicPr>
          <p:cNvPr id="12300" name="Picture 12" descr="C:\Users\admin\AppData\Local\Temp\468b8bef-3af1-4400-b5dc-edea52499fea.tmp"/>
          <p:cNvPicPr>
            <a:picLocks noChangeAspect="1" noChangeArrowheads="1"/>
          </p:cNvPicPr>
          <p:nvPr/>
        </p:nvPicPr>
        <p:blipFill>
          <a:blip r:embed="rId6" cstate="print"/>
          <a:srcRect/>
          <a:stretch>
            <a:fillRect/>
          </a:stretch>
        </p:blipFill>
        <p:spPr bwMode="auto">
          <a:xfrm>
            <a:off x="87595" y="4217577"/>
            <a:ext cx="5823011" cy="394780"/>
          </a:xfrm>
          <a:prstGeom prst="rect">
            <a:avLst/>
          </a:prstGeom>
          <a:noFill/>
        </p:spPr>
      </p:pic>
      <p:pic>
        <p:nvPicPr>
          <p:cNvPr id="12302" name="Picture 14" descr="C:\Users\admin\AppData\Local\Temp\d4d1c7b2-ccac-4a4a-8b6b-637676067d44.tmp"/>
          <p:cNvPicPr>
            <a:picLocks noChangeAspect="1" noChangeArrowheads="1"/>
          </p:cNvPicPr>
          <p:nvPr/>
        </p:nvPicPr>
        <p:blipFill>
          <a:blip r:embed="rId7" cstate="print"/>
          <a:srcRect/>
          <a:stretch>
            <a:fillRect/>
          </a:stretch>
        </p:blipFill>
        <p:spPr bwMode="auto">
          <a:xfrm>
            <a:off x="5890214" y="1546863"/>
            <a:ext cx="6301786" cy="1930925"/>
          </a:xfrm>
          <a:prstGeom prst="rect">
            <a:avLst/>
          </a:prstGeom>
          <a:noFill/>
        </p:spPr>
      </p:pic>
      <p:pic>
        <p:nvPicPr>
          <p:cNvPr id="12304" name="Picture 16" descr="C:\Users\admin\AppData\Local\Temp\3931d762-4e00-4d9f-bf31-9e769f4a1664.tmp"/>
          <p:cNvPicPr>
            <a:picLocks noChangeAspect="1" noChangeArrowheads="1"/>
          </p:cNvPicPr>
          <p:nvPr/>
        </p:nvPicPr>
        <p:blipFill>
          <a:blip r:embed="rId8" cstate="print"/>
          <a:srcRect/>
          <a:stretch>
            <a:fillRect/>
          </a:stretch>
        </p:blipFill>
        <p:spPr bwMode="auto">
          <a:xfrm>
            <a:off x="5943512" y="4044099"/>
            <a:ext cx="6248488" cy="2150489"/>
          </a:xfrm>
          <a:prstGeom prst="rect">
            <a:avLst/>
          </a:prstGeom>
          <a:noFill/>
        </p:spPr>
      </p:pic>
      <p:pic>
        <p:nvPicPr>
          <p:cNvPr id="12306" name="Picture 18" descr="C:\Users\admin\AppData\Local\Temp\78037275-e5ad-4643-83a2-b9ce97e739b3.tmp"/>
          <p:cNvPicPr>
            <a:picLocks noChangeAspect="1" noChangeArrowheads="1"/>
          </p:cNvPicPr>
          <p:nvPr/>
        </p:nvPicPr>
        <p:blipFill>
          <a:blip r:embed="rId9" cstate="print"/>
          <a:srcRect/>
          <a:stretch>
            <a:fillRect/>
          </a:stretch>
        </p:blipFill>
        <p:spPr bwMode="auto">
          <a:xfrm>
            <a:off x="61306" y="4601309"/>
            <a:ext cx="5815619" cy="410210"/>
          </a:xfrm>
          <a:prstGeom prst="rect">
            <a:avLst/>
          </a:prstGeom>
          <a:noFill/>
        </p:spPr>
      </p:pic>
    </p:spTree>
    <p:extLst>
      <p:ext uri="{BB962C8B-B14F-4D97-AF65-F5344CB8AC3E}">
        <p14:creationId xmlns:p14="http://schemas.microsoft.com/office/powerpoint/2010/main" val="1190339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2899231" cy="483903"/>
          </a:xfrm>
          <a:prstGeom prst="rect">
            <a:avLst/>
          </a:prstGeom>
          <a:ln>
            <a:noFill/>
          </a:ln>
        </p:spPr>
        <p:txBody>
          <a:bodyPr vert="horz" lIns="91440" tIns="45720" rIns="91440" bIns="45720" rtlCol="0" anchor="b">
            <a:norm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2800" dirty="0">
                <a:solidFill>
                  <a:schemeClr val="bg1"/>
                </a:solidFill>
                <a:latin typeface="微软雅黑" panose="020B0503020204020204" charset="-122"/>
                <a:ea typeface="微软雅黑" panose="020B0503020204020204" charset="-122"/>
                <a:sym typeface="微软雅黑" pitchFamily="34" charset="-122"/>
              </a:rPr>
              <a:t>数据大屏</a:t>
            </a:r>
          </a:p>
        </p:txBody>
      </p:sp>
      <p:pic>
        <p:nvPicPr>
          <p:cNvPr id="15" name="Picture 1" descr="D:\Work\16.非现场执法平台\UI界面\大屏\EM截图_20183210404.png"/>
          <p:cNvPicPr>
            <a:picLocks noChangeAspect="1" noChangeArrowheads="1"/>
          </p:cNvPicPr>
          <p:nvPr/>
        </p:nvPicPr>
        <p:blipFill>
          <a:blip r:embed="rId4" cstate="print"/>
          <a:srcRect/>
          <a:stretch>
            <a:fillRect/>
          </a:stretch>
        </p:blipFill>
        <p:spPr bwMode="auto">
          <a:xfrm>
            <a:off x="1475070" y="1744132"/>
            <a:ext cx="9091323" cy="5113868"/>
          </a:xfrm>
          <a:prstGeom prst="rect">
            <a:avLst/>
          </a:prstGeom>
          <a:noFill/>
        </p:spPr>
      </p:pic>
    </p:spTree>
    <p:extLst>
      <p:ext uri="{BB962C8B-B14F-4D97-AF65-F5344CB8AC3E}">
        <p14:creationId xmlns:p14="http://schemas.microsoft.com/office/powerpoint/2010/main" val="1190339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D:\照片\VI图\星空.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067" y="1137953"/>
            <a:ext cx="3497641" cy="3497641"/>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4242708" y="1159494"/>
            <a:ext cx="7056784" cy="3456384"/>
          </a:xfrm>
          <a:prstGeom prst="rect">
            <a:avLst/>
          </a:pr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314716" y="2009591"/>
            <a:ext cx="6192688" cy="1944216"/>
          </a:xfrm>
          <a:prstGeom prst="rect">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5941018" y="2603622"/>
            <a:ext cx="3755432" cy="437043"/>
          </a:xfrm>
          <a:prstGeom prst="rect">
            <a:avLst/>
          </a:prstGeom>
          <a:noFill/>
        </p:spPr>
        <p:txBody>
          <a:bodyPr wrap="square" rtlCol="0">
            <a:spAutoFit/>
          </a:bodyPr>
          <a:lstStyle/>
          <a:p>
            <a:pPr>
              <a:lnSpc>
                <a:spcPct val="80000"/>
              </a:lnSpc>
              <a:spcAft>
                <a:spcPts val="1200"/>
              </a:spcAft>
            </a:pPr>
            <a:r>
              <a:rPr lang="zh-CN" altLang="en-US" sz="2800" dirty="0">
                <a:solidFill>
                  <a:srgbClr val="FFFFFF"/>
                </a:solidFill>
                <a:latin typeface="微软雅黑" panose="020B0503020204020204" charset="-122"/>
                <a:ea typeface="微软雅黑" panose="020B0503020204020204" charset="-122"/>
                <a:cs typeface="微软雅黑" panose="020B0503020204020204" charset="-122"/>
                <a:sym typeface="Arial" charset="0"/>
              </a:rPr>
              <a:t>平台实施部署</a:t>
            </a:r>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sp>
        <p:nvSpPr>
          <p:cNvPr id="30" name="矩形 2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1012477" y="3881090"/>
            <a:ext cx="580811" cy="580811"/>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378612" y="2009591"/>
            <a:ext cx="1944216" cy="1944216"/>
          </a:xfrm>
          <a:prstGeom prst="ellips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3907639" y="2527736"/>
            <a:ext cx="944489" cy="830997"/>
          </a:xfrm>
          <a:prstGeom prst="rect">
            <a:avLst/>
          </a:prstGeom>
          <a:noFill/>
        </p:spPr>
        <p:txBody>
          <a:bodyPr wrap="none" rtlCol="0">
            <a:spAutoFit/>
          </a:bodyPr>
          <a:lstStyle/>
          <a:p>
            <a:r>
              <a:rPr kumimoji="1" lang="en-US" altLang="zh-CN" sz="4800" b="1" dirty="0">
                <a:solidFill>
                  <a:schemeClr val="bg1"/>
                </a:solidFill>
                <a:latin typeface="微软雅黑" panose="020B0503020204020204" charset="-122"/>
                <a:ea typeface="微软雅黑" panose="020B0503020204020204" charset="-122"/>
                <a:cs typeface="微软雅黑" panose="020B0503020204020204" charset="-122"/>
              </a:rPr>
              <a:t>05</a:t>
            </a:r>
            <a:endParaRPr kumimoji="1"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sp>
        <p:nvSpPr>
          <p:cNvPr id="15" name="文本框 1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16"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pic>
        <p:nvPicPr>
          <p:cNvPr id="17" name="图片 16" descr="万集logo单.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465243"/>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2899231" cy="483903"/>
          </a:xfrm>
          <a:prstGeom prst="rect">
            <a:avLst/>
          </a:prstGeom>
          <a:ln>
            <a:noFill/>
          </a:ln>
        </p:spPr>
        <p:txBody>
          <a:bodyPr vert="horz" lIns="91440" tIns="45720" rIns="91440" bIns="45720" rtlCol="0" anchor="b">
            <a:normAutofit fontScale="92500" lnSpcReduction="10000"/>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3200" dirty="0">
                <a:solidFill>
                  <a:schemeClr val="bg1"/>
                </a:solidFill>
                <a:latin typeface="微软雅黑" panose="020B0503020204020204" charset="-122"/>
                <a:ea typeface="微软雅黑" panose="020B0503020204020204" charset="-122"/>
              </a:rPr>
              <a:t>部署实施</a:t>
            </a:r>
            <a:endParaRPr lang="en-US" altLang="zh-CN" sz="3200" dirty="0">
              <a:solidFill>
                <a:schemeClr val="bg1"/>
              </a:solidFill>
              <a:latin typeface="微软雅黑" panose="020B0503020204020204" charset="-122"/>
              <a:ea typeface="微软雅黑" panose="020B0503020204020204" charset="-122"/>
            </a:endParaRPr>
          </a:p>
        </p:txBody>
      </p:sp>
      <p:graphicFrame>
        <p:nvGraphicFramePr>
          <p:cNvPr id="15" name="内容占位符 3"/>
          <p:cNvGraphicFramePr>
            <a:graphicFrameLocks/>
          </p:cNvGraphicFramePr>
          <p:nvPr>
            <p:extLst/>
          </p:nvPr>
        </p:nvGraphicFramePr>
        <p:xfrm>
          <a:off x="1362331" y="1978600"/>
          <a:ext cx="9187158" cy="1364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下箭头 15"/>
          <p:cNvSpPr/>
          <p:nvPr/>
        </p:nvSpPr>
        <p:spPr>
          <a:xfrm>
            <a:off x="3844134" y="3345209"/>
            <a:ext cx="261243" cy="326553"/>
          </a:xfrm>
          <a:prstGeom prst="down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CN" altLang="en-US" sz="2358" b="1">
              <a:solidFill>
                <a:srgbClr val="FFFFFF"/>
              </a:solidFill>
            </a:endParaRPr>
          </a:p>
        </p:txBody>
      </p:sp>
      <p:pic>
        <p:nvPicPr>
          <p:cNvPr id="17" name="Picture 2" descr="C:\Users\admin\AppData\Local\Temp\062d3464-83ed-41bd-a576-67497695cad8.tmp"/>
          <p:cNvPicPr>
            <a:picLocks noChangeAspect="1" noChangeArrowheads="1"/>
          </p:cNvPicPr>
          <p:nvPr/>
        </p:nvPicPr>
        <p:blipFill>
          <a:blip r:embed="rId9" cstate="print"/>
          <a:srcRect/>
          <a:stretch>
            <a:fillRect/>
          </a:stretch>
        </p:blipFill>
        <p:spPr bwMode="auto">
          <a:xfrm>
            <a:off x="3843544" y="4461572"/>
            <a:ext cx="910736" cy="655369"/>
          </a:xfrm>
          <a:prstGeom prst="rect">
            <a:avLst/>
          </a:prstGeom>
          <a:noFill/>
        </p:spPr>
      </p:pic>
      <p:pic>
        <p:nvPicPr>
          <p:cNvPr id="19" name="Picture 5"/>
          <p:cNvPicPr>
            <a:picLocks noChangeAspect="1" noChangeArrowheads="1"/>
          </p:cNvPicPr>
          <p:nvPr/>
        </p:nvPicPr>
        <p:blipFill>
          <a:blip r:embed="rId10" cstate="print"/>
          <a:srcRect/>
          <a:stretch>
            <a:fillRect/>
          </a:stretch>
        </p:blipFill>
        <p:spPr bwMode="auto">
          <a:xfrm>
            <a:off x="1166398" y="5241194"/>
            <a:ext cx="2743047" cy="1567455"/>
          </a:xfrm>
          <a:prstGeom prst="rect">
            <a:avLst/>
          </a:prstGeom>
          <a:noFill/>
          <a:ln w="9525">
            <a:noFill/>
            <a:miter lim="800000"/>
            <a:headEnd/>
            <a:tailEnd/>
          </a:ln>
        </p:spPr>
      </p:pic>
      <p:sp>
        <p:nvSpPr>
          <p:cNvPr id="20" name="TextBox 19"/>
          <p:cNvSpPr txBox="1"/>
          <p:nvPr/>
        </p:nvSpPr>
        <p:spPr>
          <a:xfrm>
            <a:off x="3235767" y="4450202"/>
            <a:ext cx="818992" cy="650691"/>
          </a:xfrm>
          <a:prstGeom prst="rect">
            <a:avLst/>
          </a:prstGeom>
          <a:noFill/>
        </p:spPr>
        <p:txBody>
          <a:bodyPr wrap="square" rtlCol="0">
            <a:spAutoFit/>
          </a:bodyPr>
          <a:lstStyle/>
          <a:p>
            <a:pPr fontAlgn="base">
              <a:spcBef>
                <a:spcPct val="0"/>
              </a:spcBef>
              <a:spcAft>
                <a:spcPct val="0"/>
              </a:spcAft>
            </a:pPr>
            <a:r>
              <a:rPr kumimoji="1" lang="zh-CN" altLang="en-US" sz="1814" dirty="0">
                <a:solidFill>
                  <a:srgbClr val="000000"/>
                </a:solidFill>
                <a:latin typeface="宋体"/>
              </a:rPr>
              <a:t>物联</a:t>
            </a:r>
            <a:endParaRPr kumimoji="1" lang="en-US" altLang="zh-CN" sz="1814" dirty="0">
              <a:solidFill>
                <a:srgbClr val="000000"/>
              </a:solidFill>
              <a:latin typeface="宋体"/>
            </a:endParaRPr>
          </a:p>
          <a:p>
            <a:pPr fontAlgn="base">
              <a:spcBef>
                <a:spcPct val="0"/>
              </a:spcBef>
              <a:spcAft>
                <a:spcPct val="0"/>
              </a:spcAft>
            </a:pPr>
            <a:r>
              <a:rPr kumimoji="1" lang="zh-CN" altLang="en-US" sz="1814" dirty="0">
                <a:solidFill>
                  <a:srgbClr val="000000"/>
                </a:solidFill>
                <a:latin typeface="宋体"/>
              </a:rPr>
              <a:t>网卡</a:t>
            </a:r>
          </a:p>
        </p:txBody>
      </p:sp>
      <p:sp>
        <p:nvSpPr>
          <p:cNvPr id="21" name="下箭头 20"/>
          <p:cNvSpPr/>
          <p:nvPr/>
        </p:nvSpPr>
        <p:spPr>
          <a:xfrm>
            <a:off x="2080747" y="3188197"/>
            <a:ext cx="261243" cy="2024630"/>
          </a:xfrm>
          <a:prstGeom prst="down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CN" altLang="en-US" sz="2358" b="1">
              <a:solidFill>
                <a:srgbClr val="FFFFFF"/>
              </a:solidFill>
            </a:endParaRPr>
          </a:p>
        </p:txBody>
      </p:sp>
      <p:pic>
        <p:nvPicPr>
          <p:cNvPr id="25" name="图片 24" descr="timg.jpg"/>
          <p:cNvPicPr>
            <a:picLocks noChangeAspect="1"/>
          </p:cNvPicPr>
          <p:nvPr/>
        </p:nvPicPr>
        <p:blipFill>
          <a:blip r:embed="rId11" cstate="print"/>
          <a:stretch>
            <a:fillRect/>
          </a:stretch>
        </p:blipFill>
        <p:spPr>
          <a:xfrm>
            <a:off x="5215658" y="4564161"/>
            <a:ext cx="3134911" cy="2176174"/>
          </a:xfrm>
          <a:prstGeom prst="rect">
            <a:avLst/>
          </a:prstGeom>
        </p:spPr>
      </p:pic>
      <p:pic>
        <p:nvPicPr>
          <p:cNvPr id="26" name="图片 25" descr="timg (1).jpg"/>
          <p:cNvPicPr>
            <a:picLocks noChangeAspect="1"/>
          </p:cNvPicPr>
          <p:nvPr/>
        </p:nvPicPr>
        <p:blipFill>
          <a:blip r:embed="rId12" cstate="print"/>
          <a:srcRect t="9574" r="38722" b="61790"/>
          <a:stretch>
            <a:fillRect/>
          </a:stretch>
        </p:blipFill>
        <p:spPr>
          <a:xfrm>
            <a:off x="7305598" y="3645372"/>
            <a:ext cx="3477888" cy="849038"/>
          </a:xfrm>
          <a:prstGeom prst="rect">
            <a:avLst/>
          </a:prstGeom>
        </p:spPr>
      </p:pic>
      <p:sp>
        <p:nvSpPr>
          <p:cNvPr id="27" name="TextBox 26"/>
          <p:cNvSpPr txBox="1"/>
          <p:nvPr/>
        </p:nvSpPr>
        <p:spPr>
          <a:xfrm>
            <a:off x="7351980" y="3645372"/>
            <a:ext cx="3438762" cy="874085"/>
          </a:xfrm>
          <a:prstGeom prst="rect">
            <a:avLst/>
          </a:prstGeom>
          <a:noFill/>
        </p:spPr>
        <p:txBody>
          <a:bodyPr wrap="none" rtlCol="0">
            <a:spAutoFit/>
          </a:bodyPr>
          <a:lstStyle/>
          <a:p>
            <a:pPr algn="ctr" fontAlgn="base">
              <a:spcBef>
                <a:spcPct val="0"/>
              </a:spcBef>
              <a:spcAft>
                <a:spcPct val="0"/>
              </a:spcAft>
            </a:pPr>
            <a:r>
              <a:rPr kumimoji="1" lang="zh-CN" altLang="en-US" sz="2540" b="1" dirty="0">
                <a:solidFill>
                  <a:srgbClr val="FFFFFF"/>
                </a:solidFill>
                <a:latin typeface="华文楷体" pitchFamily="2" charset="-122"/>
                <a:ea typeface="华文楷体" pitchFamily="2" charset="-122"/>
              </a:rPr>
              <a:t>省级治超综合管理平台</a:t>
            </a:r>
            <a:endParaRPr kumimoji="1" lang="en-US" altLang="zh-CN" sz="2540" b="1" dirty="0">
              <a:solidFill>
                <a:srgbClr val="FFFFFF"/>
              </a:solidFill>
              <a:latin typeface="华文楷体" pitchFamily="2" charset="-122"/>
              <a:ea typeface="华文楷体" pitchFamily="2" charset="-122"/>
            </a:endParaRPr>
          </a:p>
          <a:p>
            <a:pPr algn="ctr" fontAlgn="base">
              <a:spcBef>
                <a:spcPct val="0"/>
              </a:spcBef>
              <a:spcAft>
                <a:spcPct val="0"/>
              </a:spcAft>
            </a:pPr>
            <a:r>
              <a:rPr kumimoji="1" lang="zh-CN" altLang="en-US" sz="2540" b="1" dirty="0">
                <a:solidFill>
                  <a:srgbClr val="FFFFFF"/>
                </a:solidFill>
                <a:latin typeface="华文楷体" pitchFamily="2" charset="-122"/>
                <a:ea typeface="华文楷体" pitchFamily="2" charset="-122"/>
              </a:rPr>
              <a:t>正式上线</a:t>
            </a:r>
          </a:p>
        </p:txBody>
      </p:sp>
      <p:sp>
        <p:nvSpPr>
          <p:cNvPr id="28" name="下箭头 27"/>
          <p:cNvSpPr/>
          <p:nvPr/>
        </p:nvSpPr>
        <p:spPr>
          <a:xfrm>
            <a:off x="6391249" y="3318819"/>
            <a:ext cx="261243" cy="1110281"/>
          </a:xfrm>
          <a:prstGeom prst="down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CN" altLang="en-US" sz="2358" b="1">
              <a:solidFill>
                <a:srgbClr val="FFFFFF"/>
              </a:solidFill>
            </a:endParaRPr>
          </a:p>
        </p:txBody>
      </p:sp>
      <p:sp>
        <p:nvSpPr>
          <p:cNvPr id="29" name="下箭头 28"/>
          <p:cNvSpPr/>
          <p:nvPr/>
        </p:nvSpPr>
        <p:spPr>
          <a:xfrm>
            <a:off x="8938364" y="3253508"/>
            <a:ext cx="261243" cy="326553"/>
          </a:xfrm>
          <a:prstGeom prst="down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CN" altLang="en-US" sz="2358" b="1">
              <a:solidFill>
                <a:srgbClr val="FFFFFF"/>
              </a:solidFill>
            </a:endParaRPr>
          </a:p>
        </p:txBody>
      </p:sp>
      <p:pic>
        <p:nvPicPr>
          <p:cNvPr id="6146" name="Picture 2" descr="http://www.hongdian.com/UploadFiles/images/2016/8/2016082503549507.png"/>
          <p:cNvPicPr>
            <a:picLocks noChangeAspect="1" noChangeArrowheads="1"/>
          </p:cNvPicPr>
          <p:nvPr/>
        </p:nvPicPr>
        <p:blipFill>
          <a:blip r:embed="rId13" cstate="print"/>
          <a:srcRect l="26207" r="25432"/>
          <a:stretch>
            <a:fillRect/>
          </a:stretch>
        </p:blipFill>
        <p:spPr bwMode="auto">
          <a:xfrm>
            <a:off x="3301101" y="3685307"/>
            <a:ext cx="485811" cy="753418"/>
          </a:xfrm>
          <a:prstGeom prst="rect">
            <a:avLst/>
          </a:prstGeom>
          <a:noFill/>
        </p:spPr>
      </p:pic>
      <p:pic>
        <p:nvPicPr>
          <p:cNvPr id="6148" name="Picture 4" descr="http://www.hongdian.com/UploadFiles/images/2016/8/20160817070437203.png"/>
          <p:cNvPicPr>
            <a:picLocks noChangeAspect="1" noChangeArrowheads="1"/>
          </p:cNvPicPr>
          <p:nvPr/>
        </p:nvPicPr>
        <p:blipFill>
          <a:blip r:embed="rId14" cstate="print"/>
          <a:srcRect/>
          <a:stretch>
            <a:fillRect/>
          </a:stretch>
        </p:blipFill>
        <p:spPr bwMode="auto">
          <a:xfrm>
            <a:off x="3807027" y="3722248"/>
            <a:ext cx="949711" cy="712283"/>
          </a:xfrm>
          <a:prstGeom prst="rect">
            <a:avLst/>
          </a:prstGeom>
          <a:noFill/>
        </p:spPr>
      </p:pic>
    </p:spTree>
    <p:extLst>
      <p:ext uri="{BB962C8B-B14F-4D97-AF65-F5344CB8AC3E}">
        <p14:creationId xmlns:p14="http://schemas.microsoft.com/office/powerpoint/2010/main" val="1190339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3415896" cy="483903"/>
          </a:xfrm>
          <a:prstGeom prst="rect">
            <a:avLst/>
          </a:prstGeom>
          <a:ln>
            <a:noFill/>
          </a:ln>
        </p:spPr>
        <p:txBody>
          <a:bodyPr vert="horz" lIns="91440" tIns="45720" rIns="91440" bIns="45720" rtlCol="0" anchor="b">
            <a:no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3000" dirty="0">
                <a:solidFill>
                  <a:schemeClr val="bg1"/>
                </a:solidFill>
                <a:latin typeface="微软雅黑" panose="020B0503020204020204" charset="-122"/>
                <a:ea typeface="微软雅黑" panose="020B0503020204020204" charset="-122"/>
                <a:sym typeface="微软雅黑" pitchFamily="34" charset="-122"/>
              </a:rPr>
              <a:t>大数据中心</a:t>
            </a:r>
          </a:p>
        </p:txBody>
      </p:sp>
      <p:pic>
        <p:nvPicPr>
          <p:cNvPr id="12" name="内容占位符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202" y="2027482"/>
            <a:ext cx="5885968" cy="4414477"/>
          </a:xfrm>
          <a:prstGeom prst="rect">
            <a:avLst/>
          </a:prstGeom>
        </p:spPr>
      </p:pic>
      <p:pic>
        <p:nvPicPr>
          <p:cNvPr id="82946" name="Picture 2" descr="D:\Work\16.非现场执法平台\方案&amp;设计\省级平台ppt-20170722\IMG_20180305_180911.jpg"/>
          <p:cNvPicPr>
            <a:picLocks noChangeAspect="1" noChangeArrowheads="1"/>
          </p:cNvPicPr>
          <p:nvPr/>
        </p:nvPicPr>
        <p:blipFill>
          <a:blip r:embed="rId5" cstate="print"/>
          <a:srcRect l="2419" t="12179" b="10752"/>
          <a:stretch>
            <a:fillRect/>
          </a:stretch>
        </p:blipFill>
        <p:spPr bwMode="auto">
          <a:xfrm>
            <a:off x="6412676" y="641261"/>
            <a:ext cx="5400000" cy="3198688"/>
          </a:xfrm>
          <a:prstGeom prst="rect">
            <a:avLst/>
          </a:prstGeom>
          <a:noFill/>
        </p:spPr>
      </p:pic>
      <p:pic>
        <p:nvPicPr>
          <p:cNvPr id="82947" name="Picture 3" descr="D:\Work\16.非现场执法平台\方案&amp;设计\省级平台ppt-20170722\IMG_20180305_180512.jpg"/>
          <p:cNvPicPr>
            <a:picLocks noChangeAspect="1" noChangeArrowheads="1"/>
          </p:cNvPicPr>
          <p:nvPr/>
        </p:nvPicPr>
        <p:blipFill>
          <a:blip r:embed="rId6" cstate="print"/>
          <a:srcRect t="19979" b="14933"/>
          <a:stretch>
            <a:fillRect/>
          </a:stretch>
        </p:blipFill>
        <p:spPr bwMode="auto">
          <a:xfrm>
            <a:off x="6421686" y="3788226"/>
            <a:ext cx="5400000" cy="2636046"/>
          </a:xfrm>
          <a:prstGeom prst="rect">
            <a:avLst/>
          </a:prstGeom>
          <a:noFill/>
        </p:spPr>
      </p:pic>
    </p:spTree>
    <p:extLst>
      <p:ext uri="{BB962C8B-B14F-4D97-AF65-F5344CB8AC3E}">
        <p14:creationId xmlns:p14="http://schemas.microsoft.com/office/powerpoint/2010/main" val="1190339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descr="C:\Users\xuanrui\Desktop\老鹰.tif"/>
          <p:cNvPicPr>
            <a:picLocks noChangeAspect="1" noChangeArrowheads="1"/>
          </p:cNvPicPr>
          <p:nvPr/>
        </p:nvPicPr>
        <p:blipFill>
          <a:blip r:embed="rId3" cstate="print"/>
          <a:srcRect/>
          <a:stretch>
            <a:fillRect/>
          </a:stretch>
        </p:blipFill>
        <p:spPr bwMode="auto">
          <a:xfrm>
            <a:off x="746824" y="1765521"/>
            <a:ext cx="3484934" cy="3484934"/>
          </a:xfrm>
          <a:prstGeom prst="rect">
            <a:avLst/>
          </a:prstGeom>
          <a:noFill/>
        </p:spPr>
      </p:pic>
      <p:sp>
        <p:nvSpPr>
          <p:cNvPr id="35" name="矩形 3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4242708" y="1777620"/>
            <a:ext cx="7056784" cy="3456384"/>
          </a:xfrm>
          <a:prstGeom prst="rect">
            <a:avLst/>
          </a:prstGeom>
          <a:noFill/>
          <a:ln w="28575" cmpd="sng">
            <a:solidFill>
              <a:srgbClr val="E26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314716" y="2636912"/>
            <a:ext cx="6192688" cy="1944216"/>
          </a:xfrm>
          <a:prstGeom prst="rect">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5955959" y="3245884"/>
            <a:ext cx="2654641" cy="437043"/>
          </a:xfrm>
          <a:prstGeom prst="rect">
            <a:avLst/>
          </a:prstGeom>
          <a:noFill/>
        </p:spPr>
        <p:txBody>
          <a:bodyPr wrap="square" rtlCol="0">
            <a:spAutoFit/>
          </a:bodyPr>
          <a:lstStyle/>
          <a:p>
            <a:pPr>
              <a:lnSpc>
                <a:spcPct val="80000"/>
              </a:lnSpc>
              <a:spcAft>
                <a:spcPts val="1200"/>
              </a:spcAft>
            </a:pPr>
            <a:r>
              <a:rPr lang="zh-CN" altLang="en-US" sz="2800" dirty="0">
                <a:solidFill>
                  <a:srgbClr val="FFFFFF"/>
                </a:solidFill>
                <a:latin typeface="微软雅黑" panose="020B0503020204020204" charset="-122"/>
                <a:ea typeface="微软雅黑" panose="020B0503020204020204" charset="-122"/>
                <a:cs typeface="微软雅黑" panose="020B0503020204020204" charset="-122"/>
              </a:rPr>
              <a:t>万集简介</a:t>
            </a:r>
            <a:endParaRPr lang="en-US" altLang="zh-CN" sz="2800"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sp>
        <p:nvSpPr>
          <p:cNvPr id="30" name="矩形 2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1012477" y="4508411"/>
            <a:ext cx="580811" cy="580811"/>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sp>
        <p:nvSpPr>
          <p:cNvPr id="15" name="文本框 1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16"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pic>
        <p:nvPicPr>
          <p:cNvPr id="17" name="图片 16" descr="万集logo单.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4" name="椭圆 3"/>
          <p:cNvSpPr/>
          <p:nvPr/>
        </p:nvSpPr>
        <p:spPr>
          <a:xfrm>
            <a:off x="3388840" y="2636912"/>
            <a:ext cx="1944216" cy="1944216"/>
          </a:xfrm>
          <a:prstGeom prst="ellips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3907639" y="3155057"/>
            <a:ext cx="944489" cy="830997"/>
          </a:xfrm>
          <a:prstGeom prst="rect">
            <a:avLst/>
          </a:prstGeom>
          <a:noFill/>
        </p:spPr>
        <p:txBody>
          <a:bodyPr wrap="none" rtlCol="0">
            <a:spAutoFit/>
          </a:bodyPr>
          <a:lstStyle/>
          <a:p>
            <a:r>
              <a:rPr kumimoji="1" lang="en-US" altLang="zh-CN" sz="4800" b="1" dirty="0">
                <a:solidFill>
                  <a:schemeClr val="bg1"/>
                </a:solidFill>
                <a:latin typeface="微软雅黑" panose="020B0503020204020204" charset="-122"/>
                <a:ea typeface="微软雅黑" panose="020B0503020204020204" charset="-122"/>
                <a:cs typeface="微软雅黑" panose="020B0503020204020204" charset="-122"/>
              </a:rPr>
              <a:t>01</a:t>
            </a:r>
            <a:endParaRPr kumimoji="1"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extLst>
      <p:ext uri="{BB962C8B-B14F-4D97-AF65-F5344CB8AC3E}">
        <p14:creationId xmlns:p14="http://schemas.microsoft.com/office/powerpoint/2010/main" val="285832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9881" y="3040154"/>
            <a:ext cx="2754251" cy="1946294"/>
          </a:xfrm>
          <a:prstGeom prst="rect">
            <a:avLst/>
          </a:prstGeom>
        </p:spPr>
      </p:pic>
      <p:sp>
        <p:nvSpPr>
          <p:cNvPr id="21" name="文本框 20" descr="e7d195523061f1c02e66e4f24090f95771f2a25398b4c6a397210DEF3B34B42E7CAE3753A3E55670C5C5B393DCCD8D49F265F3A29442F2D10D421F974AABEA3384308323DA72972389F1817D14B0E600C905722F95888680A2003AA7764CC5221372258E07C66E53ED8532276EE64BBD32CD1B9016CCA8AB9AFE97395AAF2A4C29C48CD06D4DB1DCF6E6D230C549EE04"/>
          <p:cNvSpPr txBox="1"/>
          <p:nvPr/>
        </p:nvSpPr>
        <p:spPr>
          <a:xfrm>
            <a:off x="3722245" y="4551883"/>
            <a:ext cx="4801314" cy="553998"/>
          </a:xfrm>
          <a:prstGeom prst="rect">
            <a:avLst/>
          </a:prstGeom>
          <a:noFill/>
        </p:spPr>
        <p:txBody>
          <a:bodyPr wrap="none" rtlCol="0">
            <a:spAutoFit/>
          </a:bodyPr>
          <a:lstStyle/>
          <a:p>
            <a:r>
              <a:rPr kumimoji="1" lang="zh-CN" altLang="en-US" sz="3000" b="1" dirty="0">
                <a:solidFill>
                  <a:srgbClr val="142E6E"/>
                </a:solidFill>
                <a:latin typeface="微软雅黑" panose="020B0503020204020204" charset="-122"/>
                <a:ea typeface="微软雅黑" panose="020B0503020204020204" charset="-122"/>
                <a:cs typeface="微软雅黑" panose="020B0503020204020204" charset="-122"/>
              </a:rPr>
              <a:t>北京万集科技股份有限公司</a:t>
            </a:r>
          </a:p>
        </p:txBody>
      </p:sp>
      <p:sp>
        <p:nvSpPr>
          <p:cNvPr id="23" name="文本框 22"/>
          <p:cNvSpPr txBox="1"/>
          <p:nvPr/>
        </p:nvSpPr>
        <p:spPr>
          <a:xfrm>
            <a:off x="4497125" y="5105881"/>
            <a:ext cx="3181749" cy="323165"/>
          </a:xfrm>
          <a:prstGeom prst="rect">
            <a:avLst/>
          </a:prstGeom>
          <a:noFill/>
        </p:spPr>
        <p:txBody>
          <a:bodyPr wrap="none" rtlCol="0">
            <a:spAutoFit/>
          </a:bodyPr>
          <a:lstStyle/>
          <a:p>
            <a:r>
              <a:rPr kumimoji="1" lang="en-US" altLang="zh-CN" sz="1500" dirty="0">
                <a:solidFill>
                  <a:schemeClr val="tx1">
                    <a:lumMod val="75000"/>
                    <a:lumOff val="25000"/>
                  </a:schemeClr>
                </a:solidFill>
              </a:rPr>
              <a:t>BEIJING WANJI TECHNOLOGY CO., LTD</a:t>
            </a:r>
            <a:endParaRPr kumimoji="1" lang="zh-CN" altLang="en-US" sz="1500" dirty="0">
              <a:solidFill>
                <a:schemeClr val="tx1">
                  <a:lumMod val="75000"/>
                  <a:lumOff val="25000"/>
                </a:schemeClr>
              </a:solidFill>
            </a:endParaRPr>
          </a:p>
        </p:txBody>
      </p:sp>
      <p:sp>
        <p:nvSpPr>
          <p:cNvPr id="26" name="文本框 25"/>
          <p:cNvSpPr txBox="1"/>
          <p:nvPr/>
        </p:nvSpPr>
        <p:spPr>
          <a:xfrm>
            <a:off x="4369327" y="4267203"/>
            <a:ext cx="3489256" cy="307777"/>
          </a:xfrm>
          <a:prstGeom prst="rect">
            <a:avLst/>
          </a:prstGeom>
          <a:noFill/>
        </p:spPr>
        <p:txBody>
          <a:bodyPr wrap="none" rtlCol="0">
            <a:spAutoFit/>
          </a:bodyPr>
          <a:lstStyle/>
          <a:p>
            <a:r>
              <a:rPr kumimoji="1" lang="zh-CN" altLang="en-US" sz="1400" dirty="0">
                <a:solidFill>
                  <a:srgbClr val="7F7F7F"/>
                </a:solidFill>
                <a:latin typeface="微软雅黑" panose="020B0503020204020204" charset="-122"/>
                <a:ea typeface="微软雅黑" panose="020B0503020204020204" charset="-122"/>
                <a:cs typeface="微软雅黑" panose="020B0503020204020204" charset="-122"/>
              </a:rPr>
              <a:t>股票简称：万集科技   股票代码：</a:t>
            </a:r>
            <a:r>
              <a:rPr kumimoji="1" lang="en-US" altLang="zh-CN" sz="1400" dirty="0">
                <a:solidFill>
                  <a:srgbClr val="7F7F7F"/>
                </a:solidFill>
                <a:latin typeface="微软雅黑" panose="020B0503020204020204" charset="-122"/>
                <a:ea typeface="微软雅黑" panose="020B0503020204020204" charset="-122"/>
                <a:cs typeface="微软雅黑" panose="020B0503020204020204" charset="-122"/>
              </a:rPr>
              <a:t>300552</a:t>
            </a:r>
            <a:endParaRPr kumimoji="1" lang="zh-CN" altLang="en-US" sz="1400" dirty="0">
              <a:solidFill>
                <a:srgbClr val="7F7F7F"/>
              </a:solidFill>
              <a:latin typeface="微软雅黑" panose="020B0503020204020204" charset="-122"/>
              <a:ea typeface="微软雅黑" panose="020B0503020204020204" charset="-122"/>
              <a:cs typeface="微软雅黑" panose="020B0503020204020204" charset="-122"/>
            </a:endParaRPr>
          </a:p>
        </p:txBody>
      </p:sp>
      <p:sp>
        <p:nvSpPr>
          <p:cNvPr id="12" name="任意形状 11"/>
          <p:cNvSpPr/>
          <p:nvPr/>
        </p:nvSpPr>
        <p:spPr>
          <a:xfrm>
            <a:off x="11529868" y="322618"/>
            <a:ext cx="317490" cy="290612"/>
          </a:xfrm>
          <a:custGeom>
            <a:avLst/>
            <a:gdLst>
              <a:gd name="connsiteX0" fmla="*/ 0 w 985887"/>
              <a:gd name="connsiteY0" fmla="*/ 16712 h 902424"/>
              <a:gd name="connsiteX1" fmla="*/ 985887 w 985887"/>
              <a:gd name="connsiteY1" fmla="*/ 0 h 902424"/>
              <a:gd name="connsiteX2" fmla="*/ 985887 w 985887"/>
              <a:gd name="connsiteY2" fmla="*/ 902424 h 902424"/>
            </a:gdLst>
            <a:ahLst/>
            <a:cxnLst>
              <a:cxn ang="0">
                <a:pos x="connsiteX0" y="connsiteY0"/>
              </a:cxn>
              <a:cxn ang="0">
                <a:pos x="connsiteX1" y="connsiteY1"/>
              </a:cxn>
              <a:cxn ang="0">
                <a:pos x="connsiteX2" y="connsiteY2"/>
              </a:cxn>
            </a:cxnLst>
            <a:rect l="l" t="t" r="r" b="b"/>
            <a:pathLst>
              <a:path w="985887" h="902424">
                <a:moveTo>
                  <a:pt x="0" y="16712"/>
                </a:moveTo>
                <a:lnTo>
                  <a:pt x="985887" y="0"/>
                </a:lnTo>
                <a:lnTo>
                  <a:pt x="985887" y="902424"/>
                </a:lnTo>
              </a:path>
            </a:pathLst>
          </a:custGeom>
          <a:ln w="3175" cmpd="sng">
            <a:solidFill>
              <a:srgbClr val="9AA1B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28" name="任意形状 27"/>
          <p:cNvSpPr/>
          <p:nvPr/>
        </p:nvSpPr>
        <p:spPr>
          <a:xfrm rot="10800000">
            <a:off x="372789" y="6228954"/>
            <a:ext cx="317490" cy="290612"/>
          </a:xfrm>
          <a:custGeom>
            <a:avLst/>
            <a:gdLst>
              <a:gd name="connsiteX0" fmla="*/ 0 w 985887"/>
              <a:gd name="connsiteY0" fmla="*/ 16712 h 902424"/>
              <a:gd name="connsiteX1" fmla="*/ 985887 w 985887"/>
              <a:gd name="connsiteY1" fmla="*/ 0 h 902424"/>
              <a:gd name="connsiteX2" fmla="*/ 985887 w 985887"/>
              <a:gd name="connsiteY2" fmla="*/ 902424 h 902424"/>
            </a:gdLst>
            <a:ahLst/>
            <a:cxnLst>
              <a:cxn ang="0">
                <a:pos x="connsiteX0" y="connsiteY0"/>
              </a:cxn>
              <a:cxn ang="0">
                <a:pos x="connsiteX1" y="connsiteY1"/>
              </a:cxn>
              <a:cxn ang="0">
                <a:pos x="connsiteX2" y="connsiteY2"/>
              </a:cxn>
            </a:cxnLst>
            <a:rect l="l" t="t" r="r" b="b"/>
            <a:pathLst>
              <a:path w="985887" h="902424">
                <a:moveTo>
                  <a:pt x="0" y="16712"/>
                </a:moveTo>
                <a:lnTo>
                  <a:pt x="985887" y="0"/>
                </a:lnTo>
                <a:lnTo>
                  <a:pt x="985887" y="902424"/>
                </a:lnTo>
              </a:path>
            </a:pathLst>
          </a:custGeom>
          <a:ln w="3175" cmpd="sng">
            <a:solidFill>
              <a:srgbClr val="9AA1B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
        <p:nvSpPr>
          <p:cNvPr id="2" name="e7d195523061f1c0" descr="e7d195523061f1c0b9c437df2358c0cda14f5041a22fabbfBE2BE37675DC7AB669ED1A17F222BC996230C869F9A73B775AB9A6F73BCC744AF1BB55A31F7D215610F6B48D481C98CFAE215B20EECA2E6E6857B485FBCFC38DC0F6F575CD8322322D628116B0F5C8C178737D90050CF8B9E3491585278A3C2047FA9247B00CB98F33D4FEC2D5B4F4EB71FAA646FA1FE42E" hidden="1"/>
          <p:cNvSpPr txBox="1"/>
          <p:nvPr/>
        </p:nvSpPr>
        <p:spPr>
          <a:xfrm>
            <a:off x="-474133" y="2404533"/>
            <a:ext cx="292382" cy="1354667"/>
          </a:xfrm>
          <a:prstGeom prst="rect">
            <a:avLst/>
          </a:prstGeom>
          <a:noFill/>
        </p:spPr>
        <p:txBody>
          <a:bodyPr vert="wordArtVert" lIns="121917" tIns="60958" rIns="121917" bIns="60958" rtlCol="0">
            <a:spAutoFit/>
          </a:bodyPr>
          <a:lstStyle/>
          <a:p>
            <a:r>
              <a:rPr lang="en-US" altLang="zh-CN" sz="100"/>
              <a:t>e7d195523061f1c0b9c437df2358c0cda14f5041a22fabbfBE2BE37675DC7AB669ED1A17F222BC996230C869F9A73B775AB9A6F73BCC744AF1BB55A31F7D215610F6B48D481C98CFAE215B20EECA2E6E6857B485FBCFC38DC0F6F575CD8322322D628116B0F5C8C178737D90050CF8B9E3491585278A3C2047FA9247B00CB98F33D4FEC2D5B4F4EB71FAA646FA1FE42E</a:t>
            </a:r>
            <a:endParaRPr lang="zh-CN" altLang="en-US" sz="100"/>
          </a:p>
        </p:txBody>
      </p:sp>
      <p:pic>
        <p:nvPicPr>
          <p:cNvPr id="32" name="图片 31" descr="点.png"/>
          <p:cNvPicPr>
            <a:picLocks noChangeAspect="1"/>
          </p:cNvPicPr>
          <p:nvPr/>
        </p:nvPicPr>
        <p:blipFill>
          <a:blip r:embed="rId4" cstate="print">
            <a:alphaModFix amt="24000"/>
            <a:extLst>
              <a:ext uri="{28A0092B-C50C-407E-A947-70E740481C1C}">
                <a14:useLocalDpi xmlns:a14="http://schemas.microsoft.com/office/drawing/2010/main" val="0"/>
              </a:ext>
            </a:extLst>
          </a:blip>
          <a:stretch>
            <a:fillRect/>
          </a:stretch>
        </p:blipFill>
        <p:spPr>
          <a:xfrm>
            <a:off x="6813888" y="4456317"/>
            <a:ext cx="1729973" cy="1087958"/>
          </a:xfrm>
          <a:prstGeom prst="rect">
            <a:avLst/>
          </a:prstGeom>
        </p:spPr>
      </p:pic>
      <p:sp>
        <p:nvSpPr>
          <p:cNvPr id="3" name="文本框 2"/>
          <p:cNvSpPr txBox="1"/>
          <p:nvPr/>
        </p:nvSpPr>
        <p:spPr>
          <a:xfrm>
            <a:off x="3250962" y="1853185"/>
            <a:ext cx="5743880" cy="1200329"/>
          </a:xfrm>
          <a:prstGeom prst="rect">
            <a:avLst/>
          </a:prstGeom>
          <a:noFill/>
        </p:spPr>
        <p:txBody>
          <a:bodyPr wrap="none" rtlCol="0">
            <a:spAutoFit/>
          </a:bodyPr>
          <a:lstStyle/>
          <a:p>
            <a:r>
              <a:rPr lang="zh-CN" altLang="en-US" sz="7200" b="1" dirty="0">
                <a:solidFill>
                  <a:srgbClr val="FF0000"/>
                </a:solidFill>
              </a:rPr>
              <a:t>感谢您的聆听</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7223074" y="227637"/>
            <a:ext cx="4633566" cy="6394412"/>
          </a:xfrm>
          <a:prstGeom prst="rect">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9" name="矩形 8"/>
          <p:cNvSpPr/>
          <p:nvPr/>
        </p:nvSpPr>
        <p:spPr>
          <a:xfrm>
            <a:off x="7320136" y="227637"/>
            <a:ext cx="4633566" cy="6394412"/>
          </a:xfrm>
          <a:prstGeom prst="rect">
            <a:avLst/>
          </a:prstGeom>
          <a:solidFill>
            <a:srgbClr val="0125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94962"/>
            <a:ext cx="1310345" cy="307777"/>
          </a:xfrm>
          <a:prstGeom prst="rect">
            <a:avLst/>
          </a:prstGeom>
          <a:noFill/>
        </p:spPr>
        <p:txBody>
          <a:bodyPr wrap="square" rtlCol="0">
            <a:spAutoFit/>
          </a:bodyPr>
          <a:lstStyle/>
          <a:p>
            <a:pPr algn="r"/>
            <a:r>
              <a:rPr lang="en-US" altLang="zh-CN" sz="1400" dirty="0">
                <a:solidFill>
                  <a:schemeClr val="bg1"/>
                </a:solidFill>
                <a:latin typeface="Times New Roman" panose="02020603050405020304"/>
                <a:ea typeface="Kozuka Gothic Pro M" panose="020B0700000000000000" pitchFamily="34" charset="-128"/>
                <a:cs typeface="Times New Roman" panose="02020603050405020304"/>
              </a:rPr>
              <a:t>contents</a:t>
            </a:r>
            <a:endParaRPr lang="zh-CN" altLang="en-US" sz="1400" dirty="0">
              <a:solidFill>
                <a:schemeClr val="bg1"/>
              </a:solidFill>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542768"/>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chemeClr val="bg1"/>
          </a:solidFill>
          <a:ln>
            <a:noFill/>
          </a:ln>
          <a:effectLst/>
        </p:spPr>
        <p:txBody>
          <a:bodyPr wrap="none" anchor="ctr"/>
          <a:lstStyle/>
          <a:p>
            <a:pPr eaLnBrk="1" hangingPunct="1">
              <a:defRPr/>
            </a:pPr>
            <a:endParaRPr lang="zh-CN" altLang="en-US"/>
          </a:p>
        </p:txBody>
      </p:sp>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sp>
        <p:nvSpPr>
          <p:cNvPr id="14" name="标题 1"/>
          <p:cNvSpPr txBox="1"/>
          <p:nvPr/>
        </p:nvSpPr>
        <p:spPr>
          <a:xfrm>
            <a:off x="596558" y="1187817"/>
            <a:ext cx="2706511" cy="641967"/>
          </a:xfrm>
          <a:prstGeom prst="rect">
            <a:avLst/>
          </a:prstGeom>
        </p:spPr>
        <p:txBody>
          <a:bodyPr vert="horz" lIns="91440" tIns="45720" rIns="91440" bIns="45720" rtlCol="0" anchor="b">
            <a:norm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3200" dirty="0">
                <a:solidFill>
                  <a:schemeClr val="tx1">
                    <a:lumMod val="85000"/>
                    <a:lumOff val="15000"/>
                  </a:schemeClr>
                </a:solidFill>
                <a:latin typeface="微软雅黑" panose="020B0503020204020204" charset="-122"/>
                <a:ea typeface="微软雅黑" panose="020B0503020204020204" charset="-122"/>
              </a:rPr>
              <a:t>公司简介</a:t>
            </a:r>
          </a:p>
        </p:txBody>
      </p:sp>
      <p:sp>
        <p:nvSpPr>
          <p:cNvPr id="15" name="内容占位符 2"/>
          <p:cNvSpPr txBox="1"/>
          <p:nvPr/>
        </p:nvSpPr>
        <p:spPr>
          <a:xfrm>
            <a:off x="423610" y="2480254"/>
            <a:ext cx="6511580" cy="3718665"/>
          </a:xfrm>
          <a:prstGeom prst="rect">
            <a:avLst/>
          </a:prstGeom>
        </p:spPr>
        <p:txBody>
          <a:bodyPr vert="horz" lIns="91440" tIns="45720" rIns="91440" bIns="45720" rtlCol="0">
            <a:normAutofit/>
          </a:bodyPr>
          <a:lstStyle>
            <a:lvl1pPr marL="0" indent="0" algn="ctr" defTabSz="913765"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3765"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3765"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376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376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376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376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376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376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210000"/>
              </a:lnSpc>
              <a:buClr>
                <a:srgbClr val="E26C07"/>
              </a:buClr>
            </a:pPr>
            <a:r>
              <a:rPr lang="zh-CN" altLang="en-US" sz="1400" dirty="0">
                <a:latin typeface="微软雅黑" panose="020B0503020204020204" charset="-122"/>
                <a:ea typeface="微软雅黑" panose="020B0503020204020204" charset="-122"/>
                <a:cs typeface="微软雅黑" panose="020B0503020204020204" charset="-122"/>
              </a:rPr>
              <a:t>成立于</a:t>
            </a:r>
            <a:r>
              <a:rPr lang="en-US" altLang="zh-CN" sz="1400" dirty="0">
                <a:latin typeface="微软雅黑" panose="020B0503020204020204" charset="-122"/>
                <a:ea typeface="微软雅黑" panose="020B0503020204020204" charset="-122"/>
                <a:cs typeface="微软雅黑" panose="020B0503020204020204" charset="-122"/>
              </a:rPr>
              <a:t>1994</a:t>
            </a:r>
            <a:r>
              <a:rPr lang="zh-CN" altLang="en-US" sz="1400" dirty="0">
                <a:latin typeface="微软雅黑" panose="020B0503020204020204" charset="-122"/>
                <a:ea typeface="微软雅黑" panose="020B0503020204020204" charset="-122"/>
                <a:cs typeface="微软雅黑" panose="020B0503020204020204" charset="-122"/>
              </a:rPr>
              <a:t>年</a:t>
            </a:r>
            <a:r>
              <a:rPr lang="en-US" altLang="zh-CN" sz="1400" dirty="0">
                <a:latin typeface="微软雅黑" panose="020B0503020204020204" charset="-122"/>
                <a:ea typeface="微软雅黑" panose="020B0503020204020204" charset="-122"/>
                <a:cs typeface="微软雅黑" panose="020B0503020204020204" charset="-122"/>
              </a:rPr>
              <a:t>11</a:t>
            </a:r>
            <a:r>
              <a:rPr lang="zh-CN" altLang="en-US" sz="1400" dirty="0">
                <a:latin typeface="微软雅黑" panose="020B0503020204020204" charset="-122"/>
                <a:ea typeface="微软雅黑" panose="020B0503020204020204" charset="-122"/>
                <a:cs typeface="微软雅黑" panose="020B0503020204020204" charset="-122"/>
              </a:rPr>
              <a:t>月，</a:t>
            </a:r>
            <a:r>
              <a:rPr lang="en-US" altLang="zh-CN" sz="1400" dirty="0">
                <a:latin typeface="微软雅黑" panose="020B0503020204020204" charset="-122"/>
                <a:ea typeface="微软雅黑" panose="020B0503020204020204" charset="-122"/>
                <a:cs typeface="微软雅黑" panose="020B0503020204020204" charset="-122"/>
              </a:rPr>
              <a:t>2011</a:t>
            </a:r>
            <a:r>
              <a:rPr lang="zh-CN" altLang="en-US" sz="1400" dirty="0">
                <a:latin typeface="微软雅黑" panose="020B0503020204020204" charset="-122"/>
                <a:ea typeface="微软雅黑" panose="020B0503020204020204" charset="-122"/>
                <a:cs typeface="微软雅黑" panose="020B0503020204020204" charset="-122"/>
              </a:rPr>
              <a:t>年</a:t>
            </a:r>
            <a:r>
              <a:rPr lang="en-US" altLang="zh-CN" sz="1400" dirty="0">
                <a:latin typeface="微软雅黑" panose="020B0503020204020204" charset="-122"/>
                <a:ea typeface="微软雅黑" panose="020B0503020204020204" charset="-122"/>
                <a:cs typeface="微软雅黑" panose="020B0503020204020204" charset="-122"/>
              </a:rPr>
              <a:t>9</a:t>
            </a:r>
            <a:r>
              <a:rPr lang="zh-CN" altLang="en-US" sz="1400" dirty="0">
                <a:latin typeface="微软雅黑" panose="020B0503020204020204" charset="-122"/>
                <a:ea typeface="微软雅黑" panose="020B0503020204020204" charset="-122"/>
                <a:cs typeface="微软雅黑" panose="020B0503020204020204" charset="-122"/>
              </a:rPr>
              <a:t>月改制为股份制有限公司</a:t>
            </a:r>
            <a:endParaRPr lang="en-US" altLang="zh-CN" sz="1400" dirty="0">
              <a:latin typeface="微软雅黑" panose="020B0503020204020204" charset="-122"/>
              <a:ea typeface="微软雅黑" panose="020B0503020204020204" charset="-122"/>
              <a:cs typeface="微软雅黑" panose="020B0503020204020204" charset="-122"/>
            </a:endParaRPr>
          </a:p>
          <a:p>
            <a:pPr lvl="1" algn="l">
              <a:lnSpc>
                <a:spcPct val="210000"/>
              </a:lnSpc>
              <a:buClr>
                <a:srgbClr val="E26C07"/>
              </a:buClr>
            </a:pPr>
            <a:r>
              <a:rPr lang="en-US" altLang="zh-CN" sz="1400" dirty="0">
                <a:latin typeface="微软雅黑" panose="020B0503020204020204" charset="-122"/>
                <a:ea typeface="微软雅黑" panose="020B0503020204020204" charset="-122"/>
                <a:cs typeface="微软雅黑" panose="020B0503020204020204" charset="-122"/>
              </a:rPr>
              <a:t>2016</a:t>
            </a:r>
            <a:r>
              <a:rPr lang="zh-CN" altLang="en-US" sz="1400" dirty="0">
                <a:latin typeface="微软雅黑" panose="020B0503020204020204" charset="-122"/>
                <a:ea typeface="微软雅黑" panose="020B0503020204020204" charset="-122"/>
                <a:cs typeface="微软雅黑" panose="020B0503020204020204" charset="-122"/>
              </a:rPr>
              <a:t>年</a:t>
            </a:r>
            <a:r>
              <a:rPr lang="en-US" altLang="zh-CN" sz="1400" dirty="0">
                <a:latin typeface="微软雅黑" panose="020B0503020204020204" charset="-122"/>
                <a:ea typeface="微软雅黑" panose="020B0503020204020204" charset="-122"/>
                <a:cs typeface="微软雅黑" panose="020B0503020204020204" charset="-122"/>
              </a:rPr>
              <a:t>10</a:t>
            </a:r>
            <a:r>
              <a:rPr lang="zh-CN" altLang="en-US" sz="1400" dirty="0">
                <a:latin typeface="微软雅黑" panose="020B0503020204020204" charset="-122"/>
                <a:ea typeface="微软雅黑" panose="020B0503020204020204" charset="-122"/>
                <a:cs typeface="微软雅黑" panose="020B0503020204020204" charset="-122"/>
              </a:rPr>
              <a:t>月</a:t>
            </a:r>
            <a:r>
              <a:rPr lang="en-US" altLang="zh-CN" sz="1400" dirty="0">
                <a:latin typeface="微软雅黑" panose="020B0503020204020204" charset="-122"/>
                <a:ea typeface="微软雅黑" panose="020B0503020204020204" charset="-122"/>
                <a:cs typeface="微软雅黑" panose="020B0503020204020204" charset="-122"/>
              </a:rPr>
              <a:t>21</a:t>
            </a:r>
            <a:r>
              <a:rPr lang="zh-CN" altLang="en-US" sz="1400" dirty="0">
                <a:latin typeface="微软雅黑" panose="020B0503020204020204" charset="-122"/>
                <a:ea typeface="微软雅黑" panose="020B0503020204020204" charset="-122"/>
                <a:cs typeface="微软雅黑" panose="020B0503020204020204" charset="-122"/>
              </a:rPr>
              <a:t>日在深交所挂牌上市，股票代码</a:t>
            </a:r>
            <a:r>
              <a:rPr lang="en-US" altLang="zh-CN" sz="1400" dirty="0">
                <a:latin typeface="微软雅黑" panose="020B0503020204020204" charset="-122"/>
                <a:ea typeface="微软雅黑" panose="020B0503020204020204" charset="-122"/>
                <a:cs typeface="微软雅黑" panose="020B0503020204020204" charset="-122"/>
              </a:rPr>
              <a:t>300552</a:t>
            </a:r>
          </a:p>
          <a:p>
            <a:pPr lvl="1" algn="l">
              <a:lnSpc>
                <a:spcPct val="210000"/>
              </a:lnSpc>
              <a:buClr>
                <a:srgbClr val="E26C07"/>
              </a:buClr>
            </a:pPr>
            <a:r>
              <a:rPr lang="zh-CN" altLang="en-US" sz="1400" dirty="0">
                <a:latin typeface="微软雅黑" panose="020B0503020204020204" charset="-122"/>
                <a:ea typeface="微软雅黑" panose="020B0503020204020204" charset="-122"/>
                <a:cs typeface="微软雅黑" panose="020B0503020204020204" charset="-122"/>
              </a:rPr>
              <a:t>公司总部：北京市中关村软件园</a:t>
            </a:r>
            <a:r>
              <a:rPr lang="en-US" altLang="zh-CN" sz="1400" dirty="0">
                <a:latin typeface="微软雅黑" panose="020B0503020204020204" charset="-122"/>
                <a:ea typeface="微软雅黑" panose="020B0503020204020204" charset="-122"/>
                <a:cs typeface="微软雅黑" panose="020B0503020204020204" charset="-122"/>
              </a:rPr>
              <a:t>12</a:t>
            </a:r>
            <a:r>
              <a:rPr lang="zh-CN" altLang="en-US" sz="1400" dirty="0">
                <a:latin typeface="微软雅黑" panose="020B0503020204020204" charset="-122"/>
                <a:ea typeface="微软雅黑" panose="020B0503020204020204" charset="-122"/>
                <a:cs typeface="微软雅黑" panose="020B0503020204020204" charset="-122"/>
              </a:rPr>
              <a:t>号楼万集空间</a:t>
            </a:r>
            <a:endParaRPr lang="en-US" altLang="zh-CN" sz="1400" dirty="0">
              <a:latin typeface="微软雅黑" panose="020B0503020204020204" charset="-122"/>
              <a:ea typeface="微软雅黑" panose="020B0503020204020204" charset="-122"/>
              <a:cs typeface="微软雅黑" panose="020B0503020204020204" charset="-122"/>
            </a:endParaRPr>
          </a:p>
          <a:p>
            <a:pPr lvl="1" algn="l">
              <a:lnSpc>
                <a:spcPct val="210000"/>
              </a:lnSpc>
              <a:buClr>
                <a:srgbClr val="E26C07"/>
              </a:buClr>
            </a:pPr>
            <a:r>
              <a:rPr lang="zh-CN" altLang="en-US" sz="1400" dirty="0">
                <a:latin typeface="微软雅黑" panose="020B0503020204020204" charset="-122"/>
                <a:ea typeface="微软雅黑" panose="020B0503020204020204" charset="-122"/>
                <a:cs typeface="微软雅黑" panose="020B0503020204020204" charset="-122"/>
              </a:rPr>
              <a:t>主营业务：专业从事智能交通系统（</a:t>
            </a:r>
            <a:r>
              <a:rPr lang="en-US" altLang="zh-CN" sz="1400" dirty="0">
                <a:latin typeface="微软雅黑" panose="020B0503020204020204" charset="-122"/>
                <a:ea typeface="微软雅黑" panose="020B0503020204020204" charset="-122"/>
                <a:cs typeface="微软雅黑" panose="020B0503020204020204" charset="-122"/>
              </a:rPr>
              <a:t>ITS</a:t>
            </a:r>
            <a:r>
              <a:rPr lang="zh-CN" altLang="en-US" sz="1400" dirty="0">
                <a:latin typeface="微软雅黑" panose="020B0503020204020204" charset="-122"/>
                <a:ea typeface="微软雅黑" panose="020B0503020204020204" charset="-122"/>
                <a:cs typeface="微软雅黑" panose="020B0503020204020204" charset="-122"/>
              </a:rPr>
              <a:t>）技术研发、产品制造、技术服务。</a:t>
            </a:r>
          </a:p>
          <a:p>
            <a:pPr lvl="1" algn="l">
              <a:lnSpc>
                <a:spcPct val="210000"/>
              </a:lnSpc>
              <a:buClr>
                <a:srgbClr val="E26C07"/>
              </a:buClr>
            </a:pPr>
            <a:r>
              <a:rPr lang="zh-CN" altLang="en-US" sz="1400" dirty="0">
                <a:latin typeface="微软雅黑" panose="020B0503020204020204" charset="-122"/>
                <a:ea typeface="微软雅黑" panose="020B0503020204020204" charset="-122"/>
                <a:cs typeface="微软雅黑" panose="020B0503020204020204" charset="-122"/>
              </a:rPr>
              <a:t>万集科技研发出以动态称重、专用短程通信、激光传感器、汽车电子标识为核心技术的全系列多种产品，在智能交通信息采集与处理行业取得了领先的市场地位。</a:t>
            </a:r>
          </a:p>
        </p:txBody>
      </p:sp>
      <p:sp>
        <p:nvSpPr>
          <p:cNvPr id="25" name="文本框 24"/>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sp>
        <p:nvSpPr>
          <p:cNvPr id="11" name="矩形 10"/>
          <p:cNvSpPr/>
          <p:nvPr/>
        </p:nvSpPr>
        <p:spPr>
          <a:xfrm>
            <a:off x="596558" y="1690276"/>
            <a:ext cx="2002469" cy="361637"/>
          </a:xfrm>
          <a:prstGeom prst="rect">
            <a:avLst/>
          </a:prstGeom>
        </p:spPr>
        <p:txBody>
          <a:bodyPr wrap="none">
            <a:spAutoFit/>
          </a:bodyPr>
          <a:lstStyle/>
          <a:p>
            <a:pPr>
              <a:lnSpc>
                <a:spcPct val="130000"/>
              </a:lnSpc>
              <a:spcAft>
                <a:spcPts val="1200"/>
              </a:spcAft>
            </a:pPr>
            <a:r>
              <a:rPr lang="en-US" altLang="zh-CN" sz="1400" dirty="0">
                <a:solidFill>
                  <a:srgbClr val="7F7F7F"/>
                </a:solidFill>
                <a:latin typeface="Kozuka Gothic Pro L" panose="020B0200000000000000" pitchFamily="34" charset="-128"/>
                <a:ea typeface="Kozuka Gothic Pro L" panose="020B0200000000000000" pitchFamily="34" charset="-128"/>
              </a:rPr>
              <a:t>Company introduction</a:t>
            </a:r>
          </a:p>
        </p:txBody>
      </p:sp>
      <p:sp>
        <p:nvSpPr>
          <p:cNvPr id="29" name="矩形 28" descr="e7d195523061f1c0600ade85ab8d19863d296bbd6d3c8047FB0A4867354E4F1E3A7DEAE3C4C4B5C9777EC9E9D7F78045DB0296A4194571101A21F67FC7D6C39966CE50B69116E2EE84E571E25F3C0CCE9631DA68FA567519C66D43F9150601E407FD972B1E00E94CEF8A767208B2EAAF2DAF9A4D555F6859AE19131B6770B088FD1927E5E468DB7D5AEE6F46688B67007A544A65DCF23D14"/>
          <p:cNvSpPr/>
          <p:nvPr/>
        </p:nvSpPr>
        <p:spPr>
          <a:xfrm>
            <a:off x="7320136" y="4850568"/>
            <a:ext cx="4608512" cy="863296"/>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descr="e7d195523061f1c0600ade85ab8d19863d296bbd6d3c8047FB0A4867354E4F1E3A7DEAE3C4C4B5C9777EC9E9D7F78045DB0296A4194571101A21F67FC7D6C39966CE50B69116E2EE84E571E25F3C0CCE9631DA68FA567519C66D43F9150601E407FD972B1E00E94CEF8A767208B2EAAF2DAF9A4D555F6859AE19131B6770B088FD1927E5E468DB7D5AEE6F46688B67007A544A65DCF23D14"/>
          <p:cNvSpPr/>
          <p:nvPr/>
        </p:nvSpPr>
        <p:spPr>
          <a:xfrm>
            <a:off x="11136560" y="5028419"/>
            <a:ext cx="712744" cy="712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solidFill>
                <a:srgbClr val="144780"/>
              </a:solidFill>
              <a:latin typeface="Kozuka Gothic Pro M" panose="020B0700000000000000" pitchFamily="34" charset="-128"/>
              <a:ea typeface="Kozuka Gothic Pro M" panose="020B0700000000000000" pitchFamily="34" charset="-128"/>
            </a:endParaRPr>
          </a:p>
        </p:txBody>
      </p:sp>
      <p:sp>
        <p:nvSpPr>
          <p:cNvPr id="33" name="Rectangle 3" descr="e7d195523061f1c0600ade85ab8d19863d296bbd6d3c8047FB0A4867354E4F1E3A7DEAE3C4C4B5C9777EC9E9D7F78045DB0296A4194571101A21F67FC7D6C39966CE50B69116E2EE84E571E25F3C0CCE9631DA68FA567519C66D43F9150601E407FD972B1E00E94CEF8A767208B2EAAF2DAF9A4D555F6859AE19131B6770B088FD1927E5E468DB7D5AEE6F46688B67007A544A65DCF23D14"/>
          <p:cNvSpPr txBox="1">
            <a:spLocks noChangeArrowheads="1"/>
          </p:cNvSpPr>
          <p:nvPr/>
        </p:nvSpPr>
        <p:spPr bwMode="auto">
          <a:xfrm>
            <a:off x="7533447" y="5294237"/>
            <a:ext cx="3603113" cy="402291"/>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r">
              <a:lnSpc>
                <a:spcPct val="130000"/>
              </a:lnSpc>
              <a:spcAft>
                <a:spcPts val="1200"/>
              </a:spcAft>
            </a:pPr>
            <a:r>
              <a:rPr lang="en-US" altLang="zh-CN" sz="1600" dirty="0">
                <a:solidFill>
                  <a:srgbClr val="7F7F7F"/>
                </a:solidFill>
                <a:latin typeface="Kozuka Gothic Pro L" panose="020B0200000000000000" pitchFamily="34" charset="-128"/>
                <a:ea typeface="Kozuka Gothic Pro L" panose="020B0200000000000000" pitchFamily="34" charset="-128"/>
              </a:rPr>
              <a:t>Company introduction</a:t>
            </a:r>
          </a:p>
        </p:txBody>
      </p:sp>
      <p:grpSp>
        <p:nvGrpSpPr>
          <p:cNvPr id="34" name="组合 9" descr="e7d195523061f1c0600ade85ab8d19863d296bbd6d3c8047FB0A4867354E4F1E3A7DEAE3C4C4B5C9777EC9E9D7F78045DB0296A4194571101A21F67FC7D6C39966CE50B69116E2EE84E571E25F3C0CCE9631DA68FA567519C66D43F9150601E407FD972B1E00E94CEF8A767208B2EAAF2DAF9A4D555F6859AE19131B6770B088FD1927E5E468DB7D5AEE6F46688B67007A544A65DCF23D14"/>
          <p:cNvGrpSpPr/>
          <p:nvPr/>
        </p:nvGrpSpPr>
        <p:grpSpPr>
          <a:xfrm>
            <a:off x="10674136" y="5150221"/>
            <a:ext cx="318407" cy="172964"/>
            <a:chOff x="10169023" y="4357433"/>
            <a:chExt cx="626672" cy="340418"/>
          </a:xfrm>
          <a:solidFill>
            <a:schemeClr val="bg1">
              <a:lumMod val="75000"/>
            </a:schemeClr>
          </a:solidFill>
        </p:grpSpPr>
        <p:sp>
          <p:nvSpPr>
            <p:cNvPr id="36" name="Freeform 7"/>
            <p:cNvSpPr>
              <a:spLocks noEditPoints="1"/>
            </p:cNvSpPr>
            <p:nvPr/>
          </p:nvSpPr>
          <p:spPr bwMode="auto">
            <a:xfrm>
              <a:off x="10463580" y="4357433"/>
              <a:ext cx="332115" cy="340418"/>
            </a:xfrm>
            <a:custGeom>
              <a:avLst/>
              <a:gdLst>
                <a:gd name="T0" fmla="*/ 2147483646 w 37"/>
                <a:gd name="T1" fmla="*/ 2147483646 h 38"/>
                <a:gd name="T2" fmla="*/ 2147483646 w 37"/>
                <a:gd name="T3" fmla="*/ 2147483646 h 38"/>
                <a:gd name="T4" fmla="*/ 2147483646 w 37"/>
                <a:gd name="T5" fmla="*/ 2147483646 h 38"/>
                <a:gd name="T6" fmla="*/ 2147483646 w 37"/>
                <a:gd name="T7" fmla="*/ 2147483646 h 38"/>
                <a:gd name="T8" fmla="*/ 2147483646 w 37"/>
                <a:gd name="T9" fmla="*/ 2147483646 h 38"/>
                <a:gd name="T10" fmla="*/ 0 w 37"/>
                <a:gd name="T11" fmla="*/ 2147483646 h 38"/>
                <a:gd name="T12" fmla="*/ 2147483646 w 37"/>
                <a:gd name="T13" fmla="*/ 2147483646 h 38"/>
                <a:gd name="T14" fmla="*/ 2147483646 w 37"/>
                <a:gd name="T15" fmla="*/ 2147483646 h 38"/>
                <a:gd name="T16" fmla="*/ 2147483646 w 37"/>
                <a:gd name="T17" fmla="*/ 0 h 38"/>
                <a:gd name="T18" fmla="*/ 2147483646 w 37"/>
                <a:gd name="T19" fmla="*/ 2147483646 h 38"/>
                <a:gd name="T20" fmla="*/ 2147483646 w 37"/>
                <a:gd name="T21" fmla="*/ 2147483646 h 38"/>
                <a:gd name="T22" fmla="*/ 2147483646 w 37"/>
                <a:gd name="T23" fmla="*/ 2147483646 h 38"/>
                <a:gd name="T24" fmla="*/ 2147483646 w 37"/>
                <a:gd name="T25" fmla="*/ 2147483646 h 38"/>
                <a:gd name="T26" fmla="*/ 2147483646 w 37"/>
                <a:gd name="T27" fmla="*/ 2147483646 h 38"/>
                <a:gd name="T28" fmla="*/ 2147483646 w 37"/>
                <a:gd name="T29" fmla="*/ 2147483646 h 38"/>
                <a:gd name="T30" fmla="*/ 2147483646 w 37"/>
                <a:gd name="T31" fmla="*/ 2147483646 h 38"/>
                <a:gd name="T32" fmla="*/ 2147483646 w 37"/>
                <a:gd name="T33" fmla="*/ 2147483646 h 38"/>
                <a:gd name="T34" fmla="*/ 2147483646 w 37"/>
                <a:gd name="T35" fmla="*/ 2147483646 h 38"/>
                <a:gd name="T36" fmla="*/ 2147483646 w 37"/>
                <a:gd name="T37" fmla="*/ 2147483646 h 38"/>
                <a:gd name="T38" fmla="*/ 2147483646 w 37"/>
                <a:gd name="T39" fmla="*/ 2147483646 h 38"/>
                <a:gd name="T40" fmla="*/ 2147483646 w 37"/>
                <a:gd name="T41" fmla="*/ 2147483646 h 38"/>
                <a:gd name="T42" fmla="*/ 2147483646 w 37"/>
                <a:gd name="T43" fmla="*/ 2147483646 h 38"/>
                <a:gd name="T44" fmla="*/ 2147483646 w 37"/>
                <a:gd name="T45" fmla="*/ 2147483646 h 38"/>
                <a:gd name="T46" fmla="*/ 2147483646 w 37"/>
                <a:gd name="T47" fmla="*/ 2147483646 h 38"/>
                <a:gd name="T48" fmla="*/ 2147483646 w 37"/>
                <a:gd name="T49" fmla="*/ 2147483646 h 38"/>
                <a:gd name="T50" fmla="*/ 2147483646 w 37"/>
                <a:gd name="T51" fmla="*/ 0 h 38"/>
                <a:gd name="T52" fmla="*/ 2147483646 w 37"/>
                <a:gd name="T53" fmla="*/ 2147483646 h 38"/>
                <a:gd name="T54" fmla="*/ 2147483646 w 37"/>
                <a:gd name="T55" fmla="*/ 2147483646 h 38"/>
                <a:gd name="T56" fmla="*/ 2147483646 w 37"/>
                <a:gd name="T57" fmla="*/ 2147483646 h 38"/>
                <a:gd name="T58" fmla="*/ 2147483646 w 37"/>
                <a:gd name="T59" fmla="*/ 2147483646 h 38"/>
                <a:gd name="T60" fmla="*/ 2147483646 w 37"/>
                <a:gd name="T61" fmla="*/ 2147483646 h 38"/>
                <a:gd name="T62" fmla="*/ 2147483646 w 37"/>
                <a:gd name="T63" fmla="*/ 2147483646 h 38"/>
                <a:gd name="T64" fmla="*/ 2147483646 w 37"/>
                <a:gd name="T65" fmla="*/ 2147483646 h 38"/>
                <a:gd name="T66" fmla="*/ 2147483646 w 37"/>
                <a:gd name="T67" fmla="*/ 214748364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 h="38">
                  <a:moveTo>
                    <a:pt x="22" y="36"/>
                  </a:moveTo>
                  <a:cubicBezTo>
                    <a:pt x="20" y="38"/>
                    <a:pt x="20" y="38"/>
                    <a:pt x="20" y="38"/>
                  </a:cubicBezTo>
                  <a:cubicBezTo>
                    <a:pt x="20" y="38"/>
                    <a:pt x="20" y="38"/>
                    <a:pt x="19" y="38"/>
                  </a:cubicBezTo>
                  <a:cubicBezTo>
                    <a:pt x="19" y="38"/>
                    <a:pt x="19" y="38"/>
                    <a:pt x="19" y="38"/>
                  </a:cubicBezTo>
                  <a:cubicBezTo>
                    <a:pt x="1" y="20"/>
                    <a:pt x="1" y="20"/>
                    <a:pt x="1" y="20"/>
                  </a:cubicBezTo>
                  <a:cubicBezTo>
                    <a:pt x="1" y="20"/>
                    <a:pt x="0" y="19"/>
                    <a:pt x="0" y="19"/>
                  </a:cubicBezTo>
                  <a:cubicBezTo>
                    <a:pt x="0" y="19"/>
                    <a:pt x="1" y="18"/>
                    <a:pt x="1" y="18"/>
                  </a:cubicBezTo>
                  <a:cubicBezTo>
                    <a:pt x="19" y="1"/>
                    <a:pt x="19" y="1"/>
                    <a:pt x="19" y="1"/>
                  </a:cubicBezTo>
                  <a:cubicBezTo>
                    <a:pt x="19" y="0"/>
                    <a:pt x="19" y="0"/>
                    <a:pt x="19" y="0"/>
                  </a:cubicBezTo>
                  <a:cubicBezTo>
                    <a:pt x="20" y="0"/>
                    <a:pt x="20" y="0"/>
                    <a:pt x="20" y="1"/>
                  </a:cubicBezTo>
                  <a:cubicBezTo>
                    <a:pt x="22" y="2"/>
                    <a:pt x="22" y="2"/>
                    <a:pt x="22" y="2"/>
                  </a:cubicBezTo>
                  <a:cubicBezTo>
                    <a:pt x="22" y="3"/>
                    <a:pt x="23" y="3"/>
                    <a:pt x="23" y="3"/>
                  </a:cubicBezTo>
                  <a:cubicBezTo>
                    <a:pt x="23" y="4"/>
                    <a:pt x="22" y="4"/>
                    <a:pt x="22" y="4"/>
                  </a:cubicBezTo>
                  <a:cubicBezTo>
                    <a:pt x="7" y="19"/>
                    <a:pt x="7" y="19"/>
                    <a:pt x="7" y="19"/>
                  </a:cubicBezTo>
                  <a:cubicBezTo>
                    <a:pt x="22" y="34"/>
                    <a:pt x="22" y="34"/>
                    <a:pt x="22" y="34"/>
                  </a:cubicBezTo>
                  <a:cubicBezTo>
                    <a:pt x="22" y="34"/>
                    <a:pt x="23" y="35"/>
                    <a:pt x="23" y="35"/>
                  </a:cubicBezTo>
                  <a:cubicBezTo>
                    <a:pt x="23" y="35"/>
                    <a:pt x="22" y="36"/>
                    <a:pt x="22" y="36"/>
                  </a:cubicBezTo>
                  <a:close/>
                  <a:moveTo>
                    <a:pt x="37" y="36"/>
                  </a:moveTo>
                  <a:cubicBezTo>
                    <a:pt x="35" y="38"/>
                    <a:pt x="35" y="38"/>
                    <a:pt x="35" y="38"/>
                  </a:cubicBezTo>
                  <a:cubicBezTo>
                    <a:pt x="35" y="38"/>
                    <a:pt x="34" y="38"/>
                    <a:pt x="34" y="38"/>
                  </a:cubicBezTo>
                  <a:cubicBezTo>
                    <a:pt x="34" y="38"/>
                    <a:pt x="33" y="38"/>
                    <a:pt x="33" y="38"/>
                  </a:cubicBezTo>
                  <a:cubicBezTo>
                    <a:pt x="15" y="20"/>
                    <a:pt x="15" y="20"/>
                    <a:pt x="15" y="20"/>
                  </a:cubicBezTo>
                  <a:cubicBezTo>
                    <a:pt x="15" y="20"/>
                    <a:pt x="15" y="19"/>
                    <a:pt x="15" y="19"/>
                  </a:cubicBezTo>
                  <a:cubicBezTo>
                    <a:pt x="15" y="19"/>
                    <a:pt x="15" y="18"/>
                    <a:pt x="15" y="18"/>
                  </a:cubicBezTo>
                  <a:cubicBezTo>
                    <a:pt x="33" y="1"/>
                    <a:pt x="33" y="1"/>
                    <a:pt x="33" y="1"/>
                  </a:cubicBezTo>
                  <a:cubicBezTo>
                    <a:pt x="33" y="0"/>
                    <a:pt x="34" y="0"/>
                    <a:pt x="34" y="0"/>
                  </a:cubicBezTo>
                  <a:cubicBezTo>
                    <a:pt x="34" y="0"/>
                    <a:pt x="35" y="0"/>
                    <a:pt x="35" y="1"/>
                  </a:cubicBezTo>
                  <a:cubicBezTo>
                    <a:pt x="37" y="2"/>
                    <a:pt x="37" y="2"/>
                    <a:pt x="37" y="2"/>
                  </a:cubicBezTo>
                  <a:cubicBezTo>
                    <a:pt x="37" y="3"/>
                    <a:pt x="37" y="3"/>
                    <a:pt x="37" y="3"/>
                  </a:cubicBezTo>
                  <a:cubicBezTo>
                    <a:pt x="37" y="4"/>
                    <a:pt x="37" y="4"/>
                    <a:pt x="37" y="4"/>
                  </a:cubicBezTo>
                  <a:cubicBezTo>
                    <a:pt x="22" y="19"/>
                    <a:pt x="22" y="19"/>
                    <a:pt x="22" y="19"/>
                  </a:cubicBezTo>
                  <a:cubicBezTo>
                    <a:pt x="37" y="34"/>
                    <a:pt x="37" y="34"/>
                    <a:pt x="37" y="34"/>
                  </a:cubicBezTo>
                  <a:cubicBezTo>
                    <a:pt x="37" y="34"/>
                    <a:pt x="37" y="35"/>
                    <a:pt x="37" y="35"/>
                  </a:cubicBezTo>
                  <a:cubicBezTo>
                    <a:pt x="37" y="35"/>
                    <a:pt x="37" y="36"/>
                    <a:pt x="37"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 name="Freeform 7"/>
            <p:cNvSpPr>
              <a:spLocks noEditPoints="1"/>
            </p:cNvSpPr>
            <p:nvPr/>
          </p:nvSpPr>
          <p:spPr bwMode="auto">
            <a:xfrm>
              <a:off x="10169023" y="4357433"/>
              <a:ext cx="332115" cy="340418"/>
            </a:xfrm>
            <a:custGeom>
              <a:avLst/>
              <a:gdLst>
                <a:gd name="T0" fmla="*/ 2147483646 w 37"/>
                <a:gd name="T1" fmla="*/ 2147483646 h 38"/>
                <a:gd name="T2" fmla="*/ 2147483646 w 37"/>
                <a:gd name="T3" fmla="*/ 2147483646 h 38"/>
                <a:gd name="T4" fmla="*/ 2147483646 w 37"/>
                <a:gd name="T5" fmla="*/ 2147483646 h 38"/>
                <a:gd name="T6" fmla="*/ 2147483646 w 37"/>
                <a:gd name="T7" fmla="*/ 2147483646 h 38"/>
                <a:gd name="T8" fmla="*/ 2147483646 w 37"/>
                <a:gd name="T9" fmla="*/ 2147483646 h 38"/>
                <a:gd name="T10" fmla="*/ 0 w 37"/>
                <a:gd name="T11" fmla="*/ 2147483646 h 38"/>
                <a:gd name="T12" fmla="*/ 2147483646 w 37"/>
                <a:gd name="T13" fmla="*/ 2147483646 h 38"/>
                <a:gd name="T14" fmla="*/ 2147483646 w 37"/>
                <a:gd name="T15" fmla="*/ 2147483646 h 38"/>
                <a:gd name="T16" fmla="*/ 2147483646 w 37"/>
                <a:gd name="T17" fmla="*/ 0 h 38"/>
                <a:gd name="T18" fmla="*/ 2147483646 w 37"/>
                <a:gd name="T19" fmla="*/ 2147483646 h 38"/>
                <a:gd name="T20" fmla="*/ 2147483646 w 37"/>
                <a:gd name="T21" fmla="*/ 2147483646 h 38"/>
                <a:gd name="T22" fmla="*/ 2147483646 w 37"/>
                <a:gd name="T23" fmla="*/ 2147483646 h 38"/>
                <a:gd name="T24" fmla="*/ 2147483646 w 37"/>
                <a:gd name="T25" fmla="*/ 2147483646 h 38"/>
                <a:gd name="T26" fmla="*/ 2147483646 w 37"/>
                <a:gd name="T27" fmla="*/ 2147483646 h 38"/>
                <a:gd name="T28" fmla="*/ 2147483646 w 37"/>
                <a:gd name="T29" fmla="*/ 2147483646 h 38"/>
                <a:gd name="T30" fmla="*/ 2147483646 w 37"/>
                <a:gd name="T31" fmla="*/ 2147483646 h 38"/>
                <a:gd name="T32" fmla="*/ 2147483646 w 37"/>
                <a:gd name="T33" fmla="*/ 2147483646 h 38"/>
                <a:gd name="T34" fmla="*/ 2147483646 w 37"/>
                <a:gd name="T35" fmla="*/ 2147483646 h 38"/>
                <a:gd name="T36" fmla="*/ 2147483646 w 37"/>
                <a:gd name="T37" fmla="*/ 2147483646 h 38"/>
                <a:gd name="T38" fmla="*/ 2147483646 w 37"/>
                <a:gd name="T39" fmla="*/ 2147483646 h 38"/>
                <a:gd name="T40" fmla="*/ 2147483646 w 37"/>
                <a:gd name="T41" fmla="*/ 2147483646 h 38"/>
                <a:gd name="T42" fmla="*/ 2147483646 w 37"/>
                <a:gd name="T43" fmla="*/ 2147483646 h 38"/>
                <a:gd name="T44" fmla="*/ 2147483646 w 37"/>
                <a:gd name="T45" fmla="*/ 2147483646 h 38"/>
                <a:gd name="T46" fmla="*/ 2147483646 w 37"/>
                <a:gd name="T47" fmla="*/ 2147483646 h 38"/>
                <a:gd name="T48" fmla="*/ 2147483646 w 37"/>
                <a:gd name="T49" fmla="*/ 2147483646 h 38"/>
                <a:gd name="T50" fmla="*/ 2147483646 w 37"/>
                <a:gd name="T51" fmla="*/ 0 h 38"/>
                <a:gd name="T52" fmla="*/ 2147483646 w 37"/>
                <a:gd name="T53" fmla="*/ 2147483646 h 38"/>
                <a:gd name="T54" fmla="*/ 2147483646 w 37"/>
                <a:gd name="T55" fmla="*/ 2147483646 h 38"/>
                <a:gd name="T56" fmla="*/ 2147483646 w 37"/>
                <a:gd name="T57" fmla="*/ 2147483646 h 38"/>
                <a:gd name="T58" fmla="*/ 2147483646 w 37"/>
                <a:gd name="T59" fmla="*/ 2147483646 h 38"/>
                <a:gd name="T60" fmla="*/ 2147483646 w 37"/>
                <a:gd name="T61" fmla="*/ 2147483646 h 38"/>
                <a:gd name="T62" fmla="*/ 2147483646 w 37"/>
                <a:gd name="T63" fmla="*/ 2147483646 h 38"/>
                <a:gd name="T64" fmla="*/ 2147483646 w 37"/>
                <a:gd name="T65" fmla="*/ 2147483646 h 38"/>
                <a:gd name="T66" fmla="*/ 2147483646 w 37"/>
                <a:gd name="T67" fmla="*/ 214748364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 h="38">
                  <a:moveTo>
                    <a:pt x="22" y="36"/>
                  </a:moveTo>
                  <a:cubicBezTo>
                    <a:pt x="20" y="38"/>
                    <a:pt x="20" y="38"/>
                    <a:pt x="20" y="38"/>
                  </a:cubicBezTo>
                  <a:cubicBezTo>
                    <a:pt x="20" y="38"/>
                    <a:pt x="20" y="38"/>
                    <a:pt x="19" y="38"/>
                  </a:cubicBezTo>
                  <a:cubicBezTo>
                    <a:pt x="19" y="38"/>
                    <a:pt x="19" y="38"/>
                    <a:pt x="19" y="38"/>
                  </a:cubicBezTo>
                  <a:cubicBezTo>
                    <a:pt x="1" y="20"/>
                    <a:pt x="1" y="20"/>
                    <a:pt x="1" y="20"/>
                  </a:cubicBezTo>
                  <a:cubicBezTo>
                    <a:pt x="1" y="20"/>
                    <a:pt x="0" y="19"/>
                    <a:pt x="0" y="19"/>
                  </a:cubicBezTo>
                  <a:cubicBezTo>
                    <a:pt x="0" y="19"/>
                    <a:pt x="1" y="18"/>
                    <a:pt x="1" y="18"/>
                  </a:cubicBezTo>
                  <a:cubicBezTo>
                    <a:pt x="19" y="1"/>
                    <a:pt x="19" y="1"/>
                    <a:pt x="19" y="1"/>
                  </a:cubicBezTo>
                  <a:cubicBezTo>
                    <a:pt x="19" y="0"/>
                    <a:pt x="19" y="0"/>
                    <a:pt x="19" y="0"/>
                  </a:cubicBezTo>
                  <a:cubicBezTo>
                    <a:pt x="20" y="0"/>
                    <a:pt x="20" y="0"/>
                    <a:pt x="20" y="1"/>
                  </a:cubicBezTo>
                  <a:cubicBezTo>
                    <a:pt x="22" y="2"/>
                    <a:pt x="22" y="2"/>
                    <a:pt x="22" y="2"/>
                  </a:cubicBezTo>
                  <a:cubicBezTo>
                    <a:pt x="22" y="3"/>
                    <a:pt x="23" y="3"/>
                    <a:pt x="23" y="3"/>
                  </a:cubicBezTo>
                  <a:cubicBezTo>
                    <a:pt x="23" y="4"/>
                    <a:pt x="22" y="4"/>
                    <a:pt x="22" y="4"/>
                  </a:cubicBezTo>
                  <a:cubicBezTo>
                    <a:pt x="7" y="19"/>
                    <a:pt x="7" y="19"/>
                    <a:pt x="7" y="19"/>
                  </a:cubicBezTo>
                  <a:cubicBezTo>
                    <a:pt x="22" y="34"/>
                    <a:pt x="22" y="34"/>
                    <a:pt x="22" y="34"/>
                  </a:cubicBezTo>
                  <a:cubicBezTo>
                    <a:pt x="22" y="34"/>
                    <a:pt x="23" y="35"/>
                    <a:pt x="23" y="35"/>
                  </a:cubicBezTo>
                  <a:cubicBezTo>
                    <a:pt x="23" y="35"/>
                    <a:pt x="22" y="36"/>
                    <a:pt x="22" y="36"/>
                  </a:cubicBezTo>
                  <a:close/>
                  <a:moveTo>
                    <a:pt x="37" y="36"/>
                  </a:moveTo>
                  <a:cubicBezTo>
                    <a:pt x="35" y="38"/>
                    <a:pt x="35" y="38"/>
                    <a:pt x="35" y="38"/>
                  </a:cubicBezTo>
                  <a:cubicBezTo>
                    <a:pt x="35" y="38"/>
                    <a:pt x="34" y="38"/>
                    <a:pt x="34" y="38"/>
                  </a:cubicBezTo>
                  <a:cubicBezTo>
                    <a:pt x="34" y="38"/>
                    <a:pt x="33" y="38"/>
                    <a:pt x="33" y="38"/>
                  </a:cubicBezTo>
                  <a:cubicBezTo>
                    <a:pt x="15" y="20"/>
                    <a:pt x="15" y="20"/>
                    <a:pt x="15" y="20"/>
                  </a:cubicBezTo>
                  <a:cubicBezTo>
                    <a:pt x="15" y="20"/>
                    <a:pt x="15" y="19"/>
                    <a:pt x="15" y="19"/>
                  </a:cubicBezTo>
                  <a:cubicBezTo>
                    <a:pt x="15" y="19"/>
                    <a:pt x="15" y="18"/>
                    <a:pt x="15" y="18"/>
                  </a:cubicBezTo>
                  <a:cubicBezTo>
                    <a:pt x="33" y="1"/>
                    <a:pt x="33" y="1"/>
                    <a:pt x="33" y="1"/>
                  </a:cubicBezTo>
                  <a:cubicBezTo>
                    <a:pt x="33" y="0"/>
                    <a:pt x="34" y="0"/>
                    <a:pt x="34" y="0"/>
                  </a:cubicBezTo>
                  <a:cubicBezTo>
                    <a:pt x="34" y="0"/>
                    <a:pt x="35" y="0"/>
                    <a:pt x="35" y="1"/>
                  </a:cubicBezTo>
                  <a:cubicBezTo>
                    <a:pt x="37" y="2"/>
                    <a:pt x="37" y="2"/>
                    <a:pt x="37" y="2"/>
                  </a:cubicBezTo>
                  <a:cubicBezTo>
                    <a:pt x="37" y="3"/>
                    <a:pt x="37" y="3"/>
                    <a:pt x="37" y="3"/>
                  </a:cubicBezTo>
                  <a:cubicBezTo>
                    <a:pt x="37" y="4"/>
                    <a:pt x="37" y="4"/>
                    <a:pt x="37" y="4"/>
                  </a:cubicBezTo>
                  <a:cubicBezTo>
                    <a:pt x="22" y="19"/>
                    <a:pt x="22" y="19"/>
                    <a:pt x="22" y="19"/>
                  </a:cubicBezTo>
                  <a:cubicBezTo>
                    <a:pt x="37" y="34"/>
                    <a:pt x="37" y="34"/>
                    <a:pt x="37" y="34"/>
                  </a:cubicBezTo>
                  <a:cubicBezTo>
                    <a:pt x="37" y="34"/>
                    <a:pt x="37" y="35"/>
                    <a:pt x="37" y="35"/>
                  </a:cubicBezTo>
                  <a:cubicBezTo>
                    <a:pt x="37" y="35"/>
                    <a:pt x="37" y="36"/>
                    <a:pt x="37"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6" name="文本框 25"/>
          <p:cNvSpPr txBox="1"/>
          <p:nvPr/>
        </p:nvSpPr>
        <p:spPr>
          <a:xfrm>
            <a:off x="11208568" y="5078213"/>
            <a:ext cx="574647" cy="553998"/>
          </a:xfrm>
          <a:prstGeom prst="rect">
            <a:avLst/>
          </a:prstGeom>
          <a:noFill/>
        </p:spPr>
        <p:txBody>
          <a:bodyPr wrap="none" rtlCol="0">
            <a:spAutoFit/>
          </a:bodyPr>
          <a:lstStyle/>
          <a:p>
            <a:r>
              <a:rPr kumimoji="1" lang="en-US" altLang="zh-CN" sz="3000" dirty="0">
                <a:solidFill>
                  <a:srgbClr val="00267F"/>
                </a:solidFill>
              </a:rPr>
              <a:t>01</a:t>
            </a:r>
            <a:endParaRPr kumimoji="1" lang="zh-CN" altLang="en-US" sz="3000" dirty="0">
              <a:solidFill>
                <a:srgbClr val="00267F"/>
              </a:solidFill>
            </a:endParaRPr>
          </a:p>
        </p:txBody>
      </p:sp>
      <p:pic>
        <p:nvPicPr>
          <p:cNvPr id="27" name="图片 26"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grpSp>
        <p:nvGrpSpPr>
          <p:cNvPr id="28" name="组 27"/>
          <p:cNvGrpSpPr/>
          <p:nvPr/>
        </p:nvGrpSpPr>
        <p:grpSpPr>
          <a:xfrm>
            <a:off x="548744" y="2634223"/>
            <a:ext cx="344927" cy="376287"/>
            <a:chOff x="4107769" y="987834"/>
            <a:chExt cx="344927" cy="376287"/>
          </a:xfrm>
        </p:grpSpPr>
        <p:sp>
          <p:nvSpPr>
            <p:cNvPr id="30" name="椭圆 29"/>
            <p:cNvSpPr/>
            <p:nvPr/>
          </p:nvSpPr>
          <p:spPr>
            <a:xfrm>
              <a:off x="4107769" y="1019194"/>
              <a:ext cx="344927" cy="344927"/>
            </a:xfrm>
            <a:prstGeom prst="ellips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2" name="文本框 31"/>
            <p:cNvSpPr txBox="1"/>
            <p:nvPr/>
          </p:nvSpPr>
          <p:spPr>
            <a:xfrm>
              <a:off x="4139126" y="987834"/>
              <a:ext cx="301660" cy="369332"/>
            </a:xfrm>
            <a:prstGeom prst="rect">
              <a:avLst/>
            </a:prstGeom>
            <a:noFill/>
          </p:spPr>
          <p:txBody>
            <a:bodyPr wrap="none" rtlCol="0">
              <a:spAutoFit/>
            </a:bodyPr>
            <a:lstStyle/>
            <a:p>
              <a:r>
                <a:rPr kumimoji="1" lang="en-US" altLang="zh-CN" dirty="0">
                  <a:solidFill>
                    <a:schemeClr val="bg1"/>
                  </a:solidFill>
                </a:rPr>
                <a:t>1</a:t>
              </a:r>
              <a:endParaRPr kumimoji="1" lang="zh-CN" altLang="en-US" dirty="0">
                <a:solidFill>
                  <a:schemeClr val="bg1"/>
                </a:solidFill>
              </a:endParaRPr>
            </a:p>
          </p:txBody>
        </p:sp>
      </p:grpSp>
      <p:grpSp>
        <p:nvGrpSpPr>
          <p:cNvPr id="35" name="组 34"/>
          <p:cNvGrpSpPr/>
          <p:nvPr/>
        </p:nvGrpSpPr>
        <p:grpSpPr>
          <a:xfrm>
            <a:off x="548744" y="3135980"/>
            <a:ext cx="344927" cy="376287"/>
            <a:chOff x="4107769" y="987834"/>
            <a:chExt cx="344927" cy="376287"/>
          </a:xfrm>
        </p:grpSpPr>
        <p:sp>
          <p:nvSpPr>
            <p:cNvPr id="39" name="椭圆 38"/>
            <p:cNvSpPr/>
            <p:nvPr/>
          </p:nvSpPr>
          <p:spPr>
            <a:xfrm>
              <a:off x="4107769" y="1019194"/>
              <a:ext cx="344927" cy="344927"/>
            </a:xfrm>
            <a:prstGeom prst="ellips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0" name="文本框 39"/>
            <p:cNvSpPr txBox="1"/>
            <p:nvPr/>
          </p:nvSpPr>
          <p:spPr>
            <a:xfrm>
              <a:off x="4139126" y="987834"/>
              <a:ext cx="301660" cy="369332"/>
            </a:xfrm>
            <a:prstGeom prst="rect">
              <a:avLst/>
            </a:prstGeom>
            <a:noFill/>
          </p:spPr>
          <p:txBody>
            <a:bodyPr wrap="none" rtlCol="0">
              <a:spAutoFit/>
            </a:bodyPr>
            <a:lstStyle/>
            <a:p>
              <a:r>
                <a:rPr kumimoji="1" lang="en-US" altLang="zh-CN" dirty="0">
                  <a:solidFill>
                    <a:schemeClr val="bg1"/>
                  </a:solidFill>
                </a:rPr>
                <a:t>2</a:t>
              </a:r>
              <a:endParaRPr kumimoji="1" lang="zh-CN" altLang="en-US" dirty="0">
                <a:solidFill>
                  <a:schemeClr val="bg1"/>
                </a:solidFill>
              </a:endParaRPr>
            </a:p>
          </p:txBody>
        </p:sp>
      </p:grpSp>
      <p:grpSp>
        <p:nvGrpSpPr>
          <p:cNvPr id="41" name="组 40"/>
          <p:cNvGrpSpPr/>
          <p:nvPr/>
        </p:nvGrpSpPr>
        <p:grpSpPr>
          <a:xfrm>
            <a:off x="548744" y="3637738"/>
            <a:ext cx="344927" cy="376287"/>
            <a:chOff x="4107769" y="987834"/>
            <a:chExt cx="344927" cy="376287"/>
          </a:xfrm>
        </p:grpSpPr>
        <p:sp>
          <p:nvSpPr>
            <p:cNvPr id="42" name="椭圆 41"/>
            <p:cNvSpPr/>
            <p:nvPr/>
          </p:nvSpPr>
          <p:spPr>
            <a:xfrm>
              <a:off x="4107769" y="1019194"/>
              <a:ext cx="344927" cy="344927"/>
            </a:xfrm>
            <a:prstGeom prst="ellips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3" name="文本框 42"/>
            <p:cNvSpPr txBox="1"/>
            <p:nvPr/>
          </p:nvSpPr>
          <p:spPr>
            <a:xfrm>
              <a:off x="4139126" y="987834"/>
              <a:ext cx="301660" cy="369332"/>
            </a:xfrm>
            <a:prstGeom prst="rect">
              <a:avLst/>
            </a:prstGeom>
            <a:noFill/>
          </p:spPr>
          <p:txBody>
            <a:bodyPr wrap="none" rtlCol="0">
              <a:spAutoFit/>
            </a:bodyPr>
            <a:lstStyle/>
            <a:p>
              <a:r>
                <a:rPr kumimoji="1" lang="en-US" altLang="zh-CN" dirty="0">
                  <a:solidFill>
                    <a:schemeClr val="bg1"/>
                  </a:solidFill>
                </a:rPr>
                <a:t>3</a:t>
              </a:r>
              <a:endParaRPr kumimoji="1" lang="zh-CN" altLang="en-US" dirty="0">
                <a:solidFill>
                  <a:schemeClr val="bg1"/>
                </a:solidFill>
              </a:endParaRPr>
            </a:p>
          </p:txBody>
        </p:sp>
      </p:grpSp>
      <p:grpSp>
        <p:nvGrpSpPr>
          <p:cNvPr id="44" name="组 43"/>
          <p:cNvGrpSpPr/>
          <p:nvPr/>
        </p:nvGrpSpPr>
        <p:grpSpPr>
          <a:xfrm>
            <a:off x="548744" y="4170855"/>
            <a:ext cx="344927" cy="376287"/>
            <a:chOff x="4107769" y="987834"/>
            <a:chExt cx="344927" cy="376287"/>
          </a:xfrm>
        </p:grpSpPr>
        <p:sp>
          <p:nvSpPr>
            <p:cNvPr id="45" name="椭圆 44"/>
            <p:cNvSpPr/>
            <p:nvPr/>
          </p:nvSpPr>
          <p:spPr>
            <a:xfrm>
              <a:off x="4107769" y="1019194"/>
              <a:ext cx="344927" cy="344927"/>
            </a:xfrm>
            <a:prstGeom prst="ellips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6" name="文本框 45"/>
            <p:cNvSpPr txBox="1"/>
            <p:nvPr/>
          </p:nvSpPr>
          <p:spPr>
            <a:xfrm>
              <a:off x="4139126" y="987834"/>
              <a:ext cx="301660" cy="369332"/>
            </a:xfrm>
            <a:prstGeom prst="rect">
              <a:avLst/>
            </a:prstGeom>
            <a:noFill/>
          </p:spPr>
          <p:txBody>
            <a:bodyPr wrap="none" rtlCol="0">
              <a:spAutoFit/>
            </a:bodyPr>
            <a:lstStyle/>
            <a:p>
              <a:r>
                <a:rPr kumimoji="1" lang="en-US" altLang="zh-CN" dirty="0">
                  <a:solidFill>
                    <a:schemeClr val="bg1"/>
                  </a:solidFill>
                </a:rPr>
                <a:t>4</a:t>
              </a:r>
              <a:endParaRPr kumimoji="1" lang="zh-CN" altLang="en-US" dirty="0">
                <a:solidFill>
                  <a:schemeClr val="bg1"/>
                </a:solidFill>
              </a:endParaRPr>
            </a:p>
          </p:txBody>
        </p:sp>
      </p:grpSp>
      <p:pic>
        <p:nvPicPr>
          <p:cNvPr id="23554" name="Picture 2" descr="K:\5D\2017\11月9日（新总部乔迁）\万集空间20171109-10\万集空间\650\IMG_6793 副本.jpg"/>
          <p:cNvPicPr>
            <a:picLocks noChangeAspect="1" noChangeArrowheads="1"/>
          </p:cNvPicPr>
          <p:nvPr/>
        </p:nvPicPr>
        <p:blipFill>
          <a:blip r:embed="rId4" cstate="print"/>
          <a:srcRect t="17728"/>
          <a:stretch>
            <a:fillRect/>
          </a:stretch>
        </p:blipFill>
        <p:spPr bwMode="auto">
          <a:xfrm>
            <a:off x="9624684" y="3580184"/>
            <a:ext cx="2336943" cy="1252085"/>
          </a:xfrm>
          <a:prstGeom prst="rect">
            <a:avLst/>
          </a:prstGeom>
          <a:noFill/>
        </p:spPr>
      </p:pic>
      <p:pic>
        <p:nvPicPr>
          <p:cNvPr id="23555" name="Picture 3" descr="K:\5D\2017\11月9日（新总部乔迁）\万集空间20171109-10\万集空间\650\大楼.jpg"/>
          <p:cNvPicPr>
            <a:picLocks noChangeAspect="1" noChangeArrowheads="1"/>
          </p:cNvPicPr>
          <p:nvPr/>
        </p:nvPicPr>
        <p:blipFill>
          <a:blip r:embed="rId5" cstate="print"/>
          <a:srcRect t="25565"/>
          <a:stretch>
            <a:fillRect/>
          </a:stretch>
        </p:blipFill>
        <p:spPr bwMode="auto">
          <a:xfrm>
            <a:off x="7320136" y="3584217"/>
            <a:ext cx="2316783" cy="1244017"/>
          </a:xfrm>
          <a:prstGeom prst="rect">
            <a:avLst/>
          </a:prstGeom>
          <a:noFill/>
        </p:spPr>
      </p:pic>
      <p:pic>
        <p:nvPicPr>
          <p:cNvPr id="18433" name="Picture 1" descr="N:\微信图片_20171110170635.jpg"/>
          <p:cNvPicPr>
            <a:picLocks noChangeAspect="1" noChangeArrowheads="1"/>
          </p:cNvPicPr>
          <p:nvPr/>
        </p:nvPicPr>
        <p:blipFill>
          <a:blip r:embed="rId6" cstate="print"/>
          <a:srcRect t="9782" b="14635"/>
          <a:stretch>
            <a:fillRect/>
          </a:stretch>
        </p:blipFill>
        <p:spPr bwMode="auto">
          <a:xfrm>
            <a:off x="7326312" y="943218"/>
            <a:ext cx="4637087" cy="2628657"/>
          </a:xfrm>
          <a:prstGeom prst="rect">
            <a:avLst/>
          </a:prstGeom>
          <a:noFill/>
        </p:spPr>
      </p:pic>
      <p:cxnSp>
        <p:nvCxnSpPr>
          <p:cNvPr id="47" name="直线连接符 15"/>
          <p:cNvCxnSpPr/>
          <p:nvPr/>
        </p:nvCxnSpPr>
        <p:spPr>
          <a:xfrm>
            <a:off x="748499" y="2154382"/>
            <a:ext cx="317825" cy="0"/>
          </a:xfrm>
          <a:prstGeom prst="line">
            <a:avLst/>
          </a:prstGeom>
          <a:ln w="28575" cmpd="sng">
            <a:solidFill>
              <a:srgbClr val="2038AD"/>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a:ea typeface="Kozuka Gothic Pro M" panose="020B0700000000000000" pitchFamily="34" charset="-128"/>
                <a:cs typeface="Times New Roman" panose="02020603050405020304"/>
              </a:rPr>
              <a:t>contents</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kumimoji="0" lang="zh-CN" altLang="en-US" sz="1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04243" y="6622593"/>
            <a:ext cx="23090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股票简称：万集科技</a:t>
            </a:r>
            <a:r>
              <a:rPr kumimoji="1" lang="en-US" altLang="zh-CN"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   </a:t>
            </a:r>
            <a:r>
              <a:rPr kumimoji="1" lang="zh-CN" altLang="en-US"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股票代码：</a:t>
            </a:r>
            <a:r>
              <a:rPr kumimoji="1" lang="en-US" altLang="zh-CN" sz="9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300552</a:t>
            </a:r>
          </a:p>
        </p:txBody>
      </p:sp>
      <p:sp>
        <p:nvSpPr>
          <p:cNvPr id="15" name="标题 1"/>
          <p:cNvSpPr txBox="1"/>
          <p:nvPr/>
        </p:nvSpPr>
        <p:spPr>
          <a:xfrm>
            <a:off x="929914" y="953612"/>
            <a:ext cx="1706503" cy="483903"/>
          </a:xfrm>
          <a:prstGeom prst="rect">
            <a:avLst/>
          </a:prstGeom>
        </p:spPr>
        <p:txBody>
          <a:bodyPr vert="horz" lIns="91440" tIns="45720" rIns="91440" bIns="45720" rtlCol="0" anchor="b">
            <a:normAutofit fontScale="85000" lnSpcReduction="10000"/>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3765" rtl="0" eaLnBrk="1" fontAlgn="auto" latinLnBrk="0" hangingPunct="1">
              <a:lnSpc>
                <a:spcPct val="90000"/>
              </a:lnSpc>
              <a:spcBef>
                <a:spcPct val="0"/>
              </a:spcBef>
              <a:spcAft>
                <a:spcPts val="0"/>
              </a:spcAft>
              <a:buClrTx/>
              <a:buSzTx/>
              <a:buFontTx/>
              <a:buNone/>
              <a:tabLst/>
              <a:defRPr/>
            </a:pPr>
            <a:r>
              <a:rPr kumimoji="0" lang="zh-CN" altLang="en-US" sz="3200" b="0" i="0" u="none" strike="noStrike" kern="1200" cap="none" spc="0" normalizeH="0" baseline="0" noProof="0" dirty="0">
                <a:ln>
                  <a:noFill/>
                </a:ln>
                <a:solidFill>
                  <a:srgbClr val="142E6E"/>
                </a:solidFill>
                <a:effectLst/>
                <a:uLnTx/>
                <a:uFillTx/>
                <a:latin typeface="微软雅黑" panose="020B0503020204020204" charset="-122"/>
                <a:ea typeface="微软雅黑" panose="020B0503020204020204" charset="-122"/>
                <a:cs typeface="+mj-cs"/>
              </a:rPr>
              <a:t>研发实力</a:t>
            </a:r>
          </a:p>
        </p:txBody>
      </p:sp>
      <p:sp>
        <p:nvSpPr>
          <p:cNvPr id="17" name="矩形 16"/>
          <p:cNvSpPr/>
          <p:nvPr/>
        </p:nvSpPr>
        <p:spPr>
          <a:xfrm>
            <a:off x="1026714" y="1524856"/>
            <a:ext cx="1335133" cy="361637"/>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altLang="zh-CN" sz="1400" b="0" i="0" u="none" strike="noStrike" kern="1200" cap="none" spc="0" normalizeH="0" baseline="0" noProof="0" dirty="0">
                <a:ln>
                  <a:noFill/>
                </a:ln>
                <a:solidFill>
                  <a:prstClr val="white">
                    <a:lumMod val="50000"/>
                  </a:prstClr>
                </a:solidFill>
                <a:effectLst/>
                <a:uLnTx/>
                <a:uFillTx/>
                <a:latin typeface="Kozuka Gothic Pro L" panose="020B0200000000000000" pitchFamily="34" charset="-128"/>
                <a:ea typeface="Kozuka Gothic Pro L" panose="020B0200000000000000" pitchFamily="34" charset="-128"/>
                <a:cs typeface="+mn-cs"/>
              </a:rPr>
              <a:t>R &amp; D strength</a:t>
            </a:r>
          </a:p>
        </p:txBody>
      </p:sp>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21698" r="46762"/>
          <a:stretch>
            <a:fillRect/>
          </a:stretch>
        </p:blipFill>
        <p:spPr>
          <a:xfrm>
            <a:off x="2223956" y="2750456"/>
            <a:ext cx="1814879" cy="3836138"/>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4177" r="64490"/>
          <a:stretch>
            <a:fillRect/>
          </a:stretch>
        </p:blipFill>
        <p:spPr>
          <a:xfrm>
            <a:off x="8091369" y="2767979"/>
            <a:ext cx="1871338" cy="3823358"/>
          </a:xfrm>
          <a:prstGeom prst="rect">
            <a:avLst/>
          </a:prstGeom>
        </p:spPr>
      </p:pic>
      <p:sp>
        <p:nvSpPr>
          <p:cNvPr id="52" name="矩形 51"/>
          <p:cNvSpPr/>
          <p:nvPr/>
        </p:nvSpPr>
        <p:spPr>
          <a:xfrm>
            <a:off x="2203460" y="6073226"/>
            <a:ext cx="1834385" cy="505980"/>
          </a:xfrm>
          <a:prstGeom prst="rect">
            <a:avLst/>
          </a:prstGeom>
          <a:solidFill>
            <a:schemeClr val="tx1">
              <a:alpha val="3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矩形 53"/>
          <p:cNvSpPr/>
          <p:nvPr/>
        </p:nvSpPr>
        <p:spPr>
          <a:xfrm>
            <a:off x="8090110" y="6094491"/>
            <a:ext cx="1872597" cy="505980"/>
          </a:xfrm>
          <a:prstGeom prst="rect">
            <a:avLst/>
          </a:prstGeom>
          <a:solidFill>
            <a:schemeClr val="tx1">
              <a:alpha val="3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TextBox 6"/>
          <p:cNvSpPr txBox="1"/>
          <p:nvPr/>
        </p:nvSpPr>
        <p:spPr>
          <a:xfrm>
            <a:off x="2464701" y="6176387"/>
            <a:ext cx="14414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微波物理实验室</a:t>
            </a:r>
          </a:p>
        </p:txBody>
      </p:sp>
      <p:sp>
        <p:nvSpPr>
          <p:cNvPr id="36" name="等腰三角形 35"/>
          <p:cNvSpPr/>
          <p:nvPr/>
        </p:nvSpPr>
        <p:spPr>
          <a:xfrm rot="5400000">
            <a:off x="2376091" y="6266682"/>
            <a:ext cx="147536" cy="127186"/>
          </a:xfrm>
          <a:prstGeom prst="triangl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TextBox 16"/>
          <p:cNvSpPr txBox="1"/>
          <p:nvPr/>
        </p:nvSpPr>
        <p:spPr>
          <a:xfrm>
            <a:off x="8496263" y="6197652"/>
            <a:ext cx="10823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光学实验室</a:t>
            </a:r>
          </a:p>
        </p:txBody>
      </p:sp>
      <p:sp>
        <p:nvSpPr>
          <p:cNvPr id="39" name="等腰三角形 38"/>
          <p:cNvSpPr/>
          <p:nvPr/>
        </p:nvSpPr>
        <p:spPr>
          <a:xfrm rot="5400000">
            <a:off x="8394889" y="6287947"/>
            <a:ext cx="147536" cy="127186"/>
          </a:xfrm>
          <a:prstGeom prst="triangl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2529" name="Picture 1"/>
          <p:cNvPicPr>
            <a:picLocks noChangeAspect="1" noChangeArrowheads="1"/>
          </p:cNvPicPr>
          <p:nvPr/>
        </p:nvPicPr>
        <p:blipFill rotWithShape="1">
          <a:blip r:embed="rId6" cstate="print"/>
          <a:srcRect l="1597" t="-592" r="20531" b="592"/>
          <a:stretch/>
        </p:blipFill>
        <p:spPr bwMode="auto">
          <a:xfrm>
            <a:off x="6134989" y="2758648"/>
            <a:ext cx="1843870" cy="3835585"/>
          </a:xfrm>
          <a:prstGeom prst="rect">
            <a:avLst/>
          </a:prstGeom>
          <a:noFill/>
          <a:ln w="9525">
            <a:noFill/>
            <a:miter lim="800000"/>
            <a:headEnd/>
            <a:tailEnd/>
          </a:ln>
          <a:effectLst/>
        </p:spPr>
      </p:pic>
      <p:sp>
        <p:nvSpPr>
          <p:cNvPr id="49" name="矩形 48"/>
          <p:cNvSpPr/>
          <p:nvPr/>
        </p:nvSpPr>
        <p:spPr>
          <a:xfrm>
            <a:off x="6144474" y="6076773"/>
            <a:ext cx="1834385" cy="505980"/>
          </a:xfrm>
          <a:prstGeom prst="rect">
            <a:avLst/>
          </a:prstGeom>
          <a:solidFill>
            <a:schemeClr val="tx1">
              <a:alpha val="3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等腰三角形 34"/>
          <p:cNvSpPr/>
          <p:nvPr/>
        </p:nvSpPr>
        <p:spPr>
          <a:xfrm rot="5400000">
            <a:off x="6525070" y="6277314"/>
            <a:ext cx="147536" cy="127186"/>
          </a:xfrm>
          <a:prstGeom prst="triangl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6" name="TextBox 16"/>
          <p:cNvSpPr txBox="1"/>
          <p:nvPr/>
        </p:nvSpPr>
        <p:spPr>
          <a:xfrm>
            <a:off x="6660380" y="6201196"/>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数据中心</a:t>
            </a:r>
          </a:p>
        </p:txBody>
      </p:sp>
      <p:pic>
        <p:nvPicPr>
          <p:cNvPr id="57" name="图片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563" y="2766382"/>
            <a:ext cx="1841766" cy="3830620"/>
          </a:xfrm>
          <a:prstGeom prst="rect">
            <a:avLst/>
          </a:prstGeom>
        </p:spPr>
      </p:pic>
      <p:pic>
        <p:nvPicPr>
          <p:cNvPr id="58" name="图片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1563" y="2764469"/>
            <a:ext cx="1850065" cy="1068079"/>
          </a:xfrm>
          <a:prstGeom prst="rect">
            <a:avLst/>
          </a:prstGeom>
        </p:spPr>
      </p:pic>
      <p:sp>
        <p:nvSpPr>
          <p:cNvPr id="59" name="矩形 58"/>
          <p:cNvSpPr/>
          <p:nvPr/>
        </p:nvSpPr>
        <p:spPr>
          <a:xfrm>
            <a:off x="10110422" y="6076770"/>
            <a:ext cx="1834385" cy="505980"/>
          </a:xfrm>
          <a:prstGeom prst="rect">
            <a:avLst/>
          </a:prstGeom>
          <a:solidFill>
            <a:schemeClr val="tx1">
              <a:alpha val="3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0" name="等腰三角形 59"/>
          <p:cNvSpPr/>
          <p:nvPr/>
        </p:nvSpPr>
        <p:spPr>
          <a:xfrm rot="5400000">
            <a:off x="10376156" y="6298580"/>
            <a:ext cx="147536" cy="127186"/>
          </a:xfrm>
          <a:prstGeom prst="triangl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1" name="TextBox 16"/>
          <p:cNvSpPr txBox="1"/>
          <p:nvPr/>
        </p:nvSpPr>
        <p:spPr>
          <a:xfrm>
            <a:off x="10466829" y="6233092"/>
            <a:ext cx="12618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点云测试实验</a:t>
            </a:r>
          </a:p>
        </p:txBody>
      </p:sp>
      <p:pic>
        <p:nvPicPr>
          <p:cNvPr id="70" name="图片 69"/>
          <p:cNvPicPr>
            <a:picLocks noChangeAspect="1"/>
          </p:cNvPicPr>
          <p:nvPr/>
        </p:nvPicPr>
        <p:blipFill rotWithShape="1">
          <a:blip r:embed="rId9" cstate="print">
            <a:extLst>
              <a:ext uri="{28A0092B-C50C-407E-A947-70E740481C1C}">
                <a14:useLocalDpi xmlns:a14="http://schemas.microsoft.com/office/drawing/2010/main" val="0"/>
              </a:ext>
            </a:extLst>
          </a:blip>
          <a:srcRect l="19886" r="49232"/>
          <a:stretch>
            <a:fillRect/>
          </a:stretch>
        </p:blipFill>
        <p:spPr>
          <a:xfrm>
            <a:off x="233882" y="2766460"/>
            <a:ext cx="1828835" cy="3824877"/>
          </a:xfrm>
          <a:prstGeom prst="rect">
            <a:avLst/>
          </a:prstGeom>
        </p:spPr>
      </p:pic>
      <p:sp>
        <p:nvSpPr>
          <p:cNvPr id="71" name="矩形 70"/>
          <p:cNvSpPr/>
          <p:nvPr/>
        </p:nvSpPr>
        <p:spPr>
          <a:xfrm>
            <a:off x="229228" y="6094491"/>
            <a:ext cx="1834385" cy="505980"/>
          </a:xfrm>
          <a:prstGeom prst="rect">
            <a:avLst/>
          </a:prstGeom>
          <a:solidFill>
            <a:schemeClr val="tx1">
              <a:alpha val="3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2" name="TextBox 9"/>
          <p:cNvSpPr txBox="1"/>
          <p:nvPr/>
        </p:nvSpPr>
        <p:spPr>
          <a:xfrm>
            <a:off x="521282" y="6197652"/>
            <a:ext cx="12618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万级无尘车间</a:t>
            </a:r>
          </a:p>
        </p:txBody>
      </p:sp>
      <p:sp>
        <p:nvSpPr>
          <p:cNvPr id="73" name="等腰三角形 72"/>
          <p:cNvSpPr/>
          <p:nvPr/>
        </p:nvSpPr>
        <p:spPr>
          <a:xfrm rot="5400000">
            <a:off x="424289" y="6287947"/>
            <a:ext cx="147536" cy="127186"/>
          </a:xfrm>
          <a:prstGeom prst="triangl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p:cNvPicPr>
            <a:picLocks noChangeAspect="1"/>
          </p:cNvPicPr>
          <p:nvPr/>
        </p:nvPicPr>
        <p:blipFill rotWithShape="1">
          <a:blip r:embed="rId10" cstate="print">
            <a:extLst>
              <a:ext uri="{28A0092B-C50C-407E-A947-70E740481C1C}">
                <a14:useLocalDpi xmlns:a14="http://schemas.microsoft.com/office/drawing/2010/main" val="0"/>
              </a:ext>
            </a:extLst>
          </a:blip>
          <a:srcRect l="19615" r="48333"/>
          <a:stretch>
            <a:fillRect/>
          </a:stretch>
        </p:blipFill>
        <p:spPr>
          <a:xfrm>
            <a:off x="4163672" y="2755856"/>
            <a:ext cx="1860701" cy="3823350"/>
          </a:xfrm>
          <a:prstGeom prst="rect">
            <a:avLst/>
          </a:prstGeom>
        </p:spPr>
      </p:pic>
      <p:sp>
        <p:nvSpPr>
          <p:cNvPr id="77" name="矩形 76"/>
          <p:cNvSpPr/>
          <p:nvPr/>
        </p:nvSpPr>
        <p:spPr>
          <a:xfrm>
            <a:off x="4179671" y="6094491"/>
            <a:ext cx="1834385" cy="505980"/>
          </a:xfrm>
          <a:prstGeom prst="rect">
            <a:avLst/>
          </a:prstGeom>
          <a:solidFill>
            <a:schemeClr val="tx1">
              <a:alpha val="3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8" name="TextBox 11"/>
          <p:cNvSpPr txBox="1"/>
          <p:nvPr/>
        </p:nvSpPr>
        <p:spPr>
          <a:xfrm>
            <a:off x="4540974" y="6208285"/>
            <a:ext cx="10823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环境实验室</a:t>
            </a:r>
          </a:p>
        </p:txBody>
      </p:sp>
      <p:sp>
        <p:nvSpPr>
          <p:cNvPr id="79" name="等腰三角形 78"/>
          <p:cNvSpPr/>
          <p:nvPr/>
        </p:nvSpPr>
        <p:spPr>
          <a:xfrm rot="5400000">
            <a:off x="4396754" y="6298580"/>
            <a:ext cx="147536" cy="127186"/>
          </a:xfrm>
          <a:prstGeom prst="triangl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矩形 44"/>
          <p:cNvSpPr/>
          <p:nvPr/>
        </p:nvSpPr>
        <p:spPr>
          <a:xfrm>
            <a:off x="3154525" y="503075"/>
            <a:ext cx="8232787" cy="1815882"/>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
                <a:srgbClr val="E26C07"/>
              </a:buClr>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  </a:t>
            </a: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北京、武汉两大研发中心</a:t>
            </a:r>
            <a:endPar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a:p>
            <a:pPr marL="0" marR="0" lvl="0" indent="0" algn="l" defTabSz="914400" rtl="0" eaLnBrk="1" fontAlgn="auto" latinLnBrk="0" hangingPunct="1">
              <a:lnSpc>
                <a:spcPct val="200000"/>
              </a:lnSpc>
              <a:spcBef>
                <a:spcPts val="0"/>
              </a:spcBef>
              <a:spcAft>
                <a:spcPts val="0"/>
              </a:spcAft>
              <a:buClr>
                <a:srgbClr val="E26C07"/>
              </a:buClr>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  300</a:t>
            </a: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人研发团队，其中硕士以上学历超过</a:t>
            </a:r>
            <a:r>
              <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86%</a:t>
            </a:r>
          </a:p>
          <a:p>
            <a:pPr marL="0" marR="0" lvl="0" indent="0" algn="l" defTabSz="914400" rtl="0" eaLnBrk="1" fontAlgn="auto" latinLnBrk="0" hangingPunct="1">
              <a:lnSpc>
                <a:spcPct val="200000"/>
              </a:lnSpc>
              <a:spcBef>
                <a:spcPts val="0"/>
              </a:spcBef>
              <a:spcAft>
                <a:spcPts val="0"/>
              </a:spcAft>
              <a:buClr>
                <a:srgbClr val="E26C07"/>
              </a:buClr>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  </a:t>
            </a: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截止目前，获得专利授权</a:t>
            </a:r>
            <a:r>
              <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364</a:t>
            </a: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项（含</a:t>
            </a:r>
            <a:r>
              <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50</a:t>
            </a: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项发明），软件著作权</a:t>
            </a:r>
            <a:r>
              <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102</a:t>
            </a: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项</a:t>
            </a:r>
            <a:endPar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a:p>
            <a:pPr marL="0" marR="0" lvl="0" indent="0" algn="l" defTabSz="914400" rtl="0" eaLnBrk="1" fontAlgn="auto" latinLnBrk="0" hangingPunct="1">
              <a:lnSpc>
                <a:spcPct val="200000"/>
              </a:lnSpc>
              <a:spcBef>
                <a:spcPts val="0"/>
              </a:spcBef>
              <a:spcAft>
                <a:spcPts val="0"/>
              </a:spcAft>
              <a:buClr>
                <a:srgbClr val="E26C07"/>
              </a:buClr>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  </a:t>
            </a: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获得</a:t>
            </a:r>
            <a:r>
              <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CNAS</a:t>
            </a: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认证的国家级实验室</a:t>
            </a:r>
            <a:endPar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cxnSp>
        <p:nvCxnSpPr>
          <p:cNvPr id="44" name="直线连接符 163"/>
          <p:cNvCxnSpPr/>
          <p:nvPr/>
        </p:nvCxnSpPr>
        <p:spPr>
          <a:xfrm>
            <a:off x="1106317" y="1933555"/>
            <a:ext cx="317825" cy="0"/>
          </a:xfrm>
          <a:prstGeom prst="line">
            <a:avLst/>
          </a:prstGeom>
          <a:ln w="28575" cmpd="sng">
            <a:solidFill>
              <a:srgbClr val="2038AD"/>
            </a:solidFill>
          </a:ln>
        </p:spPr>
        <p:style>
          <a:lnRef idx="2">
            <a:schemeClr val="accent1"/>
          </a:lnRef>
          <a:fillRef idx="0">
            <a:schemeClr val="accent1"/>
          </a:fillRef>
          <a:effectRef idx="1">
            <a:schemeClr val="accent1"/>
          </a:effectRef>
          <a:fontRef idx="minor">
            <a:schemeClr val="tx1"/>
          </a:fontRef>
        </p:style>
      </p:cxnSp>
      <p:sp>
        <p:nvSpPr>
          <p:cNvPr id="55" name="椭圆 54"/>
          <p:cNvSpPr/>
          <p:nvPr/>
        </p:nvSpPr>
        <p:spPr>
          <a:xfrm>
            <a:off x="2828303" y="1886493"/>
            <a:ext cx="357674" cy="362834"/>
          </a:xfrm>
          <a:prstGeom prst="ellipse">
            <a:avLst/>
          </a:prstGeom>
          <a:solidFill>
            <a:srgbClr val="E16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4</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2" name="椭圆 61"/>
          <p:cNvSpPr/>
          <p:nvPr/>
        </p:nvSpPr>
        <p:spPr>
          <a:xfrm>
            <a:off x="2826328" y="1468893"/>
            <a:ext cx="357674" cy="362834"/>
          </a:xfrm>
          <a:prstGeom prst="ellipse">
            <a:avLst/>
          </a:prstGeom>
          <a:solidFill>
            <a:srgbClr val="E16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3</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3" name="椭圆 62"/>
          <p:cNvSpPr/>
          <p:nvPr/>
        </p:nvSpPr>
        <p:spPr>
          <a:xfrm>
            <a:off x="2812478" y="1039418"/>
            <a:ext cx="357674" cy="362834"/>
          </a:xfrm>
          <a:prstGeom prst="ellipse">
            <a:avLst/>
          </a:prstGeom>
          <a:solidFill>
            <a:srgbClr val="E16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2</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4" name="椭圆 63"/>
          <p:cNvSpPr/>
          <p:nvPr/>
        </p:nvSpPr>
        <p:spPr>
          <a:xfrm>
            <a:off x="2812478" y="611918"/>
            <a:ext cx="357674" cy="362834"/>
          </a:xfrm>
          <a:prstGeom prst="ellipse">
            <a:avLst/>
          </a:prstGeom>
          <a:solidFill>
            <a:srgbClr val="E16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1</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1970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25"/>
          <p:cNvSpPr/>
          <p:nvPr/>
        </p:nvSpPr>
        <p:spPr>
          <a:xfrm>
            <a:off x="244631" y="1376233"/>
            <a:ext cx="4398758" cy="984822"/>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sp>
        <p:nvSpPr>
          <p:cNvPr id="15" name="标题 1"/>
          <p:cNvSpPr txBox="1"/>
          <p:nvPr/>
        </p:nvSpPr>
        <p:spPr>
          <a:xfrm>
            <a:off x="867552" y="1500211"/>
            <a:ext cx="2674122" cy="483903"/>
          </a:xfrm>
          <a:prstGeom prst="rect">
            <a:avLst/>
          </a:prstGeom>
          <a:ln>
            <a:noFill/>
          </a:ln>
        </p:spPr>
        <p:txBody>
          <a:bodyPr vert="horz" lIns="91440" tIns="45720" rIns="91440" bIns="45720" rtlCol="0" anchor="b">
            <a:normAutofit fontScale="85000" lnSpcReduction="10000"/>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3200" dirty="0">
                <a:solidFill>
                  <a:schemeClr val="bg1"/>
                </a:solidFill>
                <a:latin typeface="微软雅黑" panose="020B0503020204020204" charset="-122"/>
                <a:ea typeface="微软雅黑" panose="020B0503020204020204" charset="-122"/>
              </a:rPr>
              <a:t>销售及服务网络</a:t>
            </a:r>
          </a:p>
        </p:txBody>
      </p:sp>
      <p:sp>
        <p:nvSpPr>
          <p:cNvPr id="17" name="矩形 16"/>
          <p:cNvSpPr/>
          <p:nvPr/>
        </p:nvSpPr>
        <p:spPr>
          <a:xfrm>
            <a:off x="928132" y="1880745"/>
            <a:ext cx="2266261" cy="345544"/>
          </a:xfrm>
          <a:prstGeom prst="rect">
            <a:avLst/>
          </a:prstGeom>
        </p:spPr>
        <p:txBody>
          <a:bodyPr wrap="none">
            <a:spAutoFit/>
          </a:bodyPr>
          <a:lstStyle/>
          <a:p>
            <a:pPr>
              <a:lnSpc>
                <a:spcPct val="130000"/>
              </a:lnSpc>
              <a:spcAft>
                <a:spcPts val="1200"/>
              </a:spcAft>
            </a:pPr>
            <a:r>
              <a:rPr lang="en-US" altLang="zh-CN" sz="1400" dirty="0">
                <a:solidFill>
                  <a:schemeClr val="bg1"/>
                </a:solidFill>
                <a:latin typeface="Kozuka Gothic Pro L" panose="020B0200000000000000" pitchFamily="34" charset="-128"/>
                <a:ea typeface="Kozuka Gothic Pro L" panose="020B0200000000000000" pitchFamily="34" charset="-128"/>
              </a:rPr>
              <a:t>Sales and service network</a:t>
            </a:r>
          </a:p>
        </p:txBody>
      </p:sp>
      <p:sp>
        <p:nvSpPr>
          <p:cNvPr id="3" name="矩形 2"/>
          <p:cNvSpPr/>
          <p:nvPr/>
        </p:nvSpPr>
        <p:spPr>
          <a:xfrm>
            <a:off x="1061921" y="2914809"/>
            <a:ext cx="4855882" cy="2009781"/>
          </a:xfrm>
          <a:prstGeom prst="rect">
            <a:avLst/>
          </a:prstGeom>
        </p:spPr>
        <p:txBody>
          <a:bodyPr wrap="square">
            <a:spAutoFit/>
          </a:bodyPr>
          <a:lstStyle/>
          <a:p>
            <a:pPr>
              <a:lnSpc>
                <a:spcPct val="150000"/>
              </a:lnSpc>
              <a:spcBef>
                <a:spcPct val="20000"/>
              </a:spcBef>
              <a:buClr>
                <a:srgbClr val="E26C07"/>
              </a:buClr>
            </a:pPr>
            <a:r>
              <a:rPr lang="zh-CN" altLang="en-US" sz="1400" dirty="0">
                <a:latin typeface="微软雅黑" panose="020B0503020204020204" charset="-122"/>
                <a:ea typeface="微软雅黑" panose="020B0503020204020204" charset="-122"/>
                <a:cs typeface="微软雅黑" panose="020B0503020204020204" charset="-122"/>
                <a:sym typeface="Times New Roman" panose="02020603050405020304" pitchFamily="18" charset="0"/>
              </a:rPr>
              <a:t>全国性的营销网络：北京分公司、上海子公司、武汉分公司、重庆分公司、广州分公司、沈阳分公司、南京分公司、武汉子公司、杭州分公司。</a:t>
            </a:r>
          </a:p>
          <a:p>
            <a:pPr>
              <a:lnSpc>
                <a:spcPct val="150000"/>
              </a:lnSpc>
              <a:spcBef>
                <a:spcPct val="20000"/>
              </a:spcBef>
              <a:buClr>
                <a:srgbClr val="E26C07"/>
              </a:buClr>
            </a:pPr>
            <a:endParaRPr lang="zh-CN" altLang="en-US" sz="1400" dirty="0">
              <a:latin typeface="微软雅黑" panose="020B0503020204020204" charset="-122"/>
              <a:ea typeface="微软雅黑" panose="020B0503020204020204" charset="-122"/>
              <a:cs typeface="微软雅黑" panose="020B0503020204020204" charset="-122"/>
              <a:sym typeface="Times New Roman" panose="02020603050405020304" pitchFamily="18" charset="0"/>
            </a:endParaRPr>
          </a:p>
          <a:p>
            <a:pPr>
              <a:lnSpc>
                <a:spcPct val="150000"/>
              </a:lnSpc>
              <a:spcBef>
                <a:spcPct val="20000"/>
              </a:spcBef>
              <a:buClr>
                <a:srgbClr val="E26C07"/>
              </a:buClr>
            </a:pPr>
            <a:r>
              <a:rPr lang="zh-CN" altLang="en-US" sz="1400" dirty="0">
                <a:latin typeface="微软雅黑" panose="020B0503020204020204" charset="-122"/>
                <a:ea typeface="微软雅黑" panose="020B0503020204020204" charset="-122"/>
                <a:cs typeface="微软雅黑" panose="020B0503020204020204" charset="-122"/>
                <a:sym typeface="Times New Roman" panose="02020603050405020304" pitchFamily="18" charset="0"/>
              </a:rPr>
              <a:t>覆盖全国的</a:t>
            </a:r>
            <a:r>
              <a:rPr lang="en-US" altLang="zh-CN" sz="1400" dirty="0">
                <a:latin typeface="微软雅黑" panose="020B0503020204020204" charset="-122"/>
                <a:ea typeface="微软雅黑" panose="020B0503020204020204" charset="-122"/>
                <a:cs typeface="微软雅黑" panose="020B0503020204020204" charset="-122"/>
                <a:sym typeface="Times New Roman" panose="02020603050405020304" pitchFamily="18" charset="0"/>
              </a:rPr>
              <a:t>32</a:t>
            </a:r>
            <a:r>
              <a:rPr lang="zh-CN" altLang="en-US" sz="1400" dirty="0">
                <a:latin typeface="微软雅黑" panose="020B0503020204020204" charset="-122"/>
                <a:ea typeface="微软雅黑" panose="020B0503020204020204" charset="-122"/>
                <a:cs typeface="微软雅黑" panose="020B0503020204020204" charset="-122"/>
                <a:sym typeface="Times New Roman" panose="02020603050405020304" pitchFamily="18" charset="0"/>
              </a:rPr>
              <a:t>个技术服务中心，</a:t>
            </a:r>
            <a:r>
              <a:rPr lang="en-US" altLang="zh-CN" sz="1400" dirty="0">
                <a:latin typeface="微软雅黑" panose="020B0503020204020204" charset="-122"/>
                <a:ea typeface="微软雅黑" panose="020B0503020204020204" charset="-122"/>
                <a:cs typeface="微软雅黑" panose="020B0503020204020204" charset="-122"/>
                <a:sym typeface="Times New Roman" panose="02020603050405020304" pitchFamily="18" charset="0"/>
              </a:rPr>
              <a:t>300</a:t>
            </a:r>
            <a:r>
              <a:rPr lang="zh-CN" altLang="en-US" sz="1400" dirty="0">
                <a:latin typeface="微软雅黑" panose="020B0503020204020204" charset="-122"/>
                <a:ea typeface="微软雅黑" panose="020B0503020204020204" charset="-122"/>
                <a:cs typeface="微软雅黑" panose="020B0503020204020204" charset="-122"/>
                <a:sym typeface="Times New Roman" panose="02020603050405020304" pitchFamily="18" charset="0"/>
              </a:rPr>
              <a:t>人的专业化服务团队。</a:t>
            </a:r>
            <a:endParaRPr lang="en-US" altLang="zh-CN" sz="1400" dirty="0">
              <a:latin typeface="微软雅黑" panose="020B0503020204020204" charset="-122"/>
              <a:ea typeface="微软雅黑" panose="020B0503020204020204" charset="-122"/>
              <a:cs typeface="微软雅黑" panose="020B0503020204020204" charset="-122"/>
              <a:sym typeface="Times New Roman" panose="02020603050405020304" pitchFamily="18" charset="0"/>
            </a:endParaRPr>
          </a:p>
          <a:p>
            <a:pPr>
              <a:buClr>
                <a:srgbClr val="E26C07"/>
              </a:buClr>
            </a:pPr>
            <a:endParaRPr lang="zh-CN" altLang="en-US" sz="14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4" name="图片 3" descr="中国地图矢量_有各省市及重庆.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732" y="830066"/>
            <a:ext cx="5588623" cy="4894863"/>
          </a:xfrm>
          <a:prstGeom prst="rect">
            <a:avLst/>
          </a:prstGeom>
        </p:spPr>
      </p:pic>
      <p:grpSp>
        <p:nvGrpSpPr>
          <p:cNvPr id="8" name="组 7"/>
          <p:cNvGrpSpPr/>
          <p:nvPr/>
        </p:nvGrpSpPr>
        <p:grpSpPr>
          <a:xfrm>
            <a:off x="6667728" y="5541779"/>
            <a:ext cx="3868687" cy="432278"/>
            <a:chOff x="5758689" y="5887837"/>
            <a:chExt cx="3868687" cy="432278"/>
          </a:xfrm>
        </p:grpSpPr>
        <p:sp>
          <p:nvSpPr>
            <p:cNvPr id="56" name="圆角矩形 55"/>
            <p:cNvSpPr/>
            <p:nvPr/>
          </p:nvSpPr>
          <p:spPr>
            <a:xfrm>
              <a:off x="5758689" y="5946588"/>
              <a:ext cx="3843028" cy="373527"/>
            </a:xfrm>
            <a:prstGeom prst="roundRect">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5" name="文本框 54"/>
            <p:cNvSpPr txBox="1"/>
            <p:nvPr/>
          </p:nvSpPr>
          <p:spPr>
            <a:xfrm>
              <a:off x="6003400" y="5887837"/>
              <a:ext cx="3623976" cy="397545"/>
            </a:xfrm>
            <a:prstGeom prst="rect">
              <a:avLst/>
            </a:prstGeom>
            <a:noFill/>
          </p:spPr>
          <p:txBody>
            <a:bodyPr wrap="square" rtlCol="0">
              <a:spAutoFit/>
            </a:bodyPr>
            <a:lstStyle/>
            <a:p>
              <a:pPr>
                <a:lnSpc>
                  <a:spcPct val="150000"/>
                </a:lnSpc>
              </a:pPr>
              <a:r>
                <a:rPr kumimoji="1" lang="zh-CN" altLang="en-US" sz="1400" dirty="0">
                  <a:solidFill>
                    <a:schemeClr val="bg1"/>
                  </a:solidFill>
                  <a:latin typeface="微软雅黑" panose="020B0503020204020204" charset="-122"/>
                  <a:ea typeface="微软雅黑" panose="020B0503020204020204" charset="-122"/>
                  <a:cs typeface="微软雅黑" panose="020B0503020204020204" charset="-122"/>
                </a:rPr>
                <a:t>总公司     分子公司事业部     技术服务中心</a:t>
              </a:r>
            </a:p>
          </p:txBody>
        </p:sp>
      </p:grpSp>
      <p:sp>
        <p:nvSpPr>
          <p:cNvPr id="9" name="文本框 8"/>
          <p:cNvSpPr txBox="1"/>
          <p:nvPr/>
        </p:nvSpPr>
        <p:spPr>
          <a:xfrm>
            <a:off x="10147249" y="2224989"/>
            <a:ext cx="441146" cy="246221"/>
          </a:xfrm>
          <a:prstGeom prst="rect">
            <a:avLst/>
          </a:prstGeom>
          <a:noFill/>
        </p:spPr>
        <p:txBody>
          <a:bodyPr wrap="none" rtlCol="0">
            <a:spAutoFit/>
          </a:bodyPr>
          <a:lstStyle/>
          <a:p>
            <a:r>
              <a:rPr kumimoji="1" lang="zh-CN" altLang="en-US" sz="1000" dirty="0">
                <a:solidFill>
                  <a:srgbClr val="142E6E"/>
                </a:solidFill>
                <a:latin typeface="微软雅黑" panose="020B0503020204020204" charset="-122"/>
                <a:ea typeface="微软雅黑" panose="020B0503020204020204" charset="-122"/>
                <a:cs typeface="微软雅黑" panose="020B0503020204020204" charset="-122"/>
              </a:rPr>
              <a:t>沈阳</a:t>
            </a:r>
          </a:p>
        </p:txBody>
      </p:sp>
      <p:sp>
        <p:nvSpPr>
          <p:cNvPr id="60" name="文本框 59"/>
          <p:cNvSpPr txBox="1"/>
          <p:nvPr/>
        </p:nvSpPr>
        <p:spPr>
          <a:xfrm>
            <a:off x="9579484" y="2502505"/>
            <a:ext cx="441146" cy="246221"/>
          </a:xfrm>
          <a:prstGeom prst="rect">
            <a:avLst/>
          </a:prstGeom>
          <a:noFill/>
        </p:spPr>
        <p:txBody>
          <a:bodyPr wrap="none" rtlCol="0">
            <a:spAutoFit/>
          </a:bodyPr>
          <a:lstStyle/>
          <a:p>
            <a:r>
              <a:rPr kumimoji="1" lang="zh-CN" altLang="en-US" sz="1000" dirty="0">
                <a:solidFill>
                  <a:srgbClr val="142E6E"/>
                </a:solidFill>
                <a:latin typeface="微软雅黑" panose="020B0503020204020204" charset="-122"/>
                <a:ea typeface="微软雅黑" panose="020B0503020204020204" charset="-122"/>
                <a:cs typeface="微软雅黑" panose="020B0503020204020204" charset="-122"/>
              </a:rPr>
              <a:t>北京</a:t>
            </a:r>
          </a:p>
        </p:txBody>
      </p:sp>
      <p:sp>
        <p:nvSpPr>
          <p:cNvPr id="63" name="文本框 62"/>
          <p:cNvSpPr txBox="1"/>
          <p:nvPr/>
        </p:nvSpPr>
        <p:spPr>
          <a:xfrm>
            <a:off x="8666822" y="3833247"/>
            <a:ext cx="441146" cy="246221"/>
          </a:xfrm>
          <a:prstGeom prst="rect">
            <a:avLst/>
          </a:prstGeom>
          <a:noFill/>
        </p:spPr>
        <p:txBody>
          <a:bodyPr wrap="none" rtlCol="0">
            <a:spAutoFit/>
          </a:bodyPr>
          <a:lstStyle/>
          <a:p>
            <a:r>
              <a:rPr kumimoji="1" lang="zh-CN" altLang="en-US" sz="1000" dirty="0">
                <a:solidFill>
                  <a:srgbClr val="142E6E"/>
                </a:solidFill>
                <a:latin typeface="微软雅黑" panose="020B0503020204020204" charset="-122"/>
                <a:ea typeface="微软雅黑" panose="020B0503020204020204" charset="-122"/>
                <a:cs typeface="微软雅黑" panose="020B0503020204020204" charset="-122"/>
              </a:rPr>
              <a:t>重庆</a:t>
            </a:r>
          </a:p>
        </p:txBody>
      </p:sp>
      <p:sp>
        <p:nvSpPr>
          <p:cNvPr id="68" name="文本框 67"/>
          <p:cNvSpPr txBox="1"/>
          <p:nvPr/>
        </p:nvSpPr>
        <p:spPr>
          <a:xfrm>
            <a:off x="9274427" y="4616815"/>
            <a:ext cx="441146" cy="246221"/>
          </a:xfrm>
          <a:prstGeom prst="rect">
            <a:avLst/>
          </a:prstGeom>
          <a:noFill/>
        </p:spPr>
        <p:txBody>
          <a:bodyPr wrap="none" rtlCol="0">
            <a:spAutoFit/>
          </a:bodyPr>
          <a:lstStyle/>
          <a:p>
            <a:r>
              <a:rPr kumimoji="1" lang="zh-CN" altLang="en-US" sz="1000" dirty="0">
                <a:solidFill>
                  <a:srgbClr val="142E6E"/>
                </a:solidFill>
                <a:latin typeface="微软雅黑" panose="020B0503020204020204" charset="-122"/>
                <a:ea typeface="微软雅黑" panose="020B0503020204020204" charset="-122"/>
                <a:cs typeface="微软雅黑" panose="020B0503020204020204" charset="-122"/>
              </a:rPr>
              <a:t>广州</a:t>
            </a:r>
          </a:p>
        </p:txBody>
      </p:sp>
      <p:sp>
        <p:nvSpPr>
          <p:cNvPr id="69" name="文本框 68"/>
          <p:cNvSpPr txBox="1"/>
          <p:nvPr/>
        </p:nvSpPr>
        <p:spPr>
          <a:xfrm>
            <a:off x="9466319" y="3703904"/>
            <a:ext cx="441146" cy="246221"/>
          </a:xfrm>
          <a:prstGeom prst="rect">
            <a:avLst/>
          </a:prstGeom>
          <a:noFill/>
        </p:spPr>
        <p:txBody>
          <a:bodyPr wrap="none" rtlCol="0">
            <a:spAutoFit/>
          </a:bodyPr>
          <a:lstStyle/>
          <a:p>
            <a:r>
              <a:rPr kumimoji="1" lang="zh-CN" altLang="en-US" sz="1000" dirty="0">
                <a:solidFill>
                  <a:srgbClr val="142E6E"/>
                </a:solidFill>
                <a:latin typeface="微软雅黑" panose="020B0503020204020204" charset="-122"/>
                <a:ea typeface="微软雅黑" panose="020B0503020204020204" charset="-122"/>
                <a:cs typeface="微软雅黑" panose="020B0503020204020204" charset="-122"/>
              </a:rPr>
              <a:t>武汉</a:t>
            </a:r>
          </a:p>
        </p:txBody>
      </p:sp>
      <p:sp>
        <p:nvSpPr>
          <p:cNvPr id="70" name="文本框 69"/>
          <p:cNvSpPr txBox="1"/>
          <p:nvPr/>
        </p:nvSpPr>
        <p:spPr>
          <a:xfrm>
            <a:off x="9677140" y="3495516"/>
            <a:ext cx="441146" cy="246221"/>
          </a:xfrm>
          <a:prstGeom prst="rect">
            <a:avLst/>
          </a:prstGeom>
          <a:noFill/>
        </p:spPr>
        <p:txBody>
          <a:bodyPr wrap="none" rtlCol="0">
            <a:spAutoFit/>
          </a:bodyPr>
          <a:lstStyle/>
          <a:p>
            <a:r>
              <a:rPr kumimoji="1" lang="zh-CN" altLang="en-US" sz="1000" dirty="0">
                <a:solidFill>
                  <a:srgbClr val="142E6E"/>
                </a:solidFill>
                <a:latin typeface="微软雅黑" panose="020B0503020204020204" charset="-122"/>
                <a:ea typeface="微软雅黑" panose="020B0503020204020204" charset="-122"/>
                <a:cs typeface="微软雅黑" panose="020B0503020204020204" charset="-122"/>
              </a:rPr>
              <a:t>南京</a:t>
            </a:r>
          </a:p>
        </p:txBody>
      </p:sp>
      <p:sp>
        <p:nvSpPr>
          <p:cNvPr id="71" name="文本框 70"/>
          <p:cNvSpPr txBox="1"/>
          <p:nvPr/>
        </p:nvSpPr>
        <p:spPr>
          <a:xfrm>
            <a:off x="10056464" y="3566511"/>
            <a:ext cx="441146" cy="246221"/>
          </a:xfrm>
          <a:prstGeom prst="rect">
            <a:avLst/>
          </a:prstGeom>
          <a:noFill/>
        </p:spPr>
        <p:txBody>
          <a:bodyPr wrap="none" rtlCol="0">
            <a:spAutoFit/>
          </a:bodyPr>
          <a:lstStyle/>
          <a:p>
            <a:r>
              <a:rPr kumimoji="1" lang="zh-CN" altLang="en-US" sz="1000" dirty="0">
                <a:solidFill>
                  <a:srgbClr val="142E6E"/>
                </a:solidFill>
                <a:latin typeface="微软雅黑" panose="020B0503020204020204" charset="-122"/>
                <a:ea typeface="微软雅黑" panose="020B0503020204020204" charset="-122"/>
                <a:cs typeface="微软雅黑" panose="020B0503020204020204" charset="-122"/>
              </a:rPr>
              <a:t>上海</a:t>
            </a:r>
          </a:p>
        </p:txBody>
      </p:sp>
      <p:sp>
        <p:nvSpPr>
          <p:cNvPr id="74" name="文本框 73"/>
          <p:cNvSpPr txBox="1"/>
          <p:nvPr/>
        </p:nvSpPr>
        <p:spPr>
          <a:xfrm>
            <a:off x="10080267" y="3987526"/>
            <a:ext cx="441146" cy="246221"/>
          </a:xfrm>
          <a:prstGeom prst="rect">
            <a:avLst/>
          </a:prstGeom>
          <a:noFill/>
        </p:spPr>
        <p:txBody>
          <a:bodyPr wrap="none" rtlCol="0">
            <a:spAutoFit/>
          </a:bodyPr>
          <a:lstStyle/>
          <a:p>
            <a:r>
              <a:rPr kumimoji="1" lang="zh-CN" altLang="en-US" sz="1000" dirty="0">
                <a:solidFill>
                  <a:srgbClr val="142E6E"/>
                </a:solidFill>
                <a:latin typeface="微软雅黑" panose="020B0503020204020204" charset="-122"/>
                <a:ea typeface="微软雅黑" panose="020B0503020204020204" charset="-122"/>
                <a:cs typeface="微软雅黑" panose="020B0503020204020204" charset="-122"/>
              </a:rPr>
              <a:t>杭州</a:t>
            </a:r>
          </a:p>
        </p:txBody>
      </p:sp>
      <p:sp>
        <p:nvSpPr>
          <p:cNvPr id="10" name="椭圆 9"/>
          <p:cNvSpPr/>
          <p:nvPr/>
        </p:nvSpPr>
        <p:spPr>
          <a:xfrm>
            <a:off x="10312567" y="2450081"/>
            <a:ext cx="119529" cy="119529"/>
          </a:xfrm>
          <a:prstGeom prst="ellipse">
            <a:avLst/>
          </a:prstGeom>
          <a:solidFill>
            <a:srgbClr val="E26C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五角星 10"/>
          <p:cNvSpPr/>
          <p:nvPr/>
        </p:nvSpPr>
        <p:spPr>
          <a:xfrm>
            <a:off x="9709262" y="2714901"/>
            <a:ext cx="183745" cy="183745"/>
          </a:xfrm>
          <a:prstGeom prst="star5">
            <a:avLst/>
          </a:prstGeom>
          <a:solidFill>
            <a:srgbClr val="E26C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0" name="椭圆 79"/>
          <p:cNvSpPr/>
          <p:nvPr/>
        </p:nvSpPr>
        <p:spPr>
          <a:xfrm>
            <a:off x="10383126" y="3767006"/>
            <a:ext cx="119529" cy="119529"/>
          </a:xfrm>
          <a:prstGeom prst="ellipse">
            <a:avLst/>
          </a:prstGeom>
          <a:solidFill>
            <a:srgbClr val="E26C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2" name="椭圆 81"/>
          <p:cNvSpPr/>
          <p:nvPr/>
        </p:nvSpPr>
        <p:spPr>
          <a:xfrm>
            <a:off x="10006812" y="3684697"/>
            <a:ext cx="119529" cy="119529"/>
          </a:xfrm>
          <a:prstGeom prst="ellipse">
            <a:avLst/>
          </a:prstGeom>
          <a:solidFill>
            <a:srgbClr val="E26C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3" name="椭圆 82"/>
          <p:cNvSpPr/>
          <p:nvPr/>
        </p:nvSpPr>
        <p:spPr>
          <a:xfrm>
            <a:off x="10230248" y="3908103"/>
            <a:ext cx="119529" cy="119529"/>
          </a:xfrm>
          <a:prstGeom prst="ellipse">
            <a:avLst/>
          </a:prstGeom>
          <a:solidFill>
            <a:srgbClr val="E26C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7" name="椭圆 86"/>
          <p:cNvSpPr/>
          <p:nvPr/>
        </p:nvSpPr>
        <p:spPr>
          <a:xfrm>
            <a:off x="9642257" y="3919864"/>
            <a:ext cx="119529" cy="119529"/>
          </a:xfrm>
          <a:prstGeom prst="ellipse">
            <a:avLst/>
          </a:prstGeom>
          <a:solidFill>
            <a:srgbClr val="E26C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9" name="椭圆 88"/>
          <p:cNvSpPr/>
          <p:nvPr/>
        </p:nvSpPr>
        <p:spPr>
          <a:xfrm>
            <a:off x="8830829" y="4072720"/>
            <a:ext cx="119529" cy="119529"/>
          </a:xfrm>
          <a:prstGeom prst="ellipse">
            <a:avLst/>
          </a:prstGeom>
          <a:solidFill>
            <a:srgbClr val="E26C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0" name="椭圆 89"/>
          <p:cNvSpPr/>
          <p:nvPr/>
        </p:nvSpPr>
        <p:spPr>
          <a:xfrm>
            <a:off x="9524659" y="4848765"/>
            <a:ext cx="119529" cy="119529"/>
          </a:xfrm>
          <a:prstGeom prst="ellipse">
            <a:avLst/>
          </a:prstGeom>
          <a:solidFill>
            <a:srgbClr val="E26C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2" name="椭圆 91"/>
          <p:cNvSpPr/>
          <p:nvPr/>
        </p:nvSpPr>
        <p:spPr>
          <a:xfrm>
            <a:off x="10479339" y="1926578"/>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3" name="椭圆 92"/>
          <p:cNvSpPr/>
          <p:nvPr/>
        </p:nvSpPr>
        <p:spPr>
          <a:xfrm>
            <a:off x="10402367" y="2183131"/>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4" name="椭圆 93"/>
          <p:cNvSpPr/>
          <p:nvPr/>
        </p:nvSpPr>
        <p:spPr>
          <a:xfrm>
            <a:off x="9324764" y="2696239"/>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5" name="椭圆 94"/>
          <p:cNvSpPr/>
          <p:nvPr/>
        </p:nvSpPr>
        <p:spPr>
          <a:xfrm>
            <a:off x="8336959" y="3222174"/>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6" name="椭圆 95"/>
          <p:cNvSpPr/>
          <p:nvPr/>
        </p:nvSpPr>
        <p:spPr>
          <a:xfrm>
            <a:off x="8824447" y="2991276"/>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7" name="椭圆 96"/>
          <p:cNvSpPr/>
          <p:nvPr/>
        </p:nvSpPr>
        <p:spPr>
          <a:xfrm>
            <a:off x="8555045" y="3286312"/>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8" name="椭圆 97"/>
          <p:cNvSpPr/>
          <p:nvPr/>
        </p:nvSpPr>
        <p:spPr>
          <a:xfrm>
            <a:off x="9068191" y="3530039"/>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9" name="椭圆 98"/>
          <p:cNvSpPr/>
          <p:nvPr/>
        </p:nvSpPr>
        <p:spPr>
          <a:xfrm>
            <a:off x="9376078" y="3042586"/>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0" name="椭圆 99"/>
          <p:cNvSpPr/>
          <p:nvPr/>
        </p:nvSpPr>
        <p:spPr>
          <a:xfrm>
            <a:off x="8465245" y="4569080"/>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1" name="椭圆 100"/>
          <p:cNvSpPr/>
          <p:nvPr/>
        </p:nvSpPr>
        <p:spPr>
          <a:xfrm>
            <a:off x="8580703" y="3966180"/>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2" name="椭圆 101"/>
          <p:cNvSpPr/>
          <p:nvPr/>
        </p:nvSpPr>
        <p:spPr>
          <a:xfrm>
            <a:off x="8850104" y="4453631"/>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3" name="椭圆 102"/>
          <p:cNvSpPr/>
          <p:nvPr/>
        </p:nvSpPr>
        <p:spPr>
          <a:xfrm>
            <a:off x="9068190" y="4876944"/>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4" name="椭圆 103"/>
          <p:cNvSpPr/>
          <p:nvPr/>
        </p:nvSpPr>
        <p:spPr>
          <a:xfrm>
            <a:off x="9517193" y="4197077"/>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5" name="椭圆 104"/>
          <p:cNvSpPr/>
          <p:nvPr/>
        </p:nvSpPr>
        <p:spPr>
          <a:xfrm>
            <a:off x="9837907" y="4145766"/>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6" name="椭圆 105"/>
          <p:cNvSpPr/>
          <p:nvPr/>
        </p:nvSpPr>
        <p:spPr>
          <a:xfrm>
            <a:off x="9619822" y="4633218"/>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7" name="椭圆 106"/>
          <p:cNvSpPr/>
          <p:nvPr/>
        </p:nvSpPr>
        <p:spPr>
          <a:xfrm>
            <a:off x="10197110" y="4376664"/>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8" name="椭圆 107"/>
          <p:cNvSpPr/>
          <p:nvPr/>
        </p:nvSpPr>
        <p:spPr>
          <a:xfrm>
            <a:off x="10209937" y="3760935"/>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9" name="椭圆 108"/>
          <p:cNvSpPr/>
          <p:nvPr/>
        </p:nvSpPr>
        <p:spPr>
          <a:xfrm>
            <a:off x="9889222" y="3773763"/>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0" name="椭圆 109"/>
          <p:cNvSpPr/>
          <p:nvPr/>
        </p:nvSpPr>
        <p:spPr>
          <a:xfrm>
            <a:off x="10171452" y="3555693"/>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3" name="椭圆 112"/>
          <p:cNvSpPr/>
          <p:nvPr/>
        </p:nvSpPr>
        <p:spPr>
          <a:xfrm>
            <a:off x="9966193" y="3465899"/>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7" name="椭圆 116"/>
          <p:cNvSpPr/>
          <p:nvPr/>
        </p:nvSpPr>
        <p:spPr>
          <a:xfrm>
            <a:off x="9837907" y="3170863"/>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0" name="椭圆 129"/>
          <p:cNvSpPr/>
          <p:nvPr/>
        </p:nvSpPr>
        <p:spPr>
          <a:xfrm>
            <a:off x="7118240" y="2580790"/>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1" name="五角星 130"/>
          <p:cNvSpPr/>
          <p:nvPr/>
        </p:nvSpPr>
        <p:spPr>
          <a:xfrm>
            <a:off x="6754910" y="5648678"/>
            <a:ext cx="183745" cy="183745"/>
          </a:xfrm>
          <a:prstGeom prst="star5">
            <a:avLst/>
          </a:prstGeom>
          <a:solidFill>
            <a:srgbClr val="E26C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7" name="椭圆 136"/>
          <p:cNvSpPr/>
          <p:nvPr/>
        </p:nvSpPr>
        <p:spPr>
          <a:xfrm>
            <a:off x="7610303" y="5689462"/>
            <a:ext cx="119529" cy="119529"/>
          </a:xfrm>
          <a:prstGeom prst="ellipse">
            <a:avLst/>
          </a:prstGeom>
          <a:solidFill>
            <a:srgbClr val="E26C07"/>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8" name="椭圆 137"/>
          <p:cNvSpPr/>
          <p:nvPr/>
        </p:nvSpPr>
        <p:spPr>
          <a:xfrm>
            <a:off x="9154693" y="5724930"/>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139" name="组 138"/>
          <p:cNvGrpSpPr/>
          <p:nvPr/>
        </p:nvGrpSpPr>
        <p:grpSpPr>
          <a:xfrm>
            <a:off x="752573" y="2947822"/>
            <a:ext cx="344927" cy="376287"/>
            <a:chOff x="4107769" y="987834"/>
            <a:chExt cx="344927" cy="376287"/>
          </a:xfrm>
        </p:grpSpPr>
        <p:sp>
          <p:nvSpPr>
            <p:cNvPr id="140" name="椭圆 139"/>
            <p:cNvSpPr/>
            <p:nvPr/>
          </p:nvSpPr>
          <p:spPr>
            <a:xfrm>
              <a:off x="4107769" y="1019194"/>
              <a:ext cx="344927" cy="344927"/>
            </a:xfrm>
            <a:prstGeom prst="ellips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1" name="文本框 140"/>
            <p:cNvSpPr txBox="1"/>
            <p:nvPr/>
          </p:nvSpPr>
          <p:spPr>
            <a:xfrm>
              <a:off x="4139126" y="987834"/>
              <a:ext cx="301660" cy="369332"/>
            </a:xfrm>
            <a:prstGeom prst="rect">
              <a:avLst/>
            </a:prstGeom>
            <a:noFill/>
          </p:spPr>
          <p:txBody>
            <a:bodyPr wrap="none" rtlCol="0">
              <a:spAutoFit/>
            </a:bodyPr>
            <a:lstStyle/>
            <a:p>
              <a:r>
                <a:rPr kumimoji="1" lang="en-US" altLang="zh-CN" dirty="0">
                  <a:solidFill>
                    <a:schemeClr val="bg1"/>
                  </a:solidFill>
                </a:rPr>
                <a:t>1</a:t>
              </a:r>
              <a:endParaRPr kumimoji="1" lang="zh-CN" altLang="en-US" dirty="0">
                <a:solidFill>
                  <a:schemeClr val="bg1"/>
                </a:solidFill>
              </a:endParaRPr>
            </a:p>
          </p:txBody>
        </p:sp>
      </p:grpSp>
      <p:grpSp>
        <p:nvGrpSpPr>
          <p:cNvPr id="142" name="组 141"/>
          <p:cNvGrpSpPr/>
          <p:nvPr/>
        </p:nvGrpSpPr>
        <p:grpSpPr>
          <a:xfrm>
            <a:off x="752573" y="4296294"/>
            <a:ext cx="344927" cy="376287"/>
            <a:chOff x="4107769" y="987834"/>
            <a:chExt cx="344927" cy="376287"/>
          </a:xfrm>
        </p:grpSpPr>
        <p:sp>
          <p:nvSpPr>
            <p:cNvPr id="143" name="椭圆 142"/>
            <p:cNvSpPr/>
            <p:nvPr/>
          </p:nvSpPr>
          <p:spPr>
            <a:xfrm>
              <a:off x="4107769" y="1019194"/>
              <a:ext cx="344927" cy="344927"/>
            </a:xfrm>
            <a:prstGeom prst="ellips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4" name="文本框 143"/>
            <p:cNvSpPr txBox="1"/>
            <p:nvPr/>
          </p:nvSpPr>
          <p:spPr>
            <a:xfrm>
              <a:off x="4139126" y="987834"/>
              <a:ext cx="301660" cy="369332"/>
            </a:xfrm>
            <a:prstGeom prst="rect">
              <a:avLst/>
            </a:prstGeom>
            <a:noFill/>
          </p:spPr>
          <p:txBody>
            <a:bodyPr wrap="none" rtlCol="0">
              <a:spAutoFit/>
            </a:bodyPr>
            <a:lstStyle/>
            <a:p>
              <a:r>
                <a:rPr kumimoji="1" lang="en-US" altLang="zh-CN" dirty="0">
                  <a:solidFill>
                    <a:schemeClr val="bg1"/>
                  </a:solidFill>
                </a:rPr>
                <a:t>2</a:t>
              </a:r>
              <a:endParaRPr kumimoji="1" lang="zh-CN" altLang="en-US" dirty="0">
                <a:solidFill>
                  <a:schemeClr val="bg1"/>
                </a:solidFill>
              </a:endParaRPr>
            </a:p>
          </p:txBody>
        </p:sp>
      </p:grpSp>
      <p:cxnSp>
        <p:nvCxnSpPr>
          <p:cNvPr id="64" name="直线连接符 163"/>
          <p:cNvCxnSpPr/>
          <p:nvPr/>
        </p:nvCxnSpPr>
        <p:spPr>
          <a:xfrm>
            <a:off x="1058817" y="2254180"/>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66" name="椭圆 65"/>
          <p:cNvSpPr/>
          <p:nvPr/>
        </p:nvSpPr>
        <p:spPr>
          <a:xfrm>
            <a:off x="9564966" y="3516189"/>
            <a:ext cx="91443" cy="91443"/>
          </a:xfrm>
          <a:prstGeom prst="ellipse">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TextBox 5"/>
          <p:cNvSpPr txBox="1"/>
          <p:nvPr/>
        </p:nvSpPr>
        <p:spPr>
          <a:xfrm>
            <a:off x="2315688" y="4968387"/>
            <a:ext cx="3504486"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隶书" panose="02010509060101010101" pitchFamily="49" charset="-122"/>
                <a:ea typeface="隶书" panose="02010509060101010101" pitchFamily="49" charset="-122"/>
              </a:rPr>
              <a:t>7x24</a:t>
            </a:r>
            <a:r>
              <a:rPr lang="zh-CN" alt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隶书" panose="02010509060101010101" pitchFamily="49" charset="-122"/>
                <a:ea typeface="隶书" panose="02010509060101010101" pitchFamily="49" charset="-122"/>
              </a:rPr>
              <a:t>全时段服务保障</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D:\照片\VI图\海豚.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210" y="1777620"/>
            <a:ext cx="3503498" cy="3479941"/>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4242708" y="1777620"/>
            <a:ext cx="7056784" cy="3456384"/>
          </a:xfrm>
          <a:prstGeom prst="rect">
            <a:avLst/>
          </a:prstGeom>
          <a:noFill/>
          <a:ln w="28575" cmpd="sng">
            <a:solidFill>
              <a:srgbClr val="E26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314716" y="2636912"/>
            <a:ext cx="6192688" cy="1944216"/>
          </a:xfrm>
          <a:prstGeom prst="rect">
            <a:avLst/>
          </a:pr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5955959" y="3245884"/>
            <a:ext cx="2654641" cy="437043"/>
          </a:xfrm>
          <a:prstGeom prst="rect">
            <a:avLst/>
          </a:prstGeom>
          <a:noFill/>
        </p:spPr>
        <p:txBody>
          <a:bodyPr wrap="square" rtlCol="0">
            <a:spAutoFit/>
          </a:bodyPr>
          <a:lstStyle/>
          <a:p>
            <a:pPr>
              <a:lnSpc>
                <a:spcPct val="80000"/>
              </a:lnSpc>
              <a:spcAft>
                <a:spcPts val="1200"/>
              </a:spcAft>
            </a:pPr>
            <a:r>
              <a:rPr lang="zh-CN" altLang="en-US" sz="2800" dirty="0">
                <a:solidFill>
                  <a:srgbClr val="FFFFFF"/>
                </a:solidFill>
                <a:latin typeface="微软雅黑" panose="020B0503020204020204" charset="-122"/>
                <a:ea typeface="微软雅黑" panose="020B0503020204020204" charset="-122"/>
                <a:cs typeface="微软雅黑" panose="020B0503020204020204" charset="-122"/>
              </a:rPr>
              <a:t>平台背景</a:t>
            </a:r>
            <a:endParaRPr lang="en-US" altLang="zh-CN" sz="2800"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sp>
        <p:nvSpPr>
          <p:cNvPr id="30" name="矩形 2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1012477" y="4508411"/>
            <a:ext cx="580811" cy="580811"/>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sp>
        <p:nvSpPr>
          <p:cNvPr id="15" name="文本框 14"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16"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pic>
        <p:nvPicPr>
          <p:cNvPr id="17" name="图片 16" descr="万集logo单.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4" name="椭圆 3"/>
          <p:cNvSpPr/>
          <p:nvPr/>
        </p:nvSpPr>
        <p:spPr>
          <a:xfrm>
            <a:off x="3388840" y="2636912"/>
            <a:ext cx="1944216" cy="1944216"/>
          </a:xfrm>
          <a:prstGeom prst="ellipse">
            <a:avLst/>
          </a:prstGeom>
          <a:solidFill>
            <a:srgbClr val="E26C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3907639" y="3155057"/>
            <a:ext cx="944489" cy="830997"/>
          </a:xfrm>
          <a:prstGeom prst="rect">
            <a:avLst/>
          </a:prstGeom>
          <a:noFill/>
        </p:spPr>
        <p:txBody>
          <a:bodyPr wrap="none" rtlCol="0">
            <a:spAutoFit/>
          </a:bodyPr>
          <a:lstStyle/>
          <a:p>
            <a:r>
              <a:rPr kumimoji="1" lang="en-US" altLang="zh-CN" sz="4800" b="1" dirty="0">
                <a:solidFill>
                  <a:schemeClr val="bg1"/>
                </a:solidFill>
                <a:latin typeface="微软雅黑" panose="020B0503020204020204" charset="-122"/>
                <a:ea typeface="微软雅黑" panose="020B0503020204020204" charset="-122"/>
                <a:cs typeface="微软雅黑" panose="020B0503020204020204" charset="-122"/>
              </a:rPr>
              <a:t>02</a:t>
            </a:r>
            <a:endParaRPr kumimoji="1"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32756" y="1191035"/>
            <a:ext cx="592771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585261" y="1315941"/>
            <a:ext cx="4437172" cy="483903"/>
          </a:xfrm>
          <a:prstGeom prst="rect">
            <a:avLst/>
          </a:prstGeom>
          <a:ln>
            <a:noFill/>
          </a:ln>
        </p:spPr>
        <p:txBody>
          <a:bodyPr vert="horz" lIns="91440" tIns="45720" rIns="91440" bIns="45720" rtlCol="0" anchor="b">
            <a:no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3000" dirty="0">
                <a:solidFill>
                  <a:schemeClr val="bg1"/>
                </a:solidFill>
                <a:latin typeface="微软雅黑" panose="020B0503020204020204" charset="-122"/>
                <a:ea typeface="微软雅黑" panose="020B0503020204020204" charset="-122"/>
                <a:sym typeface="微软雅黑" pitchFamily="34" charset="-122"/>
              </a:rPr>
              <a:t>超限超载治理困局</a:t>
            </a:r>
          </a:p>
        </p:txBody>
      </p:sp>
      <p:sp>
        <p:nvSpPr>
          <p:cNvPr id="15" name="矩形 14"/>
          <p:cNvSpPr/>
          <p:nvPr/>
        </p:nvSpPr>
        <p:spPr>
          <a:xfrm>
            <a:off x="585261" y="3697790"/>
            <a:ext cx="2469737" cy="525784"/>
          </a:xfrm>
          <a:prstGeom prst="rect">
            <a:avLst/>
          </a:prstGeom>
          <a:solidFill>
            <a:srgbClr val="E69546">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3377048" y="3711992"/>
            <a:ext cx="2443895" cy="511582"/>
          </a:xfrm>
          <a:prstGeom prst="rect">
            <a:avLst/>
          </a:prstGeom>
          <a:solidFill>
            <a:srgbClr val="1092C6">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a:off x="6204803" y="3712457"/>
            <a:ext cx="2443895" cy="511117"/>
          </a:xfrm>
          <a:prstGeom prst="rect">
            <a:avLst/>
          </a:prstGeom>
          <a:solidFill>
            <a:srgbClr val="8CC84A">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a:off x="9017273" y="3711992"/>
            <a:ext cx="2443895" cy="511582"/>
          </a:xfrm>
          <a:prstGeom prst="rect">
            <a:avLst/>
          </a:prstGeom>
          <a:solidFill>
            <a:srgbClr val="57B489">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21" name="文本框 22"/>
          <p:cNvSpPr txBox="1"/>
          <p:nvPr/>
        </p:nvSpPr>
        <p:spPr>
          <a:xfrm>
            <a:off x="872763" y="3736426"/>
            <a:ext cx="2041653" cy="461665"/>
          </a:xfrm>
          <a:prstGeom prst="rect">
            <a:avLst/>
          </a:prstGeom>
          <a:noFill/>
        </p:spPr>
        <p:txBody>
          <a:bodyPr wrap="square" rtlCol="0">
            <a:spAutoFit/>
          </a:bodyPr>
          <a:lstStyle/>
          <a:p>
            <a:pPr algn="ctr"/>
            <a:r>
              <a:rPr lang="zh-CN" altLang="en-US" sz="2400" dirty="0">
                <a:solidFill>
                  <a:srgbClr val="262626"/>
                </a:solidFill>
                <a:ea typeface="微软雅黑" panose="020B0503020204020204" pitchFamily="34" charset="-122"/>
              </a:rPr>
              <a:t>超载严重</a:t>
            </a:r>
          </a:p>
        </p:txBody>
      </p:sp>
      <p:sp>
        <p:nvSpPr>
          <p:cNvPr id="25" name="文本框 23"/>
          <p:cNvSpPr txBox="1"/>
          <p:nvPr/>
        </p:nvSpPr>
        <p:spPr>
          <a:xfrm>
            <a:off x="3585408" y="3737147"/>
            <a:ext cx="2041653" cy="461665"/>
          </a:xfrm>
          <a:prstGeom prst="rect">
            <a:avLst/>
          </a:prstGeom>
          <a:noFill/>
        </p:spPr>
        <p:txBody>
          <a:bodyPr wrap="square" rtlCol="0">
            <a:spAutoFit/>
          </a:bodyPr>
          <a:lstStyle/>
          <a:p>
            <a:pPr algn="ctr"/>
            <a:r>
              <a:rPr lang="zh-CN" altLang="en-US" sz="2400" dirty="0">
                <a:solidFill>
                  <a:srgbClr val="262626"/>
                </a:solidFill>
                <a:ea typeface="微软雅黑" panose="020B0503020204020204" pitchFamily="34" charset="-122"/>
              </a:rPr>
              <a:t>行车安全</a:t>
            </a:r>
          </a:p>
        </p:txBody>
      </p:sp>
      <p:sp>
        <p:nvSpPr>
          <p:cNvPr id="26" name="文本框 24"/>
          <p:cNvSpPr txBox="1"/>
          <p:nvPr/>
        </p:nvSpPr>
        <p:spPr>
          <a:xfrm>
            <a:off x="6375368" y="3739842"/>
            <a:ext cx="2041653" cy="461665"/>
          </a:xfrm>
          <a:prstGeom prst="rect">
            <a:avLst/>
          </a:prstGeom>
          <a:noFill/>
        </p:spPr>
        <p:txBody>
          <a:bodyPr wrap="square" rtlCol="0">
            <a:spAutoFit/>
          </a:bodyPr>
          <a:lstStyle/>
          <a:p>
            <a:pPr algn="ctr"/>
            <a:r>
              <a:rPr lang="zh-CN" altLang="en-US" sz="2400" dirty="0">
                <a:solidFill>
                  <a:srgbClr val="262626"/>
                </a:solidFill>
                <a:ea typeface="微软雅黑" panose="020B0503020204020204" pitchFamily="34" charset="-122"/>
              </a:rPr>
              <a:t>公路损坏</a:t>
            </a:r>
          </a:p>
        </p:txBody>
      </p:sp>
      <p:sp>
        <p:nvSpPr>
          <p:cNvPr id="27" name="文本框 25"/>
          <p:cNvSpPr txBox="1"/>
          <p:nvPr/>
        </p:nvSpPr>
        <p:spPr>
          <a:xfrm>
            <a:off x="9187838" y="3743504"/>
            <a:ext cx="2041653" cy="461665"/>
          </a:xfrm>
          <a:prstGeom prst="rect">
            <a:avLst/>
          </a:prstGeom>
          <a:noFill/>
        </p:spPr>
        <p:txBody>
          <a:bodyPr wrap="square" rtlCol="0">
            <a:spAutoFit/>
          </a:bodyPr>
          <a:lstStyle/>
          <a:p>
            <a:pPr algn="ctr"/>
            <a:r>
              <a:rPr lang="zh-CN" altLang="en-US" sz="2400" dirty="0">
                <a:solidFill>
                  <a:srgbClr val="262626"/>
                </a:solidFill>
                <a:ea typeface="微软雅黑" panose="020B0503020204020204" pitchFamily="34" charset="-122"/>
              </a:rPr>
              <a:t>执法困难</a:t>
            </a:r>
          </a:p>
        </p:txBody>
      </p:sp>
      <p:sp>
        <p:nvSpPr>
          <p:cNvPr id="29" name="文本框 30"/>
          <p:cNvSpPr txBox="1"/>
          <p:nvPr/>
        </p:nvSpPr>
        <p:spPr>
          <a:xfrm>
            <a:off x="470164" y="4347442"/>
            <a:ext cx="3776572" cy="923330"/>
          </a:xfrm>
          <a:prstGeom prst="rect">
            <a:avLst/>
          </a:prstGeom>
          <a:noFill/>
        </p:spPr>
        <p:txBody>
          <a:bodyPr wrap="square" rtlCol="0">
            <a:spAutoFit/>
          </a:bodyPr>
          <a:lstStyle/>
          <a:p>
            <a:r>
              <a:rPr lang="zh-CN" altLang="en-US" b="0" dirty="0">
                <a:solidFill>
                  <a:srgbClr val="404040"/>
                </a:solidFill>
                <a:ea typeface="微软雅黑" panose="020B0503020204020204" pitchFamily="34" charset="-122"/>
              </a:rPr>
              <a:t>车辆超限超载</a:t>
            </a:r>
            <a:r>
              <a:rPr lang="zh-CN" altLang="en-US" b="1" dirty="0">
                <a:solidFill>
                  <a:srgbClr val="404040"/>
                </a:solidFill>
                <a:ea typeface="微软雅黑" panose="020B0503020204020204" pitchFamily="34" charset="-122"/>
              </a:rPr>
              <a:t>现象突出</a:t>
            </a:r>
            <a:endParaRPr lang="en-US" altLang="zh-CN" b="1" dirty="0">
              <a:solidFill>
                <a:srgbClr val="404040"/>
              </a:solidFill>
              <a:ea typeface="微软雅黑" panose="020B0503020204020204" pitchFamily="34" charset="-122"/>
            </a:endParaRPr>
          </a:p>
          <a:p>
            <a:r>
              <a:rPr lang="zh-CN" altLang="en-US" b="1" dirty="0">
                <a:solidFill>
                  <a:srgbClr val="404040"/>
                </a:solidFill>
                <a:ea typeface="微软雅黑" panose="020B0503020204020204" pitchFamily="34" charset="-122"/>
              </a:rPr>
              <a:t>严重扰乱</a:t>
            </a:r>
            <a:r>
              <a:rPr lang="zh-CN" altLang="en-US" b="0" dirty="0">
                <a:solidFill>
                  <a:srgbClr val="404040"/>
                </a:solidFill>
                <a:ea typeface="微软雅黑" panose="020B0503020204020204" pitchFamily="34" charset="-122"/>
              </a:rPr>
              <a:t>公路运输市场秩序</a:t>
            </a:r>
            <a:endParaRPr lang="en-US" altLang="zh-CN" b="0" dirty="0">
              <a:solidFill>
                <a:srgbClr val="404040"/>
              </a:solidFill>
              <a:ea typeface="微软雅黑" panose="020B0503020204020204" pitchFamily="34" charset="-122"/>
            </a:endParaRPr>
          </a:p>
          <a:p>
            <a:r>
              <a:rPr lang="zh-CN" altLang="en-US" b="0" dirty="0">
                <a:solidFill>
                  <a:srgbClr val="404040"/>
                </a:solidFill>
                <a:ea typeface="微软雅黑" panose="020B0503020204020204" pitchFamily="34" charset="-122"/>
              </a:rPr>
              <a:t>引发</a:t>
            </a:r>
            <a:r>
              <a:rPr lang="zh-CN" altLang="en-US" dirty="0">
                <a:solidFill>
                  <a:srgbClr val="404040"/>
                </a:solidFill>
                <a:ea typeface="微软雅黑" panose="020B0503020204020204" pitchFamily="34" charset="-122"/>
              </a:rPr>
              <a:t>恶性竞争</a:t>
            </a:r>
          </a:p>
        </p:txBody>
      </p:sp>
      <p:sp>
        <p:nvSpPr>
          <p:cNvPr id="30" name="文本框 35"/>
          <p:cNvSpPr txBox="1"/>
          <p:nvPr/>
        </p:nvSpPr>
        <p:spPr>
          <a:xfrm>
            <a:off x="3259270" y="5283295"/>
            <a:ext cx="3201876" cy="1200329"/>
          </a:xfrm>
          <a:prstGeom prst="rect">
            <a:avLst/>
          </a:prstGeom>
          <a:noFill/>
        </p:spPr>
        <p:txBody>
          <a:bodyPr wrap="square" rtlCol="0">
            <a:spAutoFit/>
          </a:bodyPr>
          <a:lstStyle/>
          <a:p>
            <a:r>
              <a:rPr lang="zh-CN" altLang="en-US" dirty="0">
                <a:solidFill>
                  <a:srgbClr val="404040"/>
                </a:solidFill>
                <a:ea typeface="微软雅黑" panose="020B0503020204020204" pitchFamily="34" charset="-122"/>
              </a:rPr>
              <a:t>破坏</a:t>
            </a:r>
            <a:r>
              <a:rPr lang="zh-CN" altLang="en-US" b="0" dirty="0">
                <a:solidFill>
                  <a:srgbClr val="404040"/>
                </a:solidFill>
                <a:ea typeface="微软雅黑" panose="020B0503020204020204" pitchFamily="34" charset="-122"/>
              </a:rPr>
              <a:t>车辆生产环节</a:t>
            </a:r>
            <a:endParaRPr lang="en-US" altLang="zh-CN" b="0" dirty="0">
              <a:solidFill>
                <a:srgbClr val="404040"/>
              </a:solidFill>
              <a:ea typeface="微软雅黑" panose="020B0503020204020204" pitchFamily="34" charset="-122"/>
            </a:endParaRPr>
          </a:p>
          <a:p>
            <a:r>
              <a:rPr lang="zh-CN" altLang="en-US" b="0" dirty="0">
                <a:solidFill>
                  <a:srgbClr val="404040"/>
                </a:solidFill>
                <a:ea typeface="微软雅黑" panose="020B0503020204020204" pitchFamily="34" charset="-122"/>
              </a:rPr>
              <a:t>诱发</a:t>
            </a:r>
            <a:r>
              <a:rPr lang="zh-CN" altLang="en-US" dirty="0">
                <a:solidFill>
                  <a:srgbClr val="404040"/>
                </a:solidFill>
                <a:ea typeface="微软雅黑" panose="020B0503020204020204" pitchFamily="34" charset="-122"/>
              </a:rPr>
              <a:t>非法改装</a:t>
            </a:r>
            <a:r>
              <a:rPr lang="zh-CN" altLang="en-US" b="0" dirty="0">
                <a:solidFill>
                  <a:srgbClr val="404040"/>
                </a:solidFill>
                <a:ea typeface="微软雅黑" panose="020B0503020204020204" pitchFamily="34" charset="-122"/>
              </a:rPr>
              <a:t>车辆行为</a:t>
            </a:r>
            <a:endParaRPr lang="en-US" altLang="zh-CN" b="0" dirty="0">
              <a:solidFill>
                <a:srgbClr val="404040"/>
              </a:solidFill>
              <a:ea typeface="微软雅黑" panose="020B0503020204020204" pitchFamily="34" charset="-122"/>
            </a:endParaRPr>
          </a:p>
          <a:p>
            <a:r>
              <a:rPr lang="zh-CN" altLang="en-US" b="0" dirty="0">
                <a:solidFill>
                  <a:srgbClr val="404040"/>
                </a:solidFill>
                <a:ea typeface="微软雅黑" panose="020B0503020204020204" pitchFamily="34" charset="-122"/>
              </a:rPr>
              <a:t>道路</a:t>
            </a:r>
            <a:r>
              <a:rPr lang="zh-CN" altLang="en-US" dirty="0">
                <a:solidFill>
                  <a:srgbClr val="404040"/>
                </a:solidFill>
                <a:ea typeface="微软雅黑" panose="020B0503020204020204" pitchFamily="34" charset="-122"/>
              </a:rPr>
              <a:t>通行</a:t>
            </a:r>
            <a:r>
              <a:rPr lang="zh-CN" altLang="en-US" b="1" dirty="0">
                <a:solidFill>
                  <a:srgbClr val="404040"/>
                </a:solidFill>
                <a:ea typeface="微软雅黑" panose="020B0503020204020204" pitchFamily="34" charset="-122"/>
              </a:rPr>
              <a:t>效率降低</a:t>
            </a:r>
            <a:endParaRPr lang="en-US" altLang="zh-CN" b="1" dirty="0">
              <a:solidFill>
                <a:srgbClr val="404040"/>
              </a:solidFill>
              <a:ea typeface="微软雅黑" panose="020B0503020204020204" pitchFamily="34" charset="-122"/>
            </a:endParaRPr>
          </a:p>
          <a:p>
            <a:r>
              <a:rPr lang="zh-CN" altLang="en-US" dirty="0">
                <a:solidFill>
                  <a:srgbClr val="404040"/>
                </a:solidFill>
                <a:ea typeface="微软雅黑" panose="020B0503020204020204" pitchFamily="34" charset="-122"/>
              </a:rPr>
              <a:t>影响行车安全</a:t>
            </a:r>
          </a:p>
        </p:txBody>
      </p:sp>
      <p:sp>
        <p:nvSpPr>
          <p:cNvPr id="31" name="文本框 36"/>
          <p:cNvSpPr txBox="1"/>
          <p:nvPr/>
        </p:nvSpPr>
        <p:spPr>
          <a:xfrm>
            <a:off x="6101248" y="4333575"/>
            <a:ext cx="3085954" cy="1200329"/>
          </a:xfrm>
          <a:prstGeom prst="rect">
            <a:avLst/>
          </a:prstGeom>
          <a:noFill/>
        </p:spPr>
        <p:txBody>
          <a:bodyPr wrap="square" rtlCol="0">
            <a:spAutoFit/>
          </a:bodyPr>
          <a:lstStyle/>
          <a:p>
            <a:r>
              <a:rPr lang="zh-CN" altLang="zh-CN" dirty="0">
                <a:solidFill>
                  <a:srgbClr val="404040"/>
                </a:solidFill>
                <a:ea typeface="微软雅黑" panose="020B0503020204020204" pitchFamily="34" charset="-122"/>
              </a:rPr>
              <a:t>加速破坏</a:t>
            </a:r>
            <a:r>
              <a:rPr lang="zh-CN" altLang="zh-CN" b="0" dirty="0">
                <a:solidFill>
                  <a:srgbClr val="404040"/>
                </a:solidFill>
                <a:ea typeface="微软雅黑" panose="020B0503020204020204" pitchFamily="34" charset="-122"/>
              </a:rPr>
              <a:t>公路和桥梁</a:t>
            </a:r>
            <a:endParaRPr lang="en-US" altLang="zh-CN" b="0" dirty="0">
              <a:solidFill>
                <a:srgbClr val="404040"/>
              </a:solidFill>
              <a:ea typeface="微软雅黑" panose="020B0503020204020204" pitchFamily="34" charset="-122"/>
            </a:endParaRPr>
          </a:p>
          <a:p>
            <a:r>
              <a:rPr lang="zh-CN" altLang="zh-CN" b="1" dirty="0">
                <a:solidFill>
                  <a:srgbClr val="404040"/>
                </a:solidFill>
                <a:ea typeface="微软雅黑" panose="020B0503020204020204" pitchFamily="34" charset="-122"/>
              </a:rPr>
              <a:t>严重影响路面寿命</a:t>
            </a:r>
            <a:endParaRPr lang="en-US" altLang="zh-CN" b="1" dirty="0">
              <a:solidFill>
                <a:srgbClr val="404040"/>
              </a:solidFill>
              <a:ea typeface="微软雅黑" panose="020B0503020204020204" pitchFamily="34" charset="-122"/>
            </a:endParaRPr>
          </a:p>
          <a:p>
            <a:r>
              <a:rPr lang="zh-CN" altLang="zh-CN" dirty="0">
                <a:solidFill>
                  <a:srgbClr val="404040"/>
                </a:solidFill>
                <a:ea typeface="微软雅黑" panose="020B0503020204020204" pitchFamily="34" charset="-122"/>
              </a:rPr>
              <a:t>降低</a:t>
            </a:r>
            <a:r>
              <a:rPr lang="zh-CN" altLang="zh-CN" b="0" dirty="0">
                <a:solidFill>
                  <a:srgbClr val="404040"/>
                </a:solidFill>
                <a:ea typeface="微软雅黑" panose="020B0503020204020204" pitchFamily="34" charset="-122"/>
              </a:rPr>
              <a:t>公路使用效率</a:t>
            </a:r>
            <a:endParaRPr lang="en-US" altLang="zh-CN" b="0" dirty="0">
              <a:solidFill>
                <a:srgbClr val="404040"/>
              </a:solidFill>
              <a:ea typeface="微软雅黑" panose="020B0503020204020204" pitchFamily="34" charset="-122"/>
            </a:endParaRPr>
          </a:p>
          <a:p>
            <a:r>
              <a:rPr lang="zh-CN" altLang="zh-CN" b="0" dirty="0">
                <a:solidFill>
                  <a:srgbClr val="404040"/>
                </a:solidFill>
                <a:ea typeface="微软雅黑" panose="020B0503020204020204" pitchFamily="34" charset="-122"/>
              </a:rPr>
              <a:t>形成</a:t>
            </a:r>
            <a:r>
              <a:rPr lang="zh-CN" altLang="zh-CN" dirty="0">
                <a:solidFill>
                  <a:srgbClr val="404040"/>
                </a:solidFill>
                <a:ea typeface="微软雅黑" panose="020B0503020204020204" pitchFamily="34" charset="-122"/>
              </a:rPr>
              <a:t>环境污染源</a:t>
            </a:r>
            <a:endParaRPr lang="zh-CN" altLang="en-US" dirty="0">
              <a:solidFill>
                <a:srgbClr val="404040"/>
              </a:solidFill>
              <a:ea typeface="微软雅黑" panose="020B0503020204020204" pitchFamily="34" charset="-122"/>
            </a:endParaRPr>
          </a:p>
        </p:txBody>
      </p:sp>
      <p:sp>
        <p:nvSpPr>
          <p:cNvPr id="32" name="文本框 37"/>
          <p:cNvSpPr txBox="1"/>
          <p:nvPr/>
        </p:nvSpPr>
        <p:spPr>
          <a:xfrm>
            <a:off x="8932730" y="5343423"/>
            <a:ext cx="3448174" cy="1200329"/>
          </a:xfrm>
          <a:prstGeom prst="rect">
            <a:avLst/>
          </a:prstGeom>
          <a:noFill/>
        </p:spPr>
        <p:txBody>
          <a:bodyPr wrap="square" rtlCol="0">
            <a:spAutoFit/>
          </a:bodyPr>
          <a:lstStyle/>
          <a:p>
            <a:r>
              <a:rPr lang="zh-CN" altLang="en-US" b="1" dirty="0">
                <a:solidFill>
                  <a:srgbClr val="404040"/>
                </a:solidFill>
                <a:ea typeface="微软雅黑" panose="020B0503020204020204" pitchFamily="34" charset="-122"/>
              </a:rPr>
              <a:t>现场执法难度高</a:t>
            </a:r>
            <a:endParaRPr lang="en-US" altLang="zh-CN" b="1" dirty="0">
              <a:solidFill>
                <a:srgbClr val="404040"/>
              </a:solidFill>
              <a:ea typeface="微软雅黑" panose="020B0503020204020204" pitchFamily="34" charset="-122"/>
            </a:endParaRPr>
          </a:p>
          <a:p>
            <a:r>
              <a:rPr lang="zh-CN" altLang="zh-CN" dirty="0">
                <a:solidFill>
                  <a:srgbClr val="404040"/>
                </a:solidFill>
                <a:ea typeface="微软雅黑" panose="020B0503020204020204" pitchFamily="34" charset="-122"/>
              </a:rPr>
              <a:t>缺乏</a:t>
            </a:r>
            <a:r>
              <a:rPr lang="zh-CN" altLang="zh-CN" b="0" dirty="0">
                <a:solidFill>
                  <a:srgbClr val="404040"/>
                </a:solidFill>
                <a:ea typeface="微软雅黑" panose="020B0503020204020204" pitchFamily="34" charset="-122"/>
              </a:rPr>
              <a:t>治超工作长效机制</a:t>
            </a:r>
            <a:endParaRPr lang="en-US" altLang="zh-CN" b="0" dirty="0">
              <a:solidFill>
                <a:srgbClr val="404040"/>
              </a:solidFill>
              <a:ea typeface="微软雅黑" panose="020B0503020204020204" pitchFamily="34" charset="-122"/>
            </a:endParaRPr>
          </a:p>
          <a:p>
            <a:r>
              <a:rPr lang="zh-CN" altLang="zh-CN" dirty="0">
                <a:solidFill>
                  <a:srgbClr val="404040"/>
                </a:solidFill>
                <a:ea typeface="微软雅黑" panose="020B0503020204020204" pitchFamily="34" charset="-122"/>
              </a:rPr>
              <a:t>损害</a:t>
            </a:r>
            <a:r>
              <a:rPr lang="zh-CN" altLang="zh-CN" b="0" dirty="0">
                <a:solidFill>
                  <a:srgbClr val="404040"/>
                </a:solidFill>
                <a:ea typeface="微软雅黑" panose="020B0503020204020204" pitchFamily="34" charset="-122"/>
              </a:rPr>
              <a:t>政府公正、公平、</a:t>
            </a:r>
            <a:endParaRPr lang="en-US" altLang="zh-CN" b="0" dirty="0">
              <a:solidFill>
                <a:srgbClr val="404040"/>
              </a:solidFill>
              <a:ea typeface="微软雅黑" panose="020B0503020204020204" pitchFamily="34" charset="-122"/>
            </a:endParaRPr>
          </a:p>
          <a:p>
            <a:r>
              <a:rPr lang="zh-CN" altLang="zh-CN" b="0" dirty="0">
                <a:solidFill>
                  <a:srgbClr val="404040"/>
                </a:solidFill>
                <a:ea typeface="微软雅黑" panose="020B0503020204020204" pitchFamily="34" charset="-122"/>
              </a:rPr>
              <a:t>公信的形象</a:t>
            </a:r>
            <a:endParaRPr lang="zh-CN" altLang="en-US" b="0" dirty="0">
              <a:solidFill>
                <a:srgbClr val="404040"/>
              </a:solidFill>
              <a:ea typeface="微软雅黑" panose="020B0503020204020204" pitchFamily="34" charset="-122"/>
            </a:endParaRPr>
          </a:p>
        </p:txBody>
      </p:sp>
      <p:pic>
        <p:nvPicPr>
          <p:cNvPr id="33" name="Picture 4" descr="1924"/>
          <p:cNvPicPr>
            <a:picLocks noChangeArrowheads="1"/>
          </p:cNvPicPr>
          <p:nvPr/>
        </p:nvPicPr>
        <p:blipFill>
          <a:blip r:embed="rId4" cstate="print"/>
          <a:srcRect/>
          <a:stretch>
            <a:fillRect/>
          </a:stretch>
        </p:blipFill>
        <p:spPr bwMode="auto">
          <a:xfrm>
            <a:off x="6160475" y="2096671"/>
            <a:ext cx="2520000" cy="1440000"/>
          </a:xfrm>
          <a:prstGeom prst="rect">
            <a:avLst/>
          </a:prstGeom>
          <a:noFill/>
          <a:ln w="9525">
            <a:noFill/>
            <a:miter lim="800000"/>
            <a:headEnd/>
            <a:tailEnd/>
          </a:ln>
        </p:spPr>
      </p:pic>
      <p:pic>
        <p:nvPicPr>
          <p:cNvPr id="34" name="图片 7" descr="http://gzdaily.dayoo.com/images/2007-06/04/11808850821090604A38001_b.jpg"/>
          <p:cNvPicPr>
            <a:picLocks noChangeArrowheads="1"/>
          </p:cNvPicPr>
          <p:nvPr/>
        </p:nvPicPr>
        <p:blipFill>
          <a:blip r:embed="rId5" cstate="print"/>
          <a:srcRect/>
          <a:stretch>
            <a:fillRect/>
          </a:stretch>
        </p:blipFill>
        <p:spPr bwMode="auto">
          <a:xfrm>
            <a:off x="566959" y="2096671"/>
            <a:ext cx="2520000" cy="1440000"/>
          </a:xfrm>
          <a:prstGeom prst="rect">
            <a:avLst/>
          </a:prstGeom>
          <a:noFill/>
          <a:ln w="9525">
            <a:noFill/>
            <a:miter lim="800000"/>
            <a:headEnd/>
            <a:tailEnd/>
          </a:ln>
        </p:spPr>
      </p:pic>
      <p:pic>
        <p:nvPicPr>
          <p:cNvPr id="35" name="图片 10" descr="http://g1.hexunimg.cn/2012-09-20/146040622.jpg"/>
          <p:cNvPicPr>
            <a:picLocks noChangeArrowheads="1"/>
          </p:cNvPicPr>
          <p:nvPr/>
        </p:nvPicPr>
        <p:blipFill>
          <a:blip r:embed="rId6" cstate="print"/>
          <a:srcRect/>
          <a:stretch>
            <a:fillRect/>
          </a:stretch>
        </p:blipFill>
        <p:spPr bwMode="auto">
          <a:xfrm>
            <a:off x="3363716" y="2096670"/>
            <a:ext cx="2457227" cy="1440001"/>
          </a:xfrm>
          <a:prstGeom prst="rect">
            <a:avLst/>
          </a:prstGeom>
          <a:noFill/>
          <a:ln w="9525">
            <a:noFill/>
            <a:miter lim="800000"/>
            <a:headEnd/>
            <a:tailEnd/>
          </a:ln>
        </p:spPr>
      </p:pic>
      <p:pic>
        <p:nvPicPr>
          <p:cNvPr id="36" name="图片 17" descr="http://www.gog.com.cn/pic/0/13/37/77/13377705_720200.jpg"/>
          <p:cNvPicPr>
            <a:picLocks noChangeArrowheads="1"/>
          </p:cNvPicPr>
          <p:nvPr/>
        </p:nvPicPr>
        <p:blipFill>
          <a:blip r:embed="rId7" cstate="print"/>
          <a:srcRect/>
          <a:stretch>
            <a:fillRect/>
          </a:stretch>
        </p:blipFill>
        <p:spPr bwMode="auto">
          <a:xfrm>
            <a:off x="8957232" y="2096671"/>
            <a:ext cx="2520000" cy="1440000"/>
          </a:xfrm>
          <a:prstGeom prst="rect">
            <a:avLst/>
          </a:prstGeom>
          <a:noFill/>
          <a:ln w="9525">
            <a:noFill/>
            <a:miter lim="800000"/>
            <a:headEnd/>
            <a:tailEnd/>
          </a:ln>
        </p:spPr>
      </p:pic>
    </p:spTree>
    <p:extLst>
      <p:ext uri="{BB962C8B-B14F-4D97-AF65-F5344CB8AC3E}">
        <p14:creationId xmlns:p14="http://schemas.microsoft.com/office/powerpoint/2010/main" val="119033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32756" y="232756"/>
            <a:ext cx="11720946" cy="6384174"/>
          </a:xfrm>
          <a:prstGeom prst="rect">
            <a:avLst/>
          </a:prstGeom>
          <a:noFill/>
          <a:ln>
            <a:solidFill>
              <a:srgbClr val="002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p:nvPr/>
        </p:nvSpPr>
        <p:spPr>
          <a:xfrm>
            <a:off x="244630" y="1128160"/>
            <a:ext cx="5075515" cy="807522"/>
          </a:xfrm>
          <a:custGeom>
            <a:avLst/>
            <a:gdLst>
              <a:gd name="connsiteX0" fmla="*/ 0 w 5498276"/>
              <a:gd name="connsiteY0" fmla="*/ 0 h 960523"/>
              <a:gd name="connsiteX1" fmla="*/ 5498276 w 5498276"/>
              <a:gd name="connsiteY1" fmla="*/ 0 h 960523"/>
              <a:gd name="connsiteX2" fmla="*/ 5498276 w 5498276"/>
              <a:gd name="connsiteY2" fmla="*/ 960523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845133 w 5498276"/>
              <a:gd name="connsiteY2" fmla="*/ 936772 h 960523"/>
              <a:gd name="connsiteX3" fmla="*/ 0 w 5498276"/>
              <a:gd name="connsiteY3" fmla="*/ 960523 h 960523"/>
              <a:gd name="connsiteX4" fmla="*/ 0 w 5498276"/>
              <a:gd name="connsiteY4" fmla="*/ 0 h 960523"/>
              <a:gd name="connsiteX0" fmla="*/ 0 w 5498276"/>
              <a:gd name="connsiteY0" fmla="*/ 0 h 960523"/>
              <a:gd name="connsiteX1" fmla="*/ 5498276 w 5498276"/>
              <a:gd name="connsiteY1" fmla="*/ 0 h 960523"/>
              <a:gd name="connsiteX2" fmla="*/ 4793674 w 5498276"/>
              <a:gd name="connsiteY2" fmla="*/ 936772 h 960523"/>
              <a:gd name="connsiteX3" fmla="*/ 0 w 5498276"/>
              <a:gd name="connsiteY3" fmla="*/ 960523 h 960523"/>
              <a:gd name="connsiteX4" fmla="*/ 0 w 5498276"/>
              <a:gd name="connsiteY4" fmla="*/ 0 h 96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276" h="960523">
                <a:moveTo>
                  <a:pt x="0" y="0"/>
                </a:moveTo>
                <a:lnTo>
                  <a:pt x="5498276" y="0"/>
                </a:lnTo>
                <a:lnTo>
                  <a:pt x="4793674" y="936772"/>
                </a:lnTo>
                <a:lnTo>
                  <a:pt x="0" y="960523"/>
                </a:lnTo>
                <a:lnTo>
                  <a:pt x="0" y="0"/>
                </a:lnTo>
                <a:close/>
              </a:path>
            </a:pathLst>
          </a:custGeom>
          <a:noFill/>
          <a:ln w="28575" cmpd="sng">
            <a:solidFill>
              <a:srgbClr val="E16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25"/>
          <p:cNvSpPr/>
          <p:nvPr/>
        </p:nvSpPr>
        <p:spPr>
          <a:xfrm>
            <a:off x="244630" y="975158"/>
            <a:ext cx="4707379" cy="780271"/>
          </a:xfrm>
          <a:custGeom>
            <a:avLst/>
            <a:gdLst>
              <a:gd name="connsiteX0" fmla="*/ 0 w 3969218"/>
              <a:gd name="connsiteY0" fmla="*/ 0 h 1294668"/>
              <a:gd name="connsiteX1" fmla="*/ 3969218 w 3969218"/>
              <a:gd name="connsiteY1" fmla="*/ 0 h 1294668"/>
              <a:gd name="connsiteX2" fmla="*/ 3969218 w 3969218"/>
              <a:gd name="connsiteY2" fmla="*/ 1294668 h 1294668"/>
              <a:gd name="connsiteX3" fmla="*/ 0 w 3969218"/>
              <a:gd name="connsiteY3" fmla="*/ 1294668 h 1294668"/>
              <a:gd name="connsiteX4" fmla="*/ 0 w 3969218"/>
              <a:gd name="connsiteY4" fmla="*/ 0 h 1294668"/>
              <a:gd name="connsiteX0-1" fmla="*/ 0 w 3969218"/>
              <a:gd name="connsiteY0-2" fmla="*/ 0 h 1310348"/>
              <a:gd name="connsiteX1-3" fmla="*/ 3969218 w 3969218"/>
              <a:gd name="connsiteY1-4" fmla="*/ 0 h 1310348"/>
              <a:gd name="connsiteX2-5" fmla="*/ 3389113 w 3969218"/>
              <a:gd name="connsiteY2-6" fmla="*/ 1310348 h 1310348"/>
              <a:gd name="connsiteX3-7" fmla="*/ 0 w 3969218"/>
              <a:gd name="connsiteY3-8" fmla="*/ 1294668 h 1310348"/>
              <a:gd name="connsiteX4-9" fmla="*/ 0 w 3969218"/>
              <a:gd name="connsiteY4-10" fmla="*/ 0 h 13103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69218" h="1310348">
                <a:moveTo>
                  <a:pt x="0" y="0"/>
                </a:moveTo>
                <a:lnTo>
                  <a:pt x="3969218" y="0"/>
                </a:lnTo>
                <a:lnTo>
                  <a:pt x="3389113" y="1310348"/>
                </a:lnTo>
                <a:lnTo>
                  <a:pt x="0" y="1294668"/>
                </a:lnTo>
                <a:lnTo>
                  <a:pt x="0" y="0"/>
                </a:lnTo>
                <a:close/>
              </a:path>
            </a:pathLst>
          </a:custGeom>
          <a:solidFill>
            <a:srgbClr val="142E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txBox="1"/>
          <p:nvPr/>
        </p:nvSpPr>
        <p:spPr>
          <a:xfrm>
            <a:off x="10000734" y="427398"/>
            <a:ext cx="1310345" cy="307777"/>
          </a:xfrm>
          <a:prstGeom prst="rect">
            <a:avLst/>
          </a:prstGeom>
          <a:noFill/>
        </p:spPr>
        <p:txBody>
          <a:bodyPr wrap="square" rtlCol="0">
            <a:spAutoFit/>
          </a:bodyPr>
          <a:lstStyle/>
          <a:p>
            <a:pPr algn="r"/>
            <a:r>
              <a:rPr lang="en-US" altLang="zh-CN" sz="1400" dirty="0">
                <a:latin typeface="Times New Roman" panose="02020603050405020304"/>
                <a:ea typeface="Kozuka Gothic Pro M" panose="020B0700000000000000" pitchFamily="34" charset="-128"/>
                <a:cs typeface="Times New Roman" panose="02020603050405020304"/>
              </a:rPr>
              <a:t>contents</a:t>
            </a:r>
            <a:endParaRPr lang="zh-CN" altLang="en-US" sz="1400" dirty="0">
              <a:latin typeface="Times New Roman" panose="02020603050405020304"/>
              <a:ea typeface="Kozuka Gothic Pro M" panose="020B0700000000000000" pitchFamily="34" charset="-128"/>
              <a:cs typeface="Times New Roman" panose="02020603050405020304"/>
            </a:endParaRPr>
          </a:p>
        </p:txBody>
      </p:sp>
      <p:sp>
        <p:nvSpPr>
          <p:cNvPr id="23" name="Freeform 69"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p:cNvSpPr>
            <a:spLocks noChangeArrowheads="1"/>
          </p:cNvSpPr>
          <p:nvPr/>
        </p:nvSpPr>
        <p:spPr bwMode="auto">
          <a:xfrm>
            <a:off x="11353439" y="493914"/>
            <a:ext cx="313424" cy="174744"/>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E16C01"/>
          </a:solidFill>
          <a:ln>
            <a:noFill/>
          </a:ln>
          <a:effectLst/>
        </p:spPr>
        <p:txBody>
          <a:bodyPr wrap="none" anchor="ctr"/>
          <a:lstStyle/>
          <a:p>
            <a:pPr eaLnBrk="1" hangingPunct="1">
              <a:defRPr/>
            </a:pPr>
            <a:endParaRPr lang="zh-CN" altLang="en-US"/>
          </a:p>
        </p:txBody>
      </p:sp>
      <p:sp>
        <p:nvSpPr>
          <p:cNvPr id="2" name="e7d195523061f1c0" descr="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 hidden="1"/>
          <p:cNvSpPr txBox="1"/>
          <p:nvPr/>
        </p:nvSpPr>
        <p:spPr>
          <a:xfrm>
            <a:off x="-355600" y="1803400"/>
            <a:ext cx="293927"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0EB89F1D1EBFD07FBAC3FEA1FB99665787FED8189EC075F1D6F9D8F7F3FF136C1FBB67FDDC6E95FD7E073B5462D951F45DD185A7D7AE97F42662BC2AEB0A231E538E24B1887A815E</a:t>
            </a:r>
            <a:endParaRPr lang="zh-CN" altLang="en-US" sz="100"/>
          </a:p>
        </p:txBody>
      </p:sp>
      <p:pic>
        <p:nvPicPr>
          <p:cNvPr id="5" name="图片 4" descr="万集logo单.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 y="404884"/>
            <a:ext cx="1333761" cy="352805"/>
          </a:xfrm>
          <a:prstGeom prst="rect">
            <a:avLst/>
          </a:prstGeom>
        </p:spPr>
      </p:pic>
      <p:sp>
        <p:nvSpPr>
          <p:cNvPr id="14" name="文本框 13"/>
          <p:cNvSpPr txBox="1"/>
          <p:nvPr/>
        </p:nvSpPr>
        <p:spPr>
          <a:xfrm>
            <a:off x="9763618" y="6627168"/>
            <a:ext cx="2309046" cy="230832"/>
          </a:xfrm>
          <a:prstGeom prst="rect">
            <a:avLst/>
          </a:prstGeom>
          <a:noFill/>
        </p:spPr>
        <p:txBody>
          <a:bodyPr wrap="none" rtlCol="0">
            <a:spAutoFit/>
          </a:bodyPr>
          <a:lstStyle/>
          <a:p>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股票简称：万集科技</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kumimoji="1"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股票代码：</a:t>
            </a:r>
            <a:r>
              <a:rPr kumimoji="1"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300552</a:t>
            </a:r>
          </a:p>
        </p:txBody>
      </p:sp>
      <p:cxnSp>
        <p:nvCxnSpPr>
          <p:cNvPr id="64" name="直线连接符 163"/>
          <p:cNvCxnSpPr/>
          <p:nvPr/>
        </p:nvCxnSpPr>
        <p:spPr>
          <a:xfrm>
            <a:off x="1058817" y="1648555"/>
            <a:ext cx="317825"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标题 1"/>
          <p:cNvSpPr txBox="1"/>
          <p:nvPr/>
        </p:nvSpPr>
        <p:spPr>
          <a:xfrm>
            <a:off x="894847" y="1118067"/>
            <a:ext cx="3415896" cy="483903"/>
          </a:xfrm>
          <a:prstGeom prst="rect">
            <a:avLst/>
          </a:prstGeom>
          <a:ln>
            <a:noFill/>
          </a:ln>
        </p:spPr>
        <p:txBody>
          <a:bodyPr vert="horz" lIns="91440" tIns="45720" rIns="91440" bIns="45720" rtlCol="0" anchor="b">
            <a:noAutofit/>
          </a:bodyPr>
          <a:lstStyle>
            <a:lvl1pPr algn="ctr" defTabSz="91376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3000" dirty="0">
                <a:solidFill>
                  <a:schemeClr val="bg1"/>
                </a:solidFill>
                <a:latin typeface="微软雅黑" panose="020B0503020204020204" charset="-122"/>
                <a:ea typeface="微软雅黑" panose="020B0503020204020204" charset="-122"/>
                <a:sym typeface="微软雅黑" pitchFamily="34" charset="-122"/>
              </a:rPr>
              <a:t>超限超载治理困局</a:t>
            </a:r>
          </a:p>
        </p:txBody>
      </p:sp>
      <p:sp>
        <p:nvSpPr>
          <p:cNvPr id="28" name="矩形 27"/>
          <p:cNvSpPr/>
          <p:nvPr/>
        </p:nvSpPr>
        <p:spPr>
          <a:xfrm>
            <a:off x="527569" y="2973270"/>
            <a:ext cx="2469737" cy="525784"/>
          </a:xfrm>
          <a:prstGeom prst="rect">
            <a:avLst/>
          </a:prstGeom>
          <a:solidFill>
            <a:schemeClr val="accent2">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rPr>
              <a:t>监控手段不足</a:t>
            </a:r>
          </a:p>
        </p:txBody>
      </p:sp>
      <p:sp>
        <p:nvSpPr>
          <p:cNvPr id="38" name="矩形 37"/>
          <p:cNvSpPr/>
          <p:nvPr/>
        </p:nvSpPr>
        <p:spPr>
          <a:xfrm>
            <a:off x="527569" y="3723322"/>
            <a:ext cx="2443895" cy="511117"/>
          </a:xfrm>
          <a:prstGeom prst="rect">
            <a:avLst/>
          </a:prstGeom>
          <a:solidFill>
            <a:schemeClr val="accent2">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rPr>
              <a:t>信息化支撑不足</a:t>
            </a:r>
          </a:p>
        </p:txBody>
      </p:sp>
      <p:sp>
        <p:nvSpPr>
          <p:cNvPr id="25" name="矩形 24"/>
          <p:cNvSpPr/>
          <p:nvPr/>
        </p:nvSpPr>
        <p:spPr>
          <a:xfrm>
            <a:off x="527569" y="4458707"/>
            <a:ext cx="2443895" cy="511117"/>
          </a:xfrm>
          <a:prstGeom prst="rect">
            <a:avLst/>
          </a:prstGeom>
          <a:solidFill>
            <a:schemeClr val="accent1">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rPr>
              <a:t>违法机会成本低</a:t>
            </a:r>
          </a:p>
        </p:txBody>
      </p:sp>
      <p:sp>
        <p:nvSpPr>
          <p:cNvPr id="26" name="矩形 25"/>
          <p:cNvSpPr/>
          <p:nvPr/>
        </p:nvSpPr>
        <p:spPr>
          <a:xfrm>
            <a:off x="527569" y="5194092"/>
            <a:ext cx="2443895" cy="511117"/>
          </a:xfrm>
          <a:prstGeom prst="rect">
            <a:avLst/>
          </a:prstGeom>
          <a:solidFill>
            <a:schemeClr val="accent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rPr>
              <a:t>全天候治超难</a:t>
            </a:r>
          </a:p>
        </p:txBody>
      </p:sp>
      <p:sp>
        <p:nvSpPr>
          <p:cNvPr id="27" name="矩形 26"/>
          <p:cNvSpPr/>
          <p:nvPr/>
        </p:nvSpPr>
        <p:spPr>
          <a:xfrm>
            <a:off x="527569" y="5929476"/>
            <a:ext cx="2443895" cy="511117"/>
          </a:xfrm>
          <a:prstGeom prst="rect">
            <a:avLst/>
          </a:prstGeom>
          <a:solidFill>
            <a:schemeClr val="accent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rPr>
              <a:t>工作强度大</a:t>
            </a:r>
          </a:p>
        </p:txBody>
      </p:sp>
      <p:sp>
        <p:nvSpPr>
          <p:cNvPr id="29" name="矩形 28"/>
          <p:cNvSpPr/>
          <p:nvPr/>
        </p:nvSpPr>
        <p:spPr>
          <a:xfrm>
            <a:off x="527569" y="2223218"/>
            <a:ext cx="2469737" cy="525784"/>
          </a:xfrm>
          <a:prstGeom prst="rect">
            <a:avLst/>
          </a:prstGeom>
          <a:solidFill>
            <a:schemeClr val="accent2">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rPr>
              <a:t>站点密度有限</a:t>
            </a:r>
          </a:p>
        </p:txBody>
      </p:sp>
      <p:pic>
        <p:nvPicPr>
          <p:cNvPr id="1027" name="Picture 3" descr="C:\Users\admin\Desktop\京张高速康庄治超检测站初检.JPG"/>
          <p:cNvPicPr>
            <a:picLocks noChangeAspect="1" noChangeArrowheads="1"/>
          </p:cNvPicPr>
          <p:nvPr/>
        </p:nvPicPr>
        <p:blipFill>
          <a:blip r:embed="rId4" cstate="print"/>
          <a:srcRect/>
          <a:stretch>
            <a:fillRect/>
          </a:stretch>
        </p:blipFill>
        <p:spPr bwMode="auto">
          <a:xfrm>
            <a:off x="5007091" y="0"/>
            <a:ext cx="7184909" cy="4047836"/>
          </a:xfrm>
          <a:prstGeom prst="rect">
            <a:avLst/>
          </a:prstGeom>
          <a:noFill/>
        </p:spPr>
      </p:pic>
      <p:pic>
        <p:nvPicPr>
          <p:cNvPr id="1026" name="Picture 2" descr="C:\Users\admin\Desktop\封3应用2.jpg"/>
          <p:cNvPicPr>
            <a:picLocks noChangeAspect="1" noChangeArrowheads="1"/>
          </p:cNvPicPr>
          <p:nvPr/>
        </p:nvPicPr>
        <p:blipFill>
          <a:blip r:embed="rId5" cstate="print"/>
          <a:srcRect/>
          <a:stretch>
            <a:fillRect/>
          </a:stretch>
        </p:blipFill>
        <p:spPr bwMode="auto">
          <a:xfrm>
            <a:off x="3159721" y="3022169"/>
            <a:ext cx="5114441" cy="3835831"/>
          </a:xfrm>
          <a:prstGeom prst="rect">
            <a:avLst/>
          </a:prstGeom>
          <a:noFill/>
        </p:spPr>
      </p:pic>
    </p:spTree>
    <p:extLst>
      <p:ext uri="{BB962C8B-B14F-4D97-AF65-F5344CB8AC3E}">
        <p14:creationId xmlns:p14="http://schemas.microsoft.com/office/powerpoint/2010/main" val="11903399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5687</TotalTime>
  <Words>3169</Words>
  <Application>Microsoft Office PowerPoint</Application>
  <PresentationFormat>宽屏</PresentationFormat>
  <Paragraphs>392</Paragraphs>
  <Slides>30</Slides>
  <Notes>30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30</vt:i4>
      </vt:variant>
    </vt:vector>
  </HeadingPairs>
  <TitlesOfParts>
    <vt:vector size="47" baseType="lpstr">
      <vt:lpstr>HYDaHeiJ</vt:lpstr>
      <vt:lpstr>Kozuka Gothic Pro L</vt:lpstr>
      <vt:lpstr>Kozuka Gothic Pro M</vt:lpstr>
      <vt:lpstr>华文琥珀</vt:lpstr>
      <vt:lpstr>华文楷体</vt:lpstr>
      <vt:lpstr>华文隶书</vt:lpstr>
      <vt:lpstr>隶书</vt:lpstr>
      <vt:lpstr>宋体</vt:lpstr>
      <vt:lpstr>微软雅黑</vt:lpstr>
      <vt:lpstr>Agency FB</vt:lpstr>
      <vt:lpstr>Arial</vt:lpstr>
      <vt:lpstr>Calibri</vt:lpstr>
      <vt:lpstr>Calibri Light</vt:lpstr>
      <vt:lpstr>Tahoma</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©PPTSTORE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©PPTSTORE</dc:creator>
  <dc:description>©PPTSTORE 版权所有</dc:description>
  <cp:lastModifiedBy>潘 斯航</cp:lastModifiedBy>
  <cp:revision>1604</cp:revision>
  <dcterms:created xsi:type="dcterms:W3CDTF">2016-08-02T08:06:00Z</dcterms:created>
  <dcterms:modified xsi:type="dcterms:W3CDTF">2018-06-06T13:07:08Z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